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6" r:id="rId13"/>
    <p:sldId id="26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95741"/>
  </p:normalViewPr>
  <p:slideViewPr>
    <p:cSldViewPr snapToGrid="0">
      <p:cViewPr varScale="1">
        <p:scale>
          <a:sx n="114" d="100"/>
          <a:sy n="114" d="100"/>
        </p:scale>
        <p:origin x="176" y="2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en-GB"/>
              <a:t>Click to edit Master title style</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9AB3A824-1A51-4B26-AD58-A6D8E14F6C04}" type="datetimeFigureOut">
              <a:rPr lang="en-US" dirty="0"/>
              <a:t>9/27/23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rIns="45720"/>
          <a:lstStyle/>
          <a:p>
            <a:fld id="{6D22F896-40B5-4ADD-8801-0D06FADFA095}" type="slidenum">
              <a:rPr lang="en-US" dirty="0"/>
              <a:t>‹#›</a:t>
            </a:fld>
            <a:endParaRPr lang="en-US" dirty="0"/>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857E33E-8B18-4087-B112-809917729534}" type="datetimeFigureOut">
              <a:rPr lang="en-US" dirty="0"/>
              <a:t>9/27/23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D3FFE419-2371-464F-8239-3959401C3561}" type="datetimeFigureOut">
              <a:rPr lang="en-US" dirty="0"/>
              <a:t>9/27/23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97D162C4-EDD9-4389-A98B-B87ECEA2A816}" type="datetimeFigureOut">
              <a:rPr lang="en-US" dirty="0"/>
              <a:t>9/27/23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en-GB"/>
              <a:t>Click to edit Master title style</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3E5059C3-6A89-4494-99FF-5A4D6FFD50EB}" type="datetimeFigureOut">
              <a:rPr lang="en-US" dirty="0"/>
              <a:t>9/27/23</a:t>
            </a:fld>
            <a:endParaRPr lang="en-US" dirty="0"/>
          </a:p>
        </p:txBody>
      </p:sp>
      <p:sp>
        <p:nvSpPr>
          <p:cNvPr id="5" name="Footer Placeholder 4"/>
          <p:cNvSpPr>
            <a:spLocks noGrp="1"/>
          </p:cNvSpPr>
          <p:nvPr>
            <p:ph type="ftr" sz="quarter" idx="11"/>
          </p:nvPr>
        </p:nvSpPr>
        <p:spPr/>
        <p:txBody>
          <a:bodyPr/>
          <a:lstStyle/>
          <a:p>
            <a:r>
              <a:rPr lang="en-US" dirty="0"/>
              <a:t>
              </a:t>
            </a:r>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A954B2F-12DE-47F5-8894-472B206D2E1E}" type="datetimeFigureOut">
              <a:rPr lang="en-US" dirty="0"/>
              <a:t>9/27/23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en-GB"/>
              <a:t>Click to edit Master title style</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609285" y="2851331"/>
            <a:ext cx="3893623"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666635" y="2851331"/>
            <a:ext cx="3899798" cy="307143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3F30E46F-7819-4ACF-B48B-48222C2ACC88}" type="datetimeFigureOut">
              <a:rPr lang="en-US" dirty="0"/>
              <a:t>9/27/23</a:t>
            </a:fld>
            <a:endParaRPr lang="en-US" dirty="0"/>
          </a:p>
        </p:txBody>
      </p:sp>
      <p:sp>
        <p:nvSpPr>
          <p:cNvPr id="8" name="Footer Placeholder 7"/>
          <p:cNvSpPr>
            <a:spLocks noGrp="1"/>
          </p:cNvSpPr>
          <p:nvPr>
            <p:ph type="ftr" sz="quarter" idx="11"/>
          </p:nvPr>
        </p:nvSpPr>
        <p:spPr/>
        <p:txBody>
          <a:bodyPr/>
          <a:lstStyle/>
          <a:p>
            <a:r>
              <a:rPr lang="en-US" dirty="0"/>
              <a:t>
              </a:t>
            </a:r>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1FAF3416-4057-4DAA-829D-4CA07428D088}" type="datetimeFigureOut">
              <a:rPr lang="en-US" dirty="0"/>
              <a:t>9/27/23</a:t>
            </a:fld>
            <a:endParaRPr lang="en-US" dirty="0"/>
          </a:p>
        </p:txBody>
      </p:sp>
      <p:sp>
        <p:nvSpPr>
          <p:cNvPr id="4" name="Footer Placeholder 3"/>
          <p:cNvSpPr>
            <a:spLocks noGrp="1"/>
          </p:cNvSpPr>
          <p:nvPr>
            <p:ph type="ftr" sz="quarter" idx="11"/>
          </p:nvPr>
        </p:nvSpPr>
        <p:spPr/>
        <p:txBody>
          <a:bodyPr/>
          <a:lstStyle/>
          <a:p>
            <a:r>
              <a:rPr lang="en-US" dirty="0"/>
              <a:t>
              </a:t>
            </a:r>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921D9284-D300-4297-87F7-E791DCC15DB1}" type="datetimeFigureOut">
              <a:rPr lang="en-US" dirty="0"/>
              <a:t>9/27/23</a:t>
            </a:fld>
            <a:endParaRPr lang="en-US" dirty="0"/>
          </a:p>
        </p:txBody>
      </p:sp>
      <p:sp>
        <p:nvSpPr>
          <p:cNvPr id="3" name="Footer Placeholder 2"/>
          <p:cNvSpPr>
            <a:spLocks noGrp="1"/>
          </p:cNvSpPr>
          <p:nvPr>
            <p:ph type="ftr" sz="quarter" idx="11"/>
          </p:nvPr>
        </p:nvSpPr>
        <p:spPr/>
        <p:txBody>
          <a:bodyPr/>
          <a:lstStyle/>
          <a:p>
            <a:r>
              <a:rPr lang="en-US" dirty="0"/>
              <a:t>
              </a:t>
            </a:r>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37D525BB-DA17-4BA0-B3C8-3AC3ABC827E6}" type="datetimeFigureOut">
              <a:rPr lang="en-US" dirty="0"/>
              <a:t>9/27/23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en-GB"/>
              <a:t>Click to edit Master title style</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B16C4C9A-3960-41CF-A4E9-2A8FB932454B}" type="datetimeFigureOut">
              <a:rPr lang="en-US" dirty="0"/>
              <a:t>9/27/23</a:t>
            </a:fld>
            <a:endParaRPr lang="en-US" dirty="0"/>
          </a:p>
        </p:txBody>
      </p:sp>
      <p:sp>
        <p:nvSpPr>
          <p:cNvPr id="6" name="Footer Placeholder 5"/>
          <p:cNvSpPr>
            <a:spLocks noGrp="1"/>
          </p:cNvSpPr>
          <p:nvPr>
            <p:ph type="ftr" sz="quarter" idx="11"/>
          </p:nvPr>
        </p:nvSpPr>
        <p:spPr/>
        <p:txBody>
          <a:bodyPr/>
          <a:lstStyle/>
          <a:p>
            <a:r>
              <a:rPr lang="en-US" dirty="0"/>
              <a:t>
              </a:t>
            </a:r>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3CBC1C18-307B-4F68-A007-B5B542270E8D}" type="datetimeFigureOut">
              <a:rPr lang="en-US" dirty="0"/>
              <a:t>9/27/23</a:t>
            </a:fld>
            <a:endParaRPr lang="en-US" dirty="0"/>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r>
              <a:rPr lang="en-US" dirty="0"/>
              <a:t>
              </a:t>
            </a:r>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6D22F896-40B5-4ADD-8801-0D06FADFA095}" type="slidenum">
              <a:rPr lang="en-US" dirty="0"/>
              <a:pPr/>
              <a:t>‹#›</a:t>
            </a:fld>
            <a:endParaRPr lang="en-US" dirty="0"/>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21.jp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jp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slideLayout" Target="../slideLayouts/slideLayout2.xml"/><Relationship Id="rId7" Type="http://schemas.openxmlformats.org/officeDocument/2006/relationships/image" Target="../media/image1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BDA5-44E4-0F90-3A0E-6209FA22825C}"/>
              </a:ext>
            </a:extLst>
          </p:cNvPr>
          <p:cNvSpPr>
            <a:spLocks noGrp="1"/>
          </p:cNvSpPr>
          <p:nvPr>
            <p:ph type="ctrTitle"/>
          </p:nvPr>
        </p:nvSpPr>
        <p:spPr>
          <a:xfrm>
            <a:off x="1042988" y="3314700"/>
            <a:ext cx="7086886" cy="2382857"/>
          </a:xfrm>
        </p:spPr>
        <p:txBody>
          <a:bodyPr>
            <a:normAutofit fontScale="90000"/>
          </a:bodyPr>
          <a:lstStyle/>
          <a:p>
            <a:r>
              <a:rPr lang="en-GB" dirty="0"/>
              <a:t>Lynx management&amp;</a:t>
            </a:r>
            <a:br>
              <a:rPr lang="en-GB" dirty="0"/>
            </a:br>
            <a:r>
              <a:rPr lang="en-GB" dirty="0"/>
              <a:t>consequences of EC interference</a:t>
            </a:r>
            <a:endParaRPr lang="en-LV" dirty="0"/>
          </a:p>
        </p:txBody>
      </p:sp>
      <p:sp>
        <p:nvSpPr>
          <p:cNvPr id="3" name="Subtitle 2">
            <a:extLst>
              <a:ext uri="{FF2B5EF4-FFF2-40B4-BE49-F238E27FC236}">
                <a16:creationId xmlns:a16="http://schemas.microsoft.com/office/drawing/2014/main" id="{0BCE6BBB-3360-D574-11EE-FEEA944E9067}"/>
              </a:ext>
            </a:extLst>
          </p:cNvPr>
          <p:cNvSpPr>
            <a:spLocks noGrp="1"/>
          </p:cNvSpPr>
          <p:nvPr>
            <p:ph type="subTitle" idx="1"/>
          </p:nvPr>
        </p:nvSpPr>
        <p:spPr/>
        <p:txBody>
          <a:bodyPr/>
          <a:lstStyle/>
          <a:p>
            <a:r>
              <a:rPr lang="en-LV" dirty="0"/>
              <a:t>Linda Dombrovska, Latvian Hunters’ Association</a:t>
            </a:r>
          </a:p>
        </p:txBody>
      </p:sp>
    </p:spTree>
    <p:extLst>
      <p:ext uri="{BB962C8B-B14F-4D97-AF65-F5344CB8AC3E}">
        <p14:creationId xmlns:p14="http://schemas.microsoft.com/office/powerpoint/2010/main" val="25009980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4A755-37F3-E061-4146-47B5AD413274}"/>
              </a:ext>
            </a:extLst>
          </p:cNvPr>
          <p:cNvSpPr>
            <a:spLocks noGrp="1"/>
          </p:cNvSpPr>
          <p:nvPr>
            <p:ph type="title"/>
          </p:nvPr>
        </p:nvSpPr>
        <p:spPr/>
        <p:txBody>
          <a:bodyPr/>
          <a:lstStyle/>
          <a:p>
            <a:r>
              <a:rPr lang="en-LV" dirty="0"/>
              <a:t>How many lynx are near the farm?</a:t>
            </a:r>
          </a:p>
        </p:txBody>
      </p:sp>
      <p:pic>
        <p:nvPicPr>
          <p:cNvPr id="4" name="Skaties līdz galam un skaiti! Cik lūšu apciemoja lauku saimniecību Saldus rajonā_">
            <a:hlinkClick r:id="" action="ppaction://media"/>
            <a:extLst>
              <a:ext uri="{FF2B5EF4-FFF2-40B4-BE49-F238E27FC236}">
                <a16:creationId xmlns:a16="http://schemas.microsoft.com/office/drawing/2014/main" id="{DE0DE685-04CE-8DE7-2363-64627F3B70A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3117850" y="2052638"/>
            <a:ext cx="7105650" cy="3997325"/>
          </a:xfrm>
        </p:spPr>
      </p:pic>
    </p:spTree>
    <p:extLst>
      <p:ext uri="{BB962C8B-B14F-4D97-AF65-F5344CB8AC3E}">
        <p14:creationId xmlns:p14="http://schemas.microsoft.com/office/powerpoint/2010/main" val="361080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19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7792309-2D28-41BC-84CF-A61059277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A4A77C25-5F33-4CC5-AAF6-E8103126E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D3777338-BF67-4A6E-A733-9D0E81C8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AC70F0F3-B393-4F7C-9317-B73BFE59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73DB8348-6507-4338-B113-CE5F57E35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BC312354-3B2C-43CF-859C-4D81D57AE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TextBox 25">
            <a:extLst>
              <a:ext uri="{FF2B5EF4-FFF2-40B4-BE49-F238E27FC236}">
                <a16:creationId xmlns:a16="http://schemas.microsoft.com/office/drawing/2014/main" id="{F49A7D8C-D069-49B5-BE88-FB96E04ACD7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8" name="Rectangle 27">
            <a:extLst>
              <a:ext uri="{FF2B5EF4-FFF2-40B4-BE49-F238E27FC236}">
                <a16:creationId xmlns:a16="http://schemas.microsoft.com/office/drawing/2014/main" id="{9AF0056A-5373-40EE-8E84-FB7CE7AFF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a:extLst>
              <a:ext uri="{FF2B5EF4-FFF2-40B4-BE49-F238E27FC236}">
                <a16:creationId xmlns:a16="http://schemas.microsoft.com/office/drawing/2014/main" id="{83B75FCD-0BF5-4D46-9F1A-DFDA164086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2" name="Picture 31">
            <a:extLst>
              <a:ext uri="{FF2B5EF4-FFF2-40B4-BE49-F238E27FC236}">
                <a16:creationId xmlns:a16="http://schemas.microsoft.com/office/drawing/2014/main" id="{A57B5C5A-716A-47D6-A89B-9004C90C50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4" name="Rectangle 33">
            <a:extLst>
              <a:ext uri="{FF2B5EF4-FFF2-40B4-BE49-F238E27FC236}">
                <a16:creationId xmlns:a16="http://schemas.microsoft.com/office/drawing/2014/main" id="{8C3EB4AA-25D0-4095-968A-B6B6A0F7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F9D39574-2217-4BF3-A8A6-EBACEEACC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2ECA767B-2D02-45F0-AC04-F1E907CF5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1A93EC9-A6E3-C695-F994-70C8165738FE}"/>
              </a:ext>
            </a:extLst>
          </p:cNvPr>
          <p:cNvSpPr>
            <a:spLocks noGrp="1"/>
          </p:cNvSpPr>
          <p:nvPr>
            <p:ph type="title"/>
          </p:nvPr>
        </p:nvSpPr>
        <p:spPr>
          <a:xfrm>
            <a:off x="1974254" y="5166421"/>
            <a:ext cx="8445357" cy="883524"/>
          </a:xfrm>
        </p:spPr>
        <p:txBody>
          <a:bodyPr vert="horz" lIns="91440" tIns="45720" rIns="91440" bIns="45720" rtlCol="0" anchor="t">
            <a:normAutofit fontScale="90000"/>
          </a:bodyPr>
          <a:lstStyle/>
          <a:p>
            <a:r>
              <a:rPr lang="en-US" sz="4800" dirty="0"/>
              <a:t>Hunter say: there are fewer roe deer</a:t>
            </a:r>
            <a:br>
              <a:rPr lang="en-US" sz="4800" dirty="0"/>
            </a:br>
            <a:br>
              <a:rPr lang="en-US" sz="4800" dirty="0"/>
            </a:br>
            <a:endParaRPr lang="en-US" sz="4800" dirty="0"/>
          </a:p>
        </p:txBody>
      </p:sp>
      <p:pic>
        <p:nvPicPr>
          <p:cNvPr id="7" name="Picture 6" descr="A close-up of a animal&#10;&#10;Description automatically generated">
            <a:extLst>
              <a:ext uri="{FF2B5EF4-FFF2-40B4-BE49-F238E27FC236}">
                <a16:creationId xmlns:a16="http://schemas.microsoft.com/office/drawing/2014/main" id="{DC7DDB83-6BCC-84E8-AB15-089CC17BB4F2}"/>
              </a:ext>
            </a:extLst>
          </p:cNvPr>
          <p:cNvPicPr>
            <a:picLocks noChangeAspect="1"/>
          </p:cNvPicPr>
          <p:nvPr/>
        </p:nvPicPr>
        <p:blipFill rotWithShape="1">
          <a:blip r:embed="rId5"/>
          <a:srcRect r="-1" b="36553"/>
          <a:stretch/>
        </p:blipFill>
        <p:spPr>
          <a:xfrm>
            <a:off x="1648589"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Content Placeholder 4" descr="A white object in the middle of a field&#10;&#10;Description automatically generated">
            <a:extLst>
              <a:ext uri="{FF2B5EF4-FFF2-40B4-BE49-F238E27FC236}">
                <a16:creationId xmlns:a16="http://schemas.microsoft.com/office/drawing/2014/main" id="{820EAFA8-663E-87B6-F488-1AB2252C05D0}"/>
              </a:ext>
            </a:extLst>
          </p:cNvPr>
          <p:cNvPicPr>
            <a:picLocks noGrp="1" noChangeAspect="1"/>
          </p:cNvPicPr>
          <p:nvPr>
            <p:ph idx="1"/>
          </p:nvPr>
        </p:nvPicPr>
        <p:blipFill rotWithShape="1">
          <a:blip r:embed="rId6"/>
          <a:srcRect l="32157" r="17974" b="1"/>
          <a:stretch/>
        </p:blipFill>
        <p:spPr>
          <a:xfrm>
            <a:off x="4738863"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9" name="Picture 8" descr="A field with trees in the background&#10;&#10;Description automatically generated">
            <a:extLst>
              <a:ext uri="{FF2B5EF4-FFF2-40B4-BE49-F238E27FC236}">
                <a16:creationId xmlns:a16="http://schemas.microsoft.com/office/drawing/2014/main" id="{9F7F08FD-CC82-7401-AEFE-E7023EE86BEB}"/>
              </a:ext>
            </a:extLst>
          </p:cNvPr>
          <p:cNvPicPr>
            <a:picLocks noChangeAspect="1"/>
          </p:cNvPicPr>
          <p:nvPr/>
        </p:nvPicPr>
        <p:blipFill rotWithShape="1">
          <a:blip r:embed="rId7"/>
          <a:srcRect l="15551" r="17956" b="-1"/>
          <a:stretch/>
        </p:blipFill>
        <p:spPr>
          <a:xfrm>
            <a:off x="7825133" y="647191"/>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40" name="Rectangle 39">
            <a:extLst>
              <a:ext uri="{FF2B5EF4-FFF2-40B4-BE49-F238E27FC236}">
                <a16:creationId xmlns:a16="http://schemas.microsoft.com/office/drawing/2014/main" id="{B36C1C1C-5392-436F-A7AC-938D7521B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08146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7F0979-4C9E-309D-E68E-5A22704C6E3C}"/>
              </a:ext>
            </a:extLst>
          </p:cNvPr>
          <p:cNvSpPr>
            <a:spLocks noGrp="1"/>
          </p:cNvSpPr>
          <p:nvPr>
            <p:ph type="title"/>
          </p:nvPr>
        </p:nvSpPr>
        <p:spPr/>
        <p:txBody>
          <a:bodyPr/>
          <a:lstStyle/>
          <a:p>
            <a:r>
              <a:rPr lang="en-LV" dirty="0"/>
              <a:t>What happens next?</a:t>
            </a:r>
          </a:p>
        </p:txBody>
      </p:sp>
      <p:sp>
        <p:nvSpPr>
          <p:cNvPr id="3" name="Content Placeholder 2">
            <a:extLst>
              <a:ext uri="{FF2B5EF4-FFF2-40B4-BE49-F238E27FC236}">
                <a16:creationId xmlns:a16="http://schemas.microsoft.com/office/drawing/2014/main" id="{80604F29-9176-5901-4531-24F7BC7FD9C8}"/>
              </a:ext>
            </a:extLst>
          </p:cNvPr>
          <p:cNvSpPr>
            <a:spLocks noGrp="1"/>
          </p:cNvSpPr>
          <p:nvPr>
            <p:ph idx="1"/>
          </p:nvPr>
        </p:nvSpPr>
        <p:spPr/>
        <p:txBody>
          <a:bodyPr/>
          <a:lstStyle/>
          <a:p>
            <a:r>
              <a:rPr lang="en-LV" dirty="0"/>
              <a:t>No information about lynx come frotm the hunters</a:t>
            </a:r>
          </a:p>
          <a:p>
            <a:r>
              <a:rPr lang="en-LV" dirty="0"/>
              <a:t>There is no fund to treat the wounded animals </a:t>
            </a:r>
          </a:p>
          <a:p>
            <a:r>
              <a:rPr lang="en-LV" dirty="0"/>
              <a:t>Hunters do not have respect or any liking for the animal, it </a:t>
            </a:r>
            <a:r>
              <a:rPr lang="en-GB" dirty="0"/>
              <a:t>i</a:t>
            </a:r>
            <a:r>
              <a:rPr lang="en-LV" dirty="0"/>
              <a:t>s a nuisance</a:t>
            </a:r>
          </a:p>
          <a:p>
            <a:r>
              <a:rPr lang="en-LV" dirty="0"/>
              <a:t>Nature Protection service could issue individual licences, but they are not doing that</a:t>
            </a:r>
          </a:p>
          <a:p>
            <a:r>
              <a:rPr lang="en-LV" dirty="0"/>
              <a:t>The public still have not seen the lynx while walking the dog</a:t>
            </a:r>
          </a:p>
          <a:p>
            <a:endParaRPr lang="en-LV" dirty="0"/>
          </a:p>
        </p:txBody>
      </p:sp>
    </p:spTree>
    <p:extLst>
      <p:ext uri="{BB962C8B-B14F-4D97-AF65-F5344CB8AC3E}">
        <p14:creationId xmlns:p14="http://schemas.microsoft.com/office/powerpoint/2010/main" val="307004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B7B67-0E2F-51A8-80AC-70BFAA88F782}"/>
              </a:ext>
            </a:extLst>
          </p:cNvPr>
          <p:cNvSpPr>
            <a:spLocks noGrp="1"/>
          </p:cNvSpPr>
          <p:nvPr>
            <p:ph type="title"/>
          </p:nvPr>
        </p:nvSpPr>
        <p:spPr/>
        <p:txBody>
          <a:bodyPr/>
          <a:lstStyle/>
          <a:p>
            <a:r>
              <a:rPr lang="en-LV" dirty="0"/>
              <a:t>Thank you for your attention</a:t>
            </a:r>
          </a:p>
        </p:txBody>
      </p:sp>
      <p:sp>
        <p:nvSpPr>
          <p:cNvPr id="3" name="Content Placeholder 2">
            <a:extLst>
              <a:ext uri="{FF2B5EF4-FFF2-40B4-BE49-F238E27FC236}">
                <a16:creationId xmlns:a16="http://schemas.microsoft.com/office/drawing/2014/main" id="{7EE80AAD-E188-97B8-2CA4-F8F4A8395686}"/>
              </a:ext>
            </a:extLst>
          </p:cNvPr>
          <p:cNvSpPr>
            <a:spLocks noGrp="1"/>
          </p:cNvSpPr>
          <p:nvPr>
            <p:ph idx="1"/>
          </p:nvPr>
        </p:nvSpPr>
        <p:spPr/>
        <p:txBody>
          <a:bodyPr/>
          <a:lstStyle/>
          <a:p>
            <a:r>
              <a:rPr lang="en-LV" sz="1800" kern="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Conservation: Lynx hunting must be regulated to ensure the long-term conservation of lynx populations. Sustainable hunting practices, where quotas and regulations are set based on scientific assessments of lynx populations, can help maintain healthy lynx populations.</a:t>
            </a:r>
            <a:endParaRPr lang="en-LV"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en-LV" sz="1800" kern="0" dirty="0">
                <a:solidFill>
                  <a:srgbClr val="FFFFFF"/>
                </a:solidFill>
                <a:effectLst/>
                <a:latin typeface="Segoe UI" panose="020B0502040204020203" pitchFamily="34" charset="0"/>
                <a:ea typeface="Times New Roman" panose="02020603050405020304" pitchFamily="18" charset="0"/>
                <a:cs typeface="Times New Roman" panose="02020603050405020304" pitchFamily="18" charset="0"/>
              </a:rPr>
              <a:t>Ultimately, the question of whether lynx hunting is acceptable or not depends on various factors, including the specific circumstances in each region and the perspectives of different stakeholders. It's important for decisions about hunting to be made based on scientific research and in consideration of conservation goals and ethical considerations.</a:t>
            </a:r>
            <a:endParaRPr lang="en-LV"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LV" dirty="0"/>
          </a:p>
        </p:txBody>
      </p:sp>
    </p:spTree>
    <p:extLst>
      <p:ext uri="{BB962C8B-B14F-4D97-AF65-F5344CB8AC3E}">
        <p14:creationId xmlns:p14="http://schemas.microsoft.com/office/powerpoint/2010/main" val="542217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E35963E-79B2-4A8E-8F24-A94E8DDDD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08E4331-210E-4E5F-9501-4C830E340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1A54F778-4E1C-4F6F-9318-9795AA35C2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200A9256-A44C-4406-9010-B9D7D8709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731F266-5507-4462-8427-0BD0B42C8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126A06D6-90F0-42BA-94C0-AC6E66570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20349629-70E2-4E72-9E59-209F1F323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403E22-A267-491E-9711-05F332BE7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488C64B-FA72-4C34-B7D8-ABA7E2146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B2FCEDE-4283-BFEC-F57F-B214FE937769}"/>
              </a:ext>
            </a:extLst>
          </p:cNvPr>
          <p:cNvSpPr>
            <a:spLocks noGrp="1"/>
          </p:cNvSpPr>
          <p:nvPr>
            <p:ph type="title"/>
          </p:nvPr>
        </p:nvSpPr>
        <p:spPr>
          <a:xfrm>
            <a:off x="1976398" y="5166420"/>
            <a:ext cx="8440564" cy="1045052"/>
          </a:xfrm>
        </p:spPr>
        <p:txBody>
          <a:bodyPr vert="horz" lIns="91440" tIns="45720" rIns="91440" bIns="45720" rtlCol="0" anchor="t">
            <a:normAutofit fontScale="90000"/>
          </a:bodyPr>
          <a:lstStyle/>
          <a:p>
            <a:r>
              <a:rPr lang="en-US" sz="4800" dirty="0"/>
              <a:t>Lynx had always been hunted, since 2004. Annex IV </a:t>
            </a:r>
            <a:br>
              <a:rPr lang="en-US" sz="4800" dirty="0"/>
            </a:br>
            <a:br>
              <a:rPr lang="en-US" sz="4800" dirty="0"/>
            </a:br>
            <a:endParaRPr lang="en-US" sz="4800" dirty="0"/>
          </a:p>
        </p:txBody>
      </p:sp>
      <p:sp>
        <p:nvSpPr>
          <p:cNvPr id="38" name="Rectangle 37">
            <a:extLst>
              <a:ext uri="{FF2B5EF4-FFF2-40B4-BE49-F238E27FC236}">
                <a16:creationId xmlns:a16="http://schemas.microsoft.com/office/drawing/2014/main" id="{998F5671-E172-46A3-8DC0-54EC6D0E4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graph on a white sheet&#10;&#10;Description automatically generated">
            <a:extLst>
              <a:ext uri="{FF2B5EF4-FFF2-40B4-BE49-F238E27FC236}">
                <a16:creationId xmlns:a16="http://schemas.microsoft.com/office/drawing/2014/main" id="{AEF4C369-C722-FA1A-E063-150A32BBCA42}"/>
              </a:ext>
            </a:extLst>
          </p:cNvPr>
          <p:cNvPicPr>
            <a:picLocks noChangeAspect="1"/>
          </p:cNvPicPr>
          <p:nvPr/>
        </p:nvPicPr>
        <p:blipFill>
          <a:blip r:embed="rId5"/>
          <a:stretch>
            <a:fillRect/>
          </a:stretch>
        </p:blipFill>
        <p:spPr>
          <a:xfrm>
            <a:off x="2519356" y="972646"/>
            <a:ext cx="2950845" cy="2648383"/>
          </a:xfrm>
          <a:prstGeom prst="rect">
            <a:avLst/>
          </a:prstGeom>
          <a:ln>
            <a:noFill/>
          </a:ln>
        </p:spPr>
      </p:pic>
      <p:pic>
        <p:nvPicPr>
          <p:cNvPr id="5" name="Content Placeholder 4" descr="A graph showing the number of years&#10;&#10;Description automatically generated">
            <a:extLst>
              <a:ext uri="{FF2B5EF4-FFF2-40B4-BE49-F238E27FC236}">
                <a16:creationId xmlns:a16="http://schemas.microsoft.com/office/drawing/2014/main" id="{9663EF39-0E7B-C2E6-8A9B-E84DA4C66118}"/>
              </a:ext>
            </a:extLst>
          </p:cNvPr>
          <p:cNvPicPr>
            <a:picLocks noGrp="1" noChangeAspect="1"/>
          </p:cNvPicPr>
          <p:nvPr>
            <p:ph idx="1"/>
          </p:nvPr>
        </p:nvPicPr>
        <p:blipFill>
          <a:blip r:embed="rId6"/>
          <a:stretch>
            <a:fillRect/>
          </a:stretch>
        </p:blipFill>
        <p:spPr>
          <a:xfrm>
            <a:off x="6355887" y="1137111"/>
            <a:ext cx="4069217" cy="2319452"/>
          </a:xfrm>
          <a:prstGeom prst="rect">
            <a:avLst/>
          </a:prstGeom>
          <a:ln>
            <a:noFill/>
          </a:ln>
        </p:spPr>
      </p:pic>
      <p:sp>
        <p:nvSpPr>
          <p:cNvPr id="40" name="Rectangle 39">
            <a:extLst>
              <a:ext uri="{FF2B5EF4-FFF2-40B4-BE49-F238E27FC236}">
                <a16:creationId xmlns:a16="http://schemas.microsoft.com/office/drawing/2014/main" id="{F9744F83-FEC9-4E5B-8530-224C258F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9148" y="319016"/>
            <a:ext cx="9734654" cy="3948816"/>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81918A1-30EC-48DB-A535-4898EA92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4228687"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301236F-2DE7-4B56-B413-C201491DF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8683" y="888935"/>
            <a:ext cx="4228687"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304D462-CF3A-48B2-966A-0DA7B7E61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69766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51" name="Picture 50">
            <a:extLst>
              <a:ext uri="{FF2B5EF4-FFF2-40B4-BE49-F238E27FC236}">
                <a16:creationId xmlns:a16="http://schemas.microsoft.com/office/drawing/2014/main" id="{27792309-2D28-41BC-84CF-A610592772C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8" name="Picture 67">
            <a:extLst>
              <a:ext uri="{FF2B5EF4-FFF2-40B4-BE49-F238E27FC236}">
                <a16:creationId xmlns:a16="http://schemas.microsoft.com/office/drawing/2014/main" id="{A4A77C25-5F33-4CC5-AAF6-E8103126E98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0" name="Rectangle 69">
            <a:extLst>
              <a:ext uri="{FF2B5EF4-FFF2-40B4-BE49-F238E27FC236}">
                <a16:creationId xmlns:a16="http://schemas.microsoft.com/office/drawing/2014/main" id="{D3777338-BF67-4A6E-A733-9D0E81C8A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2" name="Rectangle 71">
            <a:extLst>
              <a:ext uri="{FF2B5EF4-FFF2-40B4-BE49-F238E27FC236}">
                <a16:creationId xmlns:a16="http://schemas.microsoft.com/office/drawing/2014/main" id="{AC70F0F3-B393-4F7C-9317-B73BFE59F6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4" name="Rectangle 73">
            <a:extLst>
              <a:ext uri="{FF2B5EF4-FFF2-40B4-BE49-F238E27FC236}">
                <a16:creationId xmlns:a16="http://schemas.microsoft.com/office/drawing/2014/main" id="{73DB8348-6507-4338-B113-CE5F57E353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6" name="Rectangle 75">
            <a:extLst>
              <a:ext uri="{FF2B5EF4-FFF2-40B4-BE49-F238E27FC236}">
                <a16:creationId xmlns:a16="http://schemas.microsoft.com/office/drawing/2014/main" id="{BC312354-3B2C-43CF-859C-4D81D57AE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TextBox 77">
            <a:extLst>
              <a:ext uri="{FF2B5EF4-FFF2-40B4-BE49-F238E27FC236}">
                <a16:creationId xmlns:a16="http://schemas.microsoft.com/office/drawing/2014/main" id="{F49A7D8C-D069-49B5-BE88-FB96E04ACD78}"/>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79" name="Rectangle 78">
            <a:extLst>
              <a:ext uri="{FF2B5EF4-FFF2-40B4-BE49-F238E27FC236}">
                <a16:creationId xmlns:a16="http://schemas.microsoft.com/office/drawing/2014/main" id="{9AF0056A-5373-40EE-8E84-FB7CE7AFF8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7" name="Picture 66">
            <a:extLst>
              <a:ext uri="{FF2B5EF4-FFF2-40B4-BE49-F238E27FC236}">
                <a16:creationId xmlns:a16="http://schemas.microsoft.com/office/drawing/2014/main" id="{83B75FCD-0BF5-4D46-9F1A-DFDA1640868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69" name="Picture 68">
            <a:extLst>
              <a:ext uri="{FF2B5EF4-FFF2-40B4-BE49-F238E27FC236}">
                <a16:creationId xmlns:a16="http://schemas.microsoft.com/office/drawing/2014/main" id="{A57B5C5A-716A-47D6-A89B-9004C90C50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71" name="Rectangle 70">
            <a:extLst>
              <a:ext uri="{FF2B5EF4-FFF2-40B4-BE49-F238E27FC236}">
                <a16:creationId xmlns:a16="http://schemas.microsoft.com/office/drawing/2014/main" id="{8C3EB4AA-25D0-4095-968A-B6B6A0F733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F9D39574-2217-4BF3-A8A6-EBACEEACC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ECA767B-2D02-45F0-AC04-F1E907CF5A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17590C-A695-71C5-037A-AEB7C6432271}"/>
              </a:ext>
            </a:extLst>
          </p:cNvPr>
          <p:cNvSpPr>
            <a:spLocks noGrp="1"/>
          </p:cNvSpPr>
          <p:nvPr>
            <p:ph type="title"/>
          </p:nvPr>
        </p:nvSpPr>
        <p:spPr>
          <a:xfrm>
            <a:off x="1974254" y="5166421"/>
            <a:ext cx="8445357" cy="883524"/>
          </a:xfrm>
        </p:spPr>
        <p:txBody>
          <a:bodyPr vert="horz" lIns="91440" tIns="45720" rIns="91440" bIns="45720" rtlCol="0" anchor="t">
            <a:normAutofit/>
          </a:bodyPr>
          <a:lstStyle/>
          <a:p>
            <a:r>
              <a:rPr lang="en-US" sz="4800"/>
              <a:t>Arguments for hunting</a:t>
            </a:r>
          </a:p>
        </p:txBody>
      </p:sp>
      <p:pic>
        <p:nvPicPr>
          <p:cNvPr id="5" name="Content Placeholder 4" descr="A cutting board with meat and vegetables on it&#10;&#10;Description automatically generated">
            <a:extLst>
              <a:ext uri="{FF2B5EF4-FFF2-40B4-BE49-F238E27FC236}">
                <a16:creationId xmlns:a16="http://schemas.microsoft.com/office/drawing/2014/main" id="{F74DFDB0-64AF-F28C-BBFF-ECB1A9FB07FB}"/>
              </a:ext>
            </a:extLst>
          </p:cNvPr>
          <p:cNvPicPr>
            <a:picLocks noGrp="1" noChangeAspect="1"/>
          </p:cNvPicPr>
          <p:nvPr>
            <p:ph idx="1"/>
          </p:nvPr>
        </p:nvPicPr>
        <p:blipFill rotWithShape="1">
          <a:blip r:embed="rId5"/>
          <a:srcRect l="16966" r="18317" b="4"/>
          <a:stretch/>
        </p:blipFill>
        <p:spPr>
          <a:xfrm>
            <a:off x="1648589"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9" name="Picture 8" descr="A couple of men kneeling in the snow&#10;&#10;Description automatically generated">
            <a:extLst>
              <a:ext uri="{FF2B5EF4-FFF2-40B4-BE49-F238E27FC236}">
                <a16:creationId xmlns:a16="http://schemas.microsoft.com/office/drawing/2014/main" id="{1964B6BB-B6C6-C0CA-89E0-21361CA2118F}"/>
              </a:ext>
            </a:extLst>
          </p:cNvPr>
          <p:cNvPicPr>
            <a:picLocks noChangeAspect="1"/>
          </p:cNvPicPr>
          <p:nvPr/>
        </p:nvPicPr>
        <p:blipFill rotWithShape="1">
          <a:blip r:embed="rId6"/>
          <a:srcRect l="26748" r="28702" b="1"/>
          <a:stretch/>
        </p:blipFill>
        <p:spPr>
          <a:xfrm>
            <a:off x="4738863" y="647190"/>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7" name="Picture 6" descr="A animal on the ground&#10;&#10;Description automatically generated">
            <a:extLst>
              <a:ext uri="{FF2B5EF4-FFF2-40B4-BE49-F238E27FC236}">
                <a16:creationId xmlns:a16="http://schemas.microsoft.com/office/drawing/2014/main" id="{72A31826-A147-D41F-93E3-34D741CA5E19}"/>
              </a:ext>
            </a:extLst>
          </p:cNvPr>
          <p:cNvPicPr>
            <a:picLocks noChangeAspect="1"/>
          </p:cNvPicPr>
          <p:nvPr/>
        </p:nvPicPr>
        <p:blipFill rotWithShape="1">
          <a:blip r:embed="rId7"/>
          <a:srcRect l="32480" r="26515" b="-3"/>
          <a:stretch/>
        </p:blipFill>
        <p:spPr>
          <a:xfrm>
            <a:off x="7825133" y="647191"/>
            <a:ext cx="2916936" cy="3290126"/>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77" name="Rectangle 76">
            <a:extLst>
              <a:ext uri="{FF2B5EF4-FFF2-40B4-BE49-F238E27FC236}">
                <a16:creationId xmlns:a16="http://schemas.microsoft.com/office/drawing/2014/main" id="{B36C1C1C-5392-436F-A7AC-938D7521BC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54083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7" name="Picture 36">
            <a:extLst>
              <a:ext uri="{FF2B5EF4-FFF2-40B4-BE49-F238E27FC236}">
                <a16:creationId xmlns:a16="http://schemas.microsoft.com/office/drawing/2014/main" id="{722F0272-3878-4604-AA91-01CA8F08DEF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9" name="Picture 38">
            <a:extLst>
              <a:ext uri="{FF2B5EF4-FFF2-40B4-BE49-F238E27FC236}">
                <a16:creationId xmlns:a16="http://schemas.microsoft.com/office/drawing/2014/main" id="{1F60EAEC-22E3-4448-8F0A-9ADAA793A95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41" name="Rectangle 40">
            <a:extLst>
              <a:ext uri="{FF2B5EF4-FFF2-40B4-BE49-F238E27FC236}">
                <a16:creationId xmlns:a16="http://schemas.microsoft.com/office/drawing/2014/main" id="{355E0F90-3FFF-4E04-B3C8-3C969A415D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3" name="Rectangle 42">
            <a:extLst>
              <a:ext uri="{FF2B5EF4-FFF2-40B4-BE49-F238E27FC236}">
                <a16:creationId xmlns:a16="http://schemas.microsoft.com/office/drawing/2014/main" id="{EC63A4EF-A033-4ED0-9EB6-6E1A8D264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5" name="Rectangle 44">
            <a:extLst>
              <a:ext uri="{FF2B5EF4-FFF2-40B4-BE49-F238E27FC236}">
                <a16:creationId xmlns:a16="http://schemas.microsoft.com/office/drawing/2014/main" id="{964965EE-80F2-417F-9652-5BFF14DA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7" name="Rectangle 46">
            <a:extLst>
              <a:ext uri="{FF2B5EF4-FFF2-40B4-BE49-F238E27FC236}">
                <a16:creationId xmlns:a16="http://schemas.microsoft.com/office/drawing/2014/main" id="{AA3C9611-CFD7-4C23-A8F2-00E7865A5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9" name="Rectangle 48">
            <a:extLst>
              <a:ext uri="{FF2B5EF4-FFF2-40B4-BE49-F238E27FC236}">
                <a16:creationId xmlns:a16="http://schemas.microsoft.com/office/drawing/2014/main" id="{9A926BDB-98EF-43B0-A66B-1A6EF8FB28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 name="Picture 50">
            <a:extLst>
              <a:ext uri="{FF2B5EF4-FFF2-40B4-BE49-F238E27FC236}">
                <a16:creationId xmlns:a16="http://schemas.microsoft.com/office/drawing/2014/main" id="{A722A754-56A5-43DA-ADE3-C2704FABA2D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1067" y="0"/>
            <a:ext cx="12189867" cy="6858000"/>
          </a:xfrm>
          <a:prstGeom prst="rect">
            <a:avLst/>
          </a:prstGeom>
          <a:solidFill>
            <a:srgbClr val="496244"/>
          </a:solidFill>
        </p:spPr>
      </p:pic>
      <p:sp>
        <p:nvSpPr>
          <p:cNvPr id="53" name="Rectangle 52">
            <a:extLst>
              <a:ext uri="{FF2B5EF4-FFF2-40B4-BE49-F238E27FC236}">
                <a16:creationId xmlns:a16="http://schemas.microsoft.com/office/drawing/2014/main" id="{90FADDEF-2C10-4B0B-868E-6A655B67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22225">
            <a:solidFill>
              <a:srgbClr val="ABAE56"/>
            </a:solidFill>
            <a:miter lim="800000"/>
          </a:ln>
          <a:effectLst>
            <a:outerShdw blurRad="76200"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Content Placeholder 22" descr="A group of lynxes in the grass&#10;&#10;Description automatically generated">
            <a:extLst>
              <a:ext uri="{FF2B5EF4-FFF2-40B4-BE49-F238E27FC236}">
                <a16:creationId xmlns:a16="http://schemas.microsoft.com/office/drawing/2014/main" id="{2FF626A5-E2B4-B647-5314-6AD1391C2E6F}"/>
              </a:ext>
            </a:extLst>
          </p:cNvPr>
          <p:cNvPicPr>
            <a:picLocks noGrp="1" noChangeAspect="1"/>
          </p:cNvPicPr>
          <p:nvPr>
            <p:ph idx="1"/>
          </p:nvPr>
        </p:nvPicPr>
        <p:blipFill>
          <a:blip r:embed="rId4"/>
          <a:stretch>
            <a:fillRect/>
          </a:stretch>
        </p:blipFill>
        <p:spPr>
          <a:xfrm>
            <a:off x="1639147" y="643467"/>
            <a:ext cx="8913705" cy="5571066"/>
          </a:xfrm>
          <a:prstGeom prst="rect">
            <a:avLst/>
          </a:prstGeom>
        </p:spPr>
      </p:pic>
      <p:sp>
        <p:nvSpPr>
          <p:cNvPr id="25" name="Rounded Rectangular Callout 24">
            <a:extLst>
              <a:ext uri="{FF2B5EF4-FFF2-40B4-BE49-F238E27FC236}">
                <a16:creationId xmlns:a16="http://schemas.microsoft.com/office/drawing/2014/main" id="{1F02EB75-3BBE-7B59-FD43-AF6453134EF0}"/>
              </a:ext>
            </a:extLst>
          </p:cNvPr>
          <p:cNvSpPr/>
          <p:nvPr/>
        </p:nvSpPr>
        <p:spPr>
          <a:xfrm>
            <a:off x="6836544" y="742562"/>
            <a:ext cx="3462758" cy="1100138"/>
          </a:xfrm>
          <a:prstGeom prst="wedgeRoundRectCallou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LV" dirty="0"/>
              <a:t>Children, do not have uprotected sex! </a:t>
            </a:r>
          </a:p>
        </p:txBody>
      </p:sp>
    </p:spTree>
    <p:extLst>
      <p:ext uri="{BB962C8B-B14F-4D97-AF65-F5344CB8AC3E}">
        <p14:creationId xmlns:p14="http://schemas.microsoft.com/office/powerpoint/2010/main" val="3523734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6" name="Picture 15">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8" name="Rectangle 17">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62957DD-C5D2-DAAA-2100-2A50BFA48FC5}"/>
              </a:ext>
            </a:extLst>
          </p:cNvPr>
          <p:cNvSpPr>
            <a:spLocks noGrp="1"/>
          </p:cNvSpPr>
          <p:nvPr>
            <p:ph type="title"/>
          </p:nvPr>
        </p:nvSpPr>
        <p:spPr>
          <a:xfrm>
            <a:off x="1969803" y="808056"/>
            <a:ext cx="8608037" cy="1077229"/>
          </a:xfrm>
        </p:spPr>
        <p:txBody>
          <a:bodyPr>
            <a:normAutofit/>
          </a:bodyPr>
          <a:lstStyle/>
          <a:p>
            <a:pPr algn="l"/>
            <a:r>
              <a:rPr lang="en-LV" dirty="0"/>
              <a:t>Public initiative! </a:t>
            </a:r>
            <a:endParaRPr lang="en-LV"/>
          </a:p>
        </p:txBody>
      </p:sp>
      <p:sp>
        <p:nvSpPr>
          <p:cNvPr id="9" name="Content Placeholder 8">
            <a:extLst>
              <a:ext uri="{FF2B5EF4-FFF2-40B4-BE49-F238E27FC236}">
                <a16:creationId xmlns:a16="http://schemas.microsoft.com/office/drawing/2014/main" id="{D9EB2FFC-B858-D328-296C-92E2153AF8D0}"/>
              </a:ext>
            </a:extLst>
          </p:cNvPr>
          <p:cNvSpPr>
            <a:spLocks noGrp="1"/>
          </p:cNvSpPr>
          <p:nvPr>
            <p:ph idx="1"/>
          </p:nvPr>
        </p:nvSpPr>
        <p:spPr>
          <a:xfrm>
            <a:off x="1975805" y="2052116"/>
            <a:ext cx="2658877" cy="3997828"/>
          </a:xfrm>
        </p:spPr>
        <p:txBody>
          <a:bodyPr>
            <a:normAutofit/>
          </a:bodyPr>
          <a:lstStyle/>
          <a:p>
            <a:pPr marL="0" indent="0">
              <a:buNone/>
            </a:pPr>
            <a:r>
              <a:rPr lang="en-US" dirty="0"/>
              <a:t>Main argument: “We have not seen many lynx while walking a dog!”</a:t>
            </a:r>
          </a:p>
        </p:txBody>
      </p:sp>
      <p:pic>
        <p:nvPicPr>
          <p:cNvPr id="5" name="Content Placeholder 4" descr="A screenshot of a video&#10;&#10;Description automatically generated">
            <a:extLst>
              <a:ext uri="{FF2B5EF4-FFF2-40B4-BE49-F238E27FC236}">
                <a16:creationId xmlns:a16="http://schemas.microsoft.com/office/drawing/2014/main" id="{C8F033C9-F2B0-0314-FCA3-930E1F7EA61A}"/>
              </a:ext>
            </a:extLst>
          </p:cNvPr>
          <p:cNvPicPr>
            <a:picLocks noChangeAspect="1"/>
          </p:cNvPicPr>
          <p:nvPr/>
        </p:nvPicPr>
        <p:blipFill>
          <a:blip r:embed="rId5"/>
          <a:stretch>
            <a:fillRect/>
          </a:stretch>
        </p:blipFill>
        <p:spPr>
          <a:xfrm>
            <a:off x="5432992" y="2770532"/>
            <a:ext cx="4818974" cy="2529961"/>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24" name="Rectangle 23">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8017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9B0F3308-12C4-4DD7-ABB4-D0DFAA3C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4" name="Picture 53">
            <a:extLst>
              <a:ext uri="{FF2B5EF4-FFF2-40B4-BE49-F238E27FC236}">
                <a16:creationId xmlns:a16="http://schemas.microsoft.com/office/drawing/2014/main" id="{6A24046D-AAB6-4470-AC22-6448D576E5B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55" name="Picture 54">
            <a:extLst>
              <a:ext uri="{FF2B5EF4-FFF2-40B4-BE49-F238E27FC236}">
                <a16:creationId xmlns:a16="http://schemas.microsoft.com/office/drawing/2014/main" id="{211A0A85-392D-49DA-B9EC-82262B3B961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56" name="Rectangle 55">
            <a:extLst>
              <a:ext uri="{FF2B5EF4-FFF2-40B4-BE49-F238E27FC236}">
                <a16:creationId xmlns:a16="http://schemas.microsoft.com/office/drawing/2014/main" id="{73AFD74C-283C-45BD-885B-6E6635E4B3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CE3DE725-FEB0-422F-BDBA-A29C95768A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05058156-257B-4118-BA50-5869C8AF6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B9F6C5-8086-6029-D5FA-2CF70009C8EB}"/>
              </a:ext>
            </a:extLst>
          </p:cNvPr>
          <p:cNvSpPr>
            <a:spLocks noGrp="1"/>
          </p:cNvSpPr>
          <p:nvPr>
            <p:ph type="title"/>
          </p:nvPr>
        </p:nvSpPr>
        <p:spPr>
          <a:xfrm>
            <a:off x="1969803" y="808056"/>
            <a:ext cx="8608037" cy="1077229"/>
          </a:xfrm>
        </p:spPr>
        <p:txBody>
          <a:bodyPr>
            <a:normAutofit/>
          </a:bodyPr>
          <a:lstStyle/>
          <a:p>
            <a:pPr algn="l"/>
            <a:r>
              <a:rPr lang="en-LV"/>
              <a:t>Back to self regulatory issue! </a:t>
            </a:r>
          </a:p>
        </p:txBody>
      </p:sp>
      <p:sp>
        <p:nvSpPr>
          <p:cNvPr id="9" name="Content Placeholder 8">
            <a:extLst>
              <a:ext uri="{FF2B5EF4-FFF2-40B4-BE49-F238E27FC236}">
                <a16:creationId xmlns:a16="http://schemas.microsoft.com/office/drawing/2014/main" id="{0C6F1014-1B5F-EC2B-EC27-00FA195D464A}"/>
              </a:ext>
            </a:extLst>
          </p:cNvPr>
          <p:cNvSpPr>
            <a:spLocks noGrp="1"/>
          </p:cNvSpPr>
          <p:nvPr>
            <p:ph idx="1"/>
          </p:nvPr>
        </p:nvSpPr>
        <p:spPr>
          <a:xfrm>
            <a:off x="1975805" y="2052116"/>
            <a:ext cx="2658877" cy="3997828"/>
          </a:xfrm>
        </p:spPr>
        <p:txBody>
          <a:bodyPr>
            <a:normAutofit/>
          </a:bodyPr>
          <a:lstStyle/>
          <a:p>
            <a:pPr marL="0" indent="0">
              <a:buNone/>
            </a:pPr>
            <a:r>
              <a:rPr lang="en-US" sz="1600" dirty="0"/>
              <a:t>Estonia: probably killed by wolves</a:t>
            </a:r>
          </a:p>
        </p:txBody>
      </p:sp>
      <p:pic>
        <p:nvPicPr>
          <p:cNvPr id="5" name="Content Placeholder 4" descr="A wild cat lying in the snow&#10;&#10;Description automatically generated">
            <a:extLst>
              <a:ext uri="{FF2B5EF4-FFF2-40B4-BE49-F238E27FC236}">
                <a16:creationId xmlns:a16="http://schemas.microsoft.com/office/drawing/2014/main" id="{890FCB2C-3B68-D46F-2FF9-B84B503BE509}"/>
              </a:ext>
            </a:extLst>
          </p:cNvPr>
          <p:cNvPicPr>
            <a:picLocks noChangeAspect="1"/>
          </p:cNvPicPr>
          <p:nvPr/>
        </p:nvPicPr>
        <p:blipFill>
          <a:blip r:embed="rId5"/>
          <a:stretch>
            <a:fillRect/>
          </a:stretch>
        </p:blipFill>
        <p:spPr>
          <a:xfrm>
            <a:off x="5593500" y="2348779"/>
            <a:ext cx="4497957" cy="3373468"/>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59" name="Rectangle 58">
            <a:extLst>
              <a:ext uri="{FF2B5EF4-FFF2-40B4-BE49-F238E27FC236}">
                <a16:creationId xmlns:a16="http://schemas.microsoft.com/office/drawing/2014/main" id="{D23B4D99-FEA8-489A-8436-A2F113BE1B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044779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E35963E-79B2-4A8E-8F24-A94E8DDDD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08E4331-210E-4E5F-9501-4C830E340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1A54F778-4E1C-4F6F-9318-9795AA35C2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200A9256-A44C-4406-9010-B9D7D8709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C731F266-5507-4462-8427-0BD0B42C8B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126A06D6-90F0-42BA-94C0-AC6E66570F2E}"/>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20349629-70E2-4E72-9E59-209F1F3230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43403E22-A267-491E-9711-05F332BE70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488C64B-FA72-4C34-B7D8-ABA7E2146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01ABF6-C225-D0EA-1E8A-81F4DE728575}"/>
              </a:ext>
            </a:extLst>
          </p:cNvPr>
          <p:cNvSpPr>
            <a:spLocks noGrp="1"/>
          </p:cNvSpPr>
          <p:nvPr>
            <p:ph type="title"/>
          </p:nvPr>
        </p:nvSpPr>
        <p:spPr>
          <a:xfrm>
            <a:off x="1976398" y="5166420"/>
            <a:ext cx="8440564" cy="1045052"/>
          </a:xfrm>
        </p:spPr>
        <p:txBody>
          <a:bodyPr vert="horz" lIns="91440" tIns="45720" rIns="91440" bIns="45720" rtlCol="0" anchor="t">
            <a:normAutofit/>
          </a:bodyPr>
          <a:lstStyle/>
          <a:p>
            <a:r>
              <a:rPr lang="en-US" sz="4800"/>
              <a:t>In Lithuania</a:t>
            </a:r>
          </a:p>
        </p:txBody>
      </p:sp>
      <p:sp>
        <p:nvSpPr>
          <p:cNvPr id="38" name="Rectangle 37">
            <a:extLst>
              <a:ext uri="{FF2B5EF4-FFF2-40B4-BE49-F238E27FC236}">
                <a16:creationId xmlns:a16="http://schemas.microsoft.com/office/drawing/2014/main" id="{998F5671-E172-46A3-8DC0-54EC6D0E42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50531" y="647188"/>
            <a:ext cx="9091538" cy="3297243"/>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ild cat lying in the snow&#10;&#10;Description automatically generated">
            <a:extLst>
              <a:ext uri="{FF2B5EF4-FFF2-40B4-BE49-F238E27FC236}">
                <a16:creationId xmlns:a16="http://schemas.microsoft.com/office/drawing/2014/main" id="{CFACB275-EFD6-2449-EF76-D5140C29A9BF}"/>
              </a:ext>
            </a:extLst>
          </p:cNvPr>
          <p:cNvPicPr>
            <a:picLocks noGrp="1" noChangeAspect="1"/>
          </p:cNvPicPr>
          <p:nvPr>
            <p:ph idx="1"/>
          </p:nvPr>
        </p:nvPicPr>
        <p:blipFill>
          <a:blip r:embed="rId5"/>
          <a:stretch>
            <a:fillRect/>
          </a:stretch>
        </p:blipFill>
        <p:spPr>
          <a:xfrm>
            <a:off x="1960170" y="1091332"/>
            <a:ext cx="4069217" cy="2411011"/>
          </a:xfrm>
          <a:prstGeom prst="rect">
            <a:avLst/>
          </a:prstGeom>
          <a:ln>
            <a:noFill/>
          </a:ln>
        </p:spPr>
      </p:pic>
      <p:pic>
        <p:nvPicPr>
          <p:cNvPr id="7" name="Picture 6" descr="A close up of text&#10;&#10;Description automatically generated">
            <a:extLst>
              <a:ext uri="{FF2B5EF4-FFF2-40B4-BE49-F238E27FC236}">
                <a16:creationId xmlns:a16="http://schemas.microsoft.com/office/drawing/2014/main" id="{B1A51498-668F-C3E0-9FA6-A05D6B2DF327}"/>
              </a:ext>
            </a:extLst>
          </p:cNvPr>
          <p:cNvPicPr>
            <a:picLocks noChangeAspect="1"/>
          </p:cNvPicPr>
          <p:nvPr/>
        </p:nvPicPr>
        <p:blipFill>
          <a:blip r:embed="rId6"/>
          <a:stretch>
            <a:fillRect/>
          </a:stretch>
        </p:blipFill>
        <p:spPr>
          <a:xfrm>
            <a:off x="6355887" y="1945867"/>
            <a:ext cx="4069217" cy="701940"/>
          </a:xfrm>
          <a:prstGeom prst="rect">
            <a:avLst/>
          </a:prstGeom>
          <a:ln>
            <a:noFill/>
          </a:ln>
        </p:spPr>
      </p:pic>
      <p:sp>
        <p:nvSpPr>
          <p:cNvPr id="40" name="Rectangle 39">
            <a:extLst>
              <a:ext uri="{FF2B5EF4-FFF2-40B4-BE49-F238E27FC236}">
                <a16:creationId xmlns:a16="http://schemas.microsoft.com/office/drawing/2014/main" id="{F9744F83-FEC9-4E5B-8530-224C258F1C9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29148" y="319016"/>
            <a:ext cx="9734654" cy="3948816"/>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B81918A1-30EC-48DB-A535-4898EA927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2966" y="888935"/>
            <a:ext cx="4228687"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9301236F-2DE7-4B56-B413-C201491DFF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78683" y="888935"/>
            <a:ext cx="4228687" cy="2818547"/>
          </a:xfrm>
          <a:prstGeom prst="rect">
            <a:avLst/>
          </a:prstGeom>
          <a:noFill/>
          <a:ln w="9525">
            <a:solidFill>
              <a:schemeClr val="accent6">
                <a:lumMod val="60000"/>
                <a:lumOff val="4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F304D462-CF3A-48B2-966A-0DA7B7E614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993587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4"/>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8" name="Picture 27">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0" name="Rectangle 29">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2" name="Rectangle 31">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4" name="Rectangle 33">
            <a:extLst>
              <a:ext uri="{FF2B5EF4-FFF2-40B4-BE49-F238E27FC236}">
                <a16:creationId xmlns:a16="http://schemas.microsoft.com/office/drawing/2014/main" id="{FE35963E-79B2-4A8E-8F24-A94E8DDDD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6" name="Rectangle 35">
            <a:extLst>
              <a:ext uri="{FF2B5EF4-FFF2-40B4-BE49-F238E27FC236}">
                <a16:creationId xmlns:a16="http://schemas.microsoft.com/office/drawing/2014/main" id="{308E4331-210E-4E5F-9501-4C830E340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8" name="TextBox 37">
            <a:extLst>
              <a:ext uri="{FF2B5EF4-FFF2-40B4-BE49-F238E27FC236}">
                <a16:creationId xmlns:a16="http://schemas.microsoft.com/office/drawing/2014/main" id="{1A54F778-4E1C-4F6F-9318-9795AA35C2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39" name="Rectangle 38">
            <a:extLst>
              <a:ext uri="{FF2B5EF4-FFF2-40B4-BE49-F238E27FC236}">
                <a16:creationId xmlns:a16="http://schemas.microsoft.com/office/drawing/2014/main" id="{4893C85B-E735-4AD3-ACE8-0C05391DA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26">
            <a:extLst>
              <a:ext uri="{FF2B5EF4-FFF2-40B4-BE49-F238E27FC236}">
                <a16:creationId xmlns:a16="http://schemas.microsoft.com/office/drawing/2014/main" id="{ACC01700-0DAF-409D-8F9A-E1FBB8051C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29" name="Picture 28">
            <a:extLst>
              <a:ext uri="{FF2B5EF4-FFF2-40B4-BE49-F238E27FC236}">
                <a16:creationId xmlns:a16="http://schemas.microsoft.com/office/drawing/2014/main" id="{4274D9D5-36A9-490D-986C-FB735A3F5F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6">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1" name="Rectangle 30">
            <a:extLst>
              <a:ext uri="{FF2B5EF4-FFF2-40B4-BE49-F238E27FC236}">
                <a16:creationId xmlns:a16="http://schemas.microsoft.com/office/drawing/2014/main" id="{50A95334-1353-41CA-B7DF-217E9B64F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C7764006-37BB-4A14-9107-C82B9AC77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186276A3-6F06-4272-9B25-C0F0EE164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DB8585E-672E-682C-B9D9-E99425724FE9}"/>
              </a:ext>
            </a:extLst>
          </p:cNvPr>
          <p:cNvSpPr>
            <a:spLocks noGrp="1"/>
          </p:cNvSpPr>
          <p:nvPr>
            <p:ph type="title"/>
          </p:nvPr>
        </p:nvSpPr>
        <p:spPr>
          <a:xfrm>
            <a:off x="1969804" y="3428998"/>
            <a:ext cx="2668479" cy="2268559"/>
          </a:xfrm>
        </p:spPr>
        <p:txBody>
          <a:bodyPr vert="horz" lIns="91440" tIns="45720" rIns="91440" bIns="45720" rtlCol="0" anchor="t">
            <a:normAutofit/>
          </a:bodyPr>
          <a:lstStyle/>
          <a:p>
            <a:r>
              <a:rPr lang="en-US" sz="3200" dirty="0"/>
              <a:t>Latvia, 2021</a:t>
            </a:r>
          </a:p>
        </p:txBody>
      </p:sp>
      <p:pic>
        <p:nvPicPr>
          <p:cNvPr id="4" name="Kad ievainots lūsis Jaunjelgavā gandrīz apēda suņus, mekējot ēdmaņu (2021. gada marts)">
            <a:hlinkClick r:id="" action="ppaction://media"/>
            <a:extLst>
              <a:ext uri="{FF2B5EF4-FFF2-40B4-BE49-F238E27FC236}">
                <a16:creationId xmlns:a16="http://schemas.microsoft.com/office/drawing/2014/main" id="{FB20BF2B-6B0A-1176-353F-D1960D2CF18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7"/>
          <a:stretch>
            <a:fillRect/>
          </a:stretch>
        </p:blipFill>
        <p:spPr>
          <a:xfrm>
            <a:off x="5442364" y="1233745"/>
            <a:ext cx="2487794" cy="4383779"/>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6" name="Picture 5" descr="A cat in a cage&#10;&#10;Description automatically generated">
            <a:extLst>
              <a:ext uri="{FF2B5EF4-FFF2-40B4-BE49-F238E27FC236}">
                <a16:creationId xmlns:a16="http://schemas.microsoft.com/office/drawing/2014/main" id="{F816A90A-674A-CBF2-07EC-ECE5CD77E962}"/>
              </a:ext>
            </a:extLst>
          </p:cNvPr>
          <p:cNvPicPr>
            <a:picLocks noChangeAspect="1"/>
          </p:cNvPicPr>
          <p:nvPr/>
        </p:nvPicPr>
        <p:blipFill>
          <a:blip r:embed="rId8"/>
          <a:stretch>
            <a:fillRect/>
          </a:stretch>
        </p:blipFill>
        <p:spPr>
          <a:xfrm>
            <a:off x="8254275" y="2185436"/>
            <a:ext cx="2487794" cy="248779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7" name="Rectangle 36">
            <a:extLst>
              <a:ext uri="{FF2B5EF4-FFF2-40B4-BE49-F238E27FC236}">
                <a16:creationId xmlns:a16="http://schemas.microsoft.com/office/drawing/2014/main" id="{546AD19D-F1EF-4D69-BDF7-2EE8DA84C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7722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481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stretch/>
        </a:blip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6AA7C31-76FD-4B44-A1FF-D13D2515AE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4" name="Picture 13">
            <a:extLst>
              <a:ext uri="{FF2B5EF4-FFF2-40B4-BE49-F238E27FC236}">
                <a16:creationId xmlns:a16="http://schemas.microsoft.com/office/drawing/2014/main" id="{F5CE85F9-F4EE-4E5D-8235-528527A401D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16" name="Rectangle 15">
            <a:extLst>
              <a:ext uri="{FF2B5EF4-FFF2-40B4-BE49-F238E27FC236}">
                <a16:creationId xmlns:a16="http://schemas.microsoft.com/office/drawing/2014/main" id="{17338BB4-74FF-4836-86B7-F1B0C2B62D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a:extLst>
              <a:ext uri="{FF2B5EF4-FFF2-40B4-BE49-F238E27FC236}">
                <a16:creationId xmlns:a16="http://schemas.microsoft.com/office/drawing/2014/main" id="{1ABFA8A3-A231-4BC1-B8A5-C5BE7315CD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a:extLst>
              <a:ext uri="{FF2B5EF4-FFF2-40B4-BE49-F238E27FC236}">
                <a16:creationId xmlns:a16="http://schemas.microsoft.com/office/drawing/2014/main" id="{FE35963E-79B2-4A8E-8F24-A94E8DDDD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308E4331-210E-4E5F-9501-4C830E3400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a:extLst>
              <a:ext uri="{FF2B5EF4-FFF2-40B4-BE49-F238E27FC236}">
                <a16:creationId xmlns:a16="http://schemas.microsoft.com/office/drawing/2014/main" id="{1A54F778-4E1C-4F6F-9318-9795AA35C246}"/>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91282" y="3262852"/>
            <a:ext cx="415636" cy="461665"/>
          </a:xfrm>
          <a:prstGeom prst="rect">
            <a:avLst/>
          </a:prstGeom>
          <a:noFill/>
        </p:spPr>
        <p:txBody>
          <a:bodyPr wrap="square" rtlCol="0">
            <a:spAutoFit/>
          </a:bodyPr>
          <a:lstStyle/>
          <a:p>
            <a:pPr algn="r">
              <a:spcAft>
                <a:spcPts val="600"/>
              </a:spcAft>
            </a:pP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 useBgFill="1">
        <p:nvSpPr>
          <p:cNvPr id="26" name="Rectangle 25">
            <a:extLst>
              <a:ext uri="{FF2B5EF4-FFF2-40B4-BE49-F238E27FC236}">
                <a16:creationId xmlns:a16="http://schemas.microsoft.com/office/drawing/2014/main" id="{4893C85B-E735-4AD3-ACE8-0C05391DAB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9867" cy="685528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a:extLst>
              <a:ext uri="{FF2B5EF4-FFF2-40B4-BE49-F238E27FC236}">
                <a16:creationId xmlns:a16="http://schemas.microsoft.com/office/drawing/2014/main" id="{ACC01700-0DAF-409D-8F9A-E1FBB8051C1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30" name="Picture 29">
            <a:extLst>
              <a:ext uri="{FF2B5EF4-FFF2-40B4-BE49-F238E27FC236}">
                <a16:creationId xmlns:a16="http://schemas.microsoft.com/office/drawing/2014/main" id="{4274D9D5-36A9-490D-986C-FB735A3F5F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4">
            <a:alphaModFix/>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32" name="Rectangle 31">
            <a:extLst>
              <a:ext uri="{FF2B5EF4-FFF2-40B4-BE49-F238E27FC236}">
                <a16:creationId xmlns:a16="http://schemas.microsoft.com/office/drawing/2014/main" id="{50A95334-1353-41CA-B7DF-217E9B64FE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C7764006-37BB-4A14-9107-C82B9AC77C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186276A3-6F06-4272-9B25-C0F0EE1648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7533" y="0"/>
            <a:ext cx="10378001"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DCBBCA2-BB76-5016-0B15-4537E0E51CCB}"/>
              </a:ext>
            </a:extLst>
          </p:cNvPr>
          <p:cNvSpPr>
            <a:spLocks noGrp="1"/>
          </p:cNvSpPr>
          <p:nvPr>
            <p:ph type="title"/>
          </p:nvPr>
        </p:nvSpPr>
        <p:spPr>
          <a:xfrm>
            <a:off x="1969804" y="3428998"/>
            <a:ext cx="2668479" cy="2268559"/>
          </a:xfrm>
        </p:spPr>
        <p:txBody>
          <a:bodyPr vert="horz" lIns="91440" tIns="45720" rIns="91440" bIns="45720" rtlCol="0" anchor="t">
            <a:normAutofit fontScale="90000"/>
          </a:bodyPr>
          <a:lstStyle/>
          <a:p>
            <a:r>
              <a:rPr lang="en-US" sz="3200" dirty="0"/>
              <a:t>Ate 2 cats and </a:t>
            </a:r>
            <a:r>
              <a:rPr lang="en-US" sz="3200" dirty="0" err="1"/>
              <a:t>severam</a:t>
            </a:r>
            <a:r>
              <a:rPr lang="en-US" sz="3200" dirty="0"/>
              <a:t> chicken, 2023</a:t>
            </a:r>
            <a:br>
              <a:rPr lang="en-US" sz="3200" dirty="0"/>
            </a:br>
            <a:endParaRPr lang="en-US" sz="3200" dirty="0"/>
          </a:p>
        </p:txBody>
      </p:sp>
      <p:pic>
        <p:nvPicPr>
          <p:cNvPr id="7" name="Picture 6" descr="A cat in the snow&#10;&#10;Description automatically generated">
            <a:extLst>
              <a:ext uri="{FF2B5EF4-FFF2-40B4-BE49-F238E27FC236}">
                <a16:creationId xmlns:a16="http://schemas.microsoft.com/office/drawing/2014/main" id="{0826A60E-3031-D781-8ABA-F3891EAFA15C}"/>
              </a:ext>
            </a:extLst>
          </p:cNvPr>
          <p:cNvPicPr>
            <a:picLocks noChangeAspect="1"/>
          </p:cNvPicPr>
          <p:nvPr/>
        </p:nvPicPr>
        <p:blipFill>
          <a:blip r:embed="rId5"/>
          <a:stretch>
            <a:fillRect/>
          </a:stretch>
        </p:blipFill>
        <p:spPr>
          <a:xfrm>
            <a:off x="5442364" y="1214263"/>
            <a:ext cx="2487794" cy="442274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pic>
        <p:nvPicPr>
          <p:cNvPr id="5" name="Content Placeholder 4" descr="A cat in the snow&#10;&#10;Description automatically generated">
            <a:extLst>
              <a:ext uri="{FF2B5EF4-FFF2-40B4-BE49-F238E27FC236}">
                <a16:creationId xmlns:a16="http://schemas.microsoft.com/office/drawing/2014/main" id="{2B047CA4-263D-5696-5A90-31BFEE6AB5A1}"/>
              </a:ext>
            </a:extLst>
          </p:cNvPr>
          <p:cNvPicPr>
            <a:picLocks noGrp="1" noChangeAspect="1"/>
          </p:cNvPicPr>
          <p:nvPr>
            <p:ph idx="1"/>
          </p:nvPr>
        </p:nvPicPr>
        <p:blipFill>
          <a:blip r:embed="rId6"/>
          <a:stretch>
            <a:fillRect/>
          </a:stretch>
        </p:blipFill>
        <p:spPr>
          <a:xfrm>
            <a:off x="8254275" y="1217961"/>
            <a:ext cx="2487794" cy="4422744"/>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
        <p:nvSpPr>
          <p:cNvPr id="38" name="Rectangle 37">
            <a:extLst>
              <a:ext uri="{FF2B5EF4-FFF2-40B4-BE49-F238E27FC236}">
                <a16:creationId xmlns:a16="http://schemas.microsoft.com/office/drawing/2014/main" id="{546AD19D-F1EF-4D69-BDF7-2EE8DA84C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87666" y="-2718"/>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311177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Madison</Template>
  <TotalTime>399</TotalTime>
  <Words>271</Words>
  <Application>Microsoft Macintosh PowerPoint</Application>
  <PresentationFormat>Widescreen</PresentationFormat>
  <Paragraphs>29</Paragraphs>
  <Slides>13</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Arial</vt:lpstr>
      <vt:lpstr>Calibri</vt:lpstr>
      <vt:lpstr>MS Shell Dlg 2</vt:lpstr>
      <vt:lpstr>Segoe UI</vt:lpstr>
      <vt:lpstr>Wingdings</vt:lpstr>
      <vt:lpstr>Wingdings 3</vt:lpstr>
      <vt:lpstr>Madison</vt:lpstr>
      <vt:lpstr>Lynx management&amp; consequences of EC interference</vt:lpstr>
      <vt:lpstr>Lynx had always been hunted, since 2004. Annex IV   </vt:lpstr>
      <vt:lpstr>Arguments for hunting</vt:lpstr>
      <vt:lpstr>PowerPoint Presentation</vt:lpstr>
      <vt:lpstr>Public initiative! </vt:lpstr>
      <vt:lpstr>Back to self regulatory issue! </vt:lpstr>
      <vt:lpstr>In Lithuania</vt:lpstr>
      <vt:lpstr>Latvia, 2021</vt:lpstr>
      <vt:lpstr>Ate 2 cats and severam chicken, 2023 </vt:lpstr>
      <vt:lpstr>How many lynx are near the farm?</vt:lpstr>
      <vt:lpstr>Hunter say: there are fewer roe deer  </vt:lpstr>
      <vt:lpstr>What happens next?</vt:lpstr>
      <vt:lpstr>Thank you for your attention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Lynx management&amp;consequences of EC interference</dc:title>
  <dc:creator>Linda Dombrovska</dc:creator>
  <cp:lastModifiedBy>David Scallan</cp:lastModifiedBy>
  <cp:revision>6</cp:revision>
  <dcterms:created xsi:type="dcterms:W3CDTF">2023-09-26T22:22:02Z</dcterms:created>
  <dcterms:modified xsi:type="dcterms:W3CDTF">2023-09-27T06:41:44Z</dcterms:modified>
</cp:coreProperties>
</file>