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58" r:id="rId4"/>
    <p:sldId id="277" r:id="rId5"/>
    <p:sldId id="278" r:id="rId6"/>
    <p:sldId id="279" r:id="rId7"/>
    <p:sldId id="280" r:id="rId8"/>
    <p:sldId id="271" r:id="rId9"/>
    <p:sldId id="281" r:id="rId10"/>
    <p:sldId id="282" r:id="rId11"/>
    <p:sldId id="269" r:id="rId12"/>
    <p:sldId id="272" r:id="rId13"/>
    <p:sldId id="273" r:id="rId14"/>
    <p:sldId id="275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6018"/>
  </p:normalViewPr>
  <p:slideViewPr>
    <p:cSldViewPr snapToGrid="0">
      <p:cViewPr varScale="1">
        <p:scale>
          <a:sx n="152" d="100"/>
          <a:sy n="152" d="100"/>
        </p:scale>
        <p:origin x="184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ller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E5FE2-66AC-3F46-89E8-A911EC4E4C5F}" type="datetime1">
              <a:rPr lang="de-DE" smtClean="0">
                <a:latin typeface="Aller"/>
              </a:rPr>
              <a:t>29.09.23</a:t>
            </a:fld>
            <a:endParaRPr lang="de-DE">
              <a:latin typeface="Aller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ller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DCA59-99B1-8D46-9EEB-AD1F29CAB2A6}" type="slidenum">
              <a:rPr lang="de-DE" smtClean="0">
                <a:latin typeface="Aller"/>
              </a:rPr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556211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ler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ler"/>
              </a:defRPr>
            </a:lvl1pPr>
          </a:lstStyle>
          <a:p>
            <a:fld id="{1A3BBDE6-B073-3747-9438-E012714F323C}" type="datetime1">
              <a:rPr lang="de-DE" smtClean="0"/>
              <a:pPr/>
              <a:t>29.09.23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ler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ler"/>
              </a:defRPr>
            </a:lvl1pPr>
          </a:lstStyle>
          <a:p>
            <a:fld id="{604F55A2-2D94-4B4C-A2B9-63AEC920A91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17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lle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lle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lle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lle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lle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55A2-2D94-4B4C-A2B9-63AEC920A9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92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55A2-2D94-4B4C-A2B9-63AEC920A9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92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F55A2-2D94-4B4C-A2B9-63AEC920A9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92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>
            <a:normAutofit/>
          </a:bodyPr>
          <a:lstStyle>
            <a:lvl1pPr algn="ctr">
              <a:lnSpc>
                <a:spcPts val="2400"/>
              </a:lnSpc>
              <a:defRPr sz="2400" b="1" i="0">
                <a:solidFill>
                  <a:srgbClr val="256143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lnSpc>
                <a:spcPts val="1500"/>
              </a:lnSpc>
              <a:buNone/>
              <a:defRPr sz="1500">
                <a:solidFill>
                  <a:schemeClr val="tx1"/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251521" y="4814598"/>
            <a:ext cx="2025202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7938" indent="0" algn="l">
              <a:tabLst/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90261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409653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81862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409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4227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100" b="1" cap="none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31033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47692"/>
            <a:ext cx="4038600" cy="30089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47692"/>
            <a:ext cx="4038600" cy="300899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419310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7068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70689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412653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890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C0BE3FEE-20BA-E540-8AA2-894DD94799A9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54515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396615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3" y="1076329"/>
            <a:ext cx="3008313" cy="3178734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74807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B098D284-DD3A-B744-AE50-A4B2E36FB4BC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75171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4423500"/>
            <a:ext cx="9144000" cy="720000"/>
          </a:xfrm>
          <a:prstGeom prst="rect">
            <a:avLst/>
          </a:prstGeom>
          <a:solidFill>
            <a:srgbClr val="2A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latin typeface="Aller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566270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11002"/>
          </a:xfrm>
          <a:prstGeom prst="rect">
            <a:avLst/>
          </a:prstGeom>
        </p:spPr>
        <p:txBody>
          <a:bodyPr vert="horz" lIns="91440" tIns="45720" rIns="9144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solidFill>
            <a:srgbClr val="2A5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latin typeface="Aller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43123" y="4814598"/>
            <a:ext cx="2133600" cy="27463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>
              <a:defRPr sz="750" baseline="0">
                <a:solidFill>
                  <a:schemeClr val="bg1"/>
                </a:solidFill>
              </a:defRPr>
            </a:lvl1pPr>
          </a:lstStyle>
          <a:p>
            <a:fld id="{0A40C168-A519-AC44-BA6C-AE251A1BB908}" type="slidenum">
              <a:rPr lang="de-DE" smtClean="0">
                <a:latin typeface="Aller"/>
              </a:rPr>
              <a:pPr/>
              <a:t>‹#›</a:t>
            </a:fld>
            <a:endParaRPr lang="de-DE">
              <a:latin typeface="Aller"/>
            </a:endParaRPr>
          </a:p>
        </p:txBody>
      </p:sp>
      <p:pic>
        <p:nvPicPr>
          <p:cNvPr id="8" name="Bild 5">
            <a:extLst>
              <a:ext uri="{FF2B5EF4-FFF2-40B4-BE49-F238E27FC236}">
                <a16:creationId xmlns:a16="http://schemas.microsoft.com/office/drawing/2014/main" id="{5E582763-59C2-BF44-A9C1-F5861525D7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152956" y="449655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342884" rtl="0" eaLnBrk="1" latinLnBrk="0" hangingPunct="1">
        <a:lnSpc>
          <a:spcPts val="2100"/>
        </a:lnSpc>
        <a:spcBef>
          <a:spcPct val="0"/>
        </a:spcBef>
        <a:buNone/>
        <a:defRPr sz="2100" b="1" i="0" kern="1200" baseline="0">
          <a:solidFill>
            <a:srgbClr val="256143"/>
          </a:solidFill>
          <a:latin typeface="Aller"/>
          <a:ea typeface="+mj-ea"/>
          <a:cs typeface="Aller"/>
        </a:defRPr>
      </a:lvl1pPr>
    </p:titleStyle>
    <p:bodyStyle>
      <a:lvl1pPr marL="175492" indent="-175492" algn="l" defTabSz="342884" rtl="0" eaLnBrk="1" latinLnBrk="0" hangingPunct="1">
        <a:spcBef>
          <a:spcPts val="450"/>
        </a:spcBef>
        <a:buClr>
          <a:srgbClr val="256143"/>
        </a:buClr>
        <a:buFont typeface="Arial"/>
        <a:buChar char="•"/>
        <a:defRPr sz="1800" kern="1200" baseline="0">
          <a:solidFill>
            <a:schemeClr val="tx1"/>
          </a:solidFill>
          <a:latin typeface="Aller"/>
          <a:ea typeface="+mn-ea"/>
          <a:cs typeface="+mn-cs"/>
        </a:defRPr>
      </a:lvl1pPr>
      <a:lvl2pPr marL="404980" indent="-214303" algn="l" defTabSz="342884" rtl="0" eaLnBrk="1" latinLnBrk="0" hangingPunct="1">
        <a:spcBef>
          <a:spcPts val="300"/>
        </a:spcBef>
        <a:buFont typeface="Arial"/>
        <a:buChar char="–"/>
        <a:defRPr sz="1500" kern="1200">
          <a:solidFill>
            <a:schemeClr val="tx1"/>
          </a:solidFill>
          <a:latin typeface="Aller"/>
          <a:ea typeface="+mn-ea"/>
          <a:cs typeface="+mn-cs"/>
        </a:defRPr>
      </a:lvl2pPr>
      <a:lvl3pPr marL="539974" indent="-145793" algn="l" defTabSz="342884" rtl="0" eaLnBrk="1" latinLnBrk="0" hangingPunct="1">
        <a:spcBef>
          <a:spcPts val="225"/>
        </a:spcBef>
        <a:buFont typeface="Arial"/>
        <a:buChar char="•"/>
        <a:defRPr sz="1500" kern="1200">
          <a:solidFill>
            <a:schemeClr val="tx1"/>
          </a:solidFill>
          <a:latin typeface="Aller"/>
          <a:ea typeface="+mn-ea"/>
          <a:cs typeface="+mn-cs"/>
        </a:defRPr>
      </a:lvl3pPr>
      <a:lvl4pPr marL="715464" indent="-16199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Aller"/>
          <a:ea typeface="+mn-ea"/>
          <a:cs typeface="+mn-cs"/>
        </a:defRPr>
      </a:lvl4pPr>
      <a:lvl5pPr marL="890956" indent="-171442" algn="l" defTabSz="342884" rtl="0" eaLnBrk="1" latinLnBrk="0" hangingPunct="1">
        <a:spcBef>
          <a:spcPts val="300"/>
        </a:spcBef>
        <a:buFont typeface="Arial"/>
        <a:buChar char="»"/>
        <a:defRPr sz="1050" kern="1200">
          <a:solidFill>
            <a:schemeClr val="tx1"/>
          </a:solidFill>
          <a:latin typeface="Aller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250342" y="4655921"/>
            <a:ext cx="1600200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4294967295"/>
          </p:nvPr>
        </p:nvSpPr>
        <p:spPr>
          <a:xfrm>
            <a:off x="2962717" y="4654068"/>
            <a:ext cx="3218510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61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latin typeface="Aller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1" y="1834421"/>
            <a:ext cx="3945470" cy="131699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8A34B21-4657-B049-A7D5-FD95D50C5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BE3FEE-20BA-E540-8AA2-894DD94799A9}" type="slidenum">
              <a:rPr lang="de-DE" smtClean="0">
                <a:latin typeface="Aller"/>
              </a:rPr>
              <a:pPr/>
              <a:t>1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922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72CF6A-F34A-89AF-E6A5-E2E5E6A2C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02" y="187037"/>
            <a:ext cx="1749459" cy="2449003"/>
          </a:xfr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0BDD4B-40C1-D54E-BB69-9424EC3C5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10</a:t>
            </a:fld>
            <a:endParaRPr lang="de-DE">
              <a:latin typeface="Aller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864D8D-582A-1A31-FDB5-A9366997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040" y="110728"/>
            <a:ext cx="4203124" cy="845821"/>
          </a:xfrm>
        </p:spPr>
        <p:txBody>
          <a:bodyPr vert="horz" lIns="0" tIns="45720" rIns="91440" bIns="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de-DE" sz="2000" dirty="0"/>
              <a:t>Bestandsmanagement</a:t>
            </a:r>
            <a:br>
              <a:rPr lang="de-DE" sz="2000" dirty="0"/>
            </a:br>
            <a:r>
              <a:rPr lang="de-DE" sz="2000" dirty="0">
                <a:solidFill>
                  <a:srgbClr val="002060"/>
                </a:solidFill>
              </a:rPr>
              <a:t>Population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D35F5-0D98-A88D-FE98-A060CEF489F2}"/>
              </a:ext>
            </a:extLst>
          </p:cNvPr>
          <p:cNvSpPr txBox="1"/>
          <p:nvPr/>
        </p:nvSpPr>
        <p:spPr>
          <a:xfrm>
            <a:off x="5580783" y="184438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7D4D7-C802-CAD0-8F34-44C14401677E}"/>
              </a:ext>
            </a:extLst>
          </p:cNvPr>
          <p:cNvSpPr txBox="1"/>
          <p:nvPr/>
        </p:nvSpPr>
        <p:spPr>
          <a:xfrm>
            <a:off x="4567671" y="1233920"/>
            <a:ext cx="447501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a typeface="+mn-lt"/>
                <a:cs typeface="+mn-lt"/>
              </a:rPr>
              <a:t>"By revising the monitoring standards, we will provide a realistic picture of the number of wolves living in Germany and want to enable the federal states to manage the population in a regionally differentiated manner in compliance with European law." </a:t>
            </a:r>
            <a:r>
              <a:rPr lang="en-US" sz="1400" i="1" dirty="0">
                <a:solidFill>
                  <a:srgbClr val="002060"/>
                </a:solidFill>
                <a:ea typeface="+mn-lt"/>
                <a:cs typeface="+mn-lt"/>
              </a:rPr>
              <a:t>(government coalition treaty)</a:t>
            </a:r>
          </a:p>
          <a:p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„Wir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werden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durch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die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Überarbeitung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der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Monitoringstandards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die Anzahl der in Deutschland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lebenden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Wölfe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realitätsgetreu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abbilden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und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wollen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den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Ländern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europarechtskonform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ein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regional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differenziertes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Bestandsmanagement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400" err="1">
                <a:solidFill>
                  <a:srgbClr val="256143"/>
                </a:solidFill>
                <a:ea typeface="Calibri"/>
                <a:cs typeface="Calibri"/>
              </a:rPr>
              <a:t>ermöglichen</a:t>
            </a:r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.“ </a:t>
            </a:r>
            <a:r>
              <a:rPr lang="en-US" sz="1400" i="1" dirty="0">
                <a:solidFill>
                  <a:srgbClr val="256143"/>
                </a:solidFill>
                <a:ea typeface="Calibri"/>
                <a:cs typeface="Calibri"/>
              </a:rPr>
              <a:t>(</a:t>
            </a:r>
            <a:r>
              <a:rPr lang="en-US" sz="1400" i="1" err="1">
                <a:solidFill>
                  <a:srgbClr val="256143"/>
                </a:solidFill>
                <a:ea typeface="Calibri"/>
                <a:cs typeface="Calibri"/>
              </a:rPr>
              <a:t>Koalitionsvertrag</a:t>
            </a:r>
            <a:r>
              <a:rPr lang="en-US" sz="1400" i="1" dirty="0">
                <a:solidFill>
                  <a:srgbClr val="256143"/>
                </a:solidFill>
                <a:ea typeface="Calibri"/>
                <a:cs typeface="Calibri"/>
              </a:rPr>
              <a:t> der </a:t>
            </a:r>
            <a:r>
              <a:rPr lang="en-US" sz="1400" i="1" err="1">
                <a:solidFill>
                  <a:srgbClr val="256143"/>
                </a:solidFill>
                <a:ea typeface="Calibri"/>
                <a:cs typeface="Calibri"/>
              </a:rPr>
              <a:t>Bundesregierung</a:t>
            </a:r>
            <a:r>
              <a:rPr lang="en-US" sz="1400" i="1" dirty="0">
                <a:solidFill>
                  <a:srgbClr val="256143"/>
                </a:solidFill>
                <a:ea typeface="Calibri"/>
                <a:cs typeface="Calibri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7C81B3-3D71-A3B8-6A95-F26CA8C81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081" y="2437083"/>
            <a:ext cx="2916381" cy="2581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52AF1C-630F-16C3-506F-A3612376D9CF}"/>
              </a:ext>
            </a:extLst>
          </p:cNvPr>
          <p:cNvSpPr txBox="1"/>
          <p:nvPr/>
        </p:nvSpPr>
        <p:spPr>
          <a:xfrm>
            <a:off x="2277340" y="1571624"/>
            <a:ext cx="191192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solidFill>
                  <a:srgbClr val="256143"/>
                </a:solidFill>
                <a:ea typeface="+mn-lt"/>
                <a:cs typeface="+mn-lt"/>
              </a:rPr>
              <a:t>Konzept</a:t>
            </a:r>
            <a:r>
              <a:rPr lang="en-US" sz="1200" dirty="0">
                <a:solidFill>
                  <a:srgbClr val="256143"/>
                </a:solidFill>
                <a:ea typeface="+mn-lt"/>
                <a:cs typeface="+mn-lt"/>
              </a:rPr>
              <a:t> des </a:t>
            </a:r>
            <a:r>
              <a:rPr lang="en-US" sz="1200" err="1">
                <a:solidFill>
                  <a:srgbClr val="256143"/>
                </a:solidFill>
                <a:ea typeface="+mn-lt"/>
                <a:cs typeface="+mn-lt"/>
              </a:rPr>
              <a:t>Aktionsbündnis</a:t>
            </a:r>
            <a:r>
              <a:rPr lang="en-US" sz="1200" dirty="0">
                <a:solidFill>
                  <a:srgbClr val="256143"/>
                </a:solidFill>
                <a:ea typeface="+mn-lt"/>
                <a:cs typeface="+mn-lt"/>
              </a:rPr>
              <a:t> Forum </a:t>
            </a:r>
            <a:r>
              <a:rPr lang="en-US" sz="1200" err="1">
                <a:solidFill>
                  <a:srgbClr val="256143"/>
                </a:solidFill>
                <a:ea typeface="+mn-lt"/>
                <a:cs typeface="+mn-lt"/>
              </a:rPr>
              <a:t>Natur</a:t>
            </a:r>
            <a:r>
              <a:rPr lang="en-US" sz="1200" dirty="0">
                <a:solidFill>
                  <a:srgbClr val="256143"/>
                </a:solidFill>
                <a:ea typeface="+mn-lt"/>
                <a:cs typeface="+mn-lt"/>
              </a:rPr>
              <a:t> (AFN)</a:t>
            </a:r>
            <a:endParaRPr lang="en-US" dirty="0">
              <a:solidFill>
                <a:srgbClr val="256143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41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109" y="214640"/>
            <a:ext cx="8229600" cy="56627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Bewegung in der politischen Diskussion</a:t>
            </a:r>
            <a:br>
              <a:rPr lang="de-DE" dirty="0"/>
            </a:br>
            <a:r>
              <a:rPr lang="de-DE" dirty="0">
                <a:solidFill>
                  <a:srgbClr val="002060"/>
                </a:solidFill>
              </a:rPr>
              <a:t>Political </a:t>
            </a:r>
            <a:r>
              <a:rPr lang="de-DE" err="1">
                <a:solidFill>
                  <a:srgbClr val="002060"/>
                </a:solidFill>
              </a:rPr>
              <a:t>Debate</a:t>
            </a:r>
            <a:r>
              <a:rPr lang="de-DE" dirty="0">
                <a:solidFill>
                  <a:srgbClr val="002060"/>
                </a:solidFill>
              </a:rPr>
              <a:t>: New </a:t>
            </a:r>
            <a:r>
              <a:rPr lang="de-DE" err="1">
                <a:solidFill>
                  <a:srgbClr val="002060"/>
                </a:solidFill>
              </a:rPr>
              <a:t>Developments</a:t>
            </a:r>
            <a:r>
              <a:rPr lang="de-DE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2A8C45-1C08-C746-BE32-834F0EE24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11</a:t>
            </a:fld>
            <a:endParaRPr lang="de-DE">
              <a:latin typeface="Alle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82FA30-95B8-5566-6781-D7F0A30E2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59" y="901783"/>
            <a:ext cx="3912177" cy="3902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73E3E0-D546-19BA-F553-8984E64870A6}"/>
              </a:ext>
            </a:extLst>
          </p:cNvPr>
          <p:cNvSpPr txBox="1"/>
          <p:nvPr/>
        </p:nvSpPr>
        <p:spPr>
          <a:xfrm>
            <a:off x="2844511" y="1233920"/>
            <a:ext cx="23015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"Consensus only on wolves"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2EDE0-1EA1-9874-AC66-0213F0F99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559" y="283228"/>
            <a:ext cx="2743200" cy="40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2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  <a:br>
              <a:rPr lang="de-DE" dirty="0"/>
            </a:br>
            <a:br>
              <a:rPr lang="de-DE" dirty="0"/>
            </a:br>
            <a:r>
              <a:rPr lang="de-DE" dirty="0" err="1">
                <a:solidFill>
                  <a:srgbClr val="002060"/>
                </a:solidFill>
              </a:rPr>
              <a:t>Thank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you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for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your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attention</a:t>
            </a:r>
            <a:r>
              <a:rPr lang="de-DE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708314"/>
          </a:xfrm>
        </p:spPr>
        <p:txBody>
          <a:bodyPr vert="horz" lIns="91440" tIns="45720" rIns="91440" bIns="0" rtlCol="0" anchor="t">
            <a:normAutofit/>
          </a:bodyPr>
          <a:lstStyle/>
          <a:p>
            <a:r>
              <a:rPr lang="de-DE"/>
              <a:t>Ernst-Dieter Meinecke · Landesjägerschaft Niedersachsen</a:t>
            </a:r>
            <a:endParaRPr lang="en-US"/>
          </a:p>
          <a:p>
            <a:r>
              <a:rPr lang="de-DE"/>
              <a:t>Prag, 27.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7168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56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latin typeface="Aller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7350" y="1296325"/>
            <a:ext cx="5829300" cy="1102519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Folgen Sie uns auch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auf unseren </a:t>
            </a:r>
            <a:r>
              <a:rPr lang="de-DE" err="1">
                <a:solidFill>
                  <a:schemeClr val="bg1"/>
                </a:solidFill>
              </a:rPr>
              <a:t>Social</a:t>
            </a:r>
            <a:r>
              <a:rPr lang="de-DE">
                <a:solidFill>
                  <a:schemeClr val="bg1"/>
                </a:solidFill>
              </a:rPr>
              <a:t> Media-Kanälen</a:t>
            </a:r>
          </a:p>
        </p:txBody>
      </p:sp>
      <p:grpSp>
        <p:nvGrpSpPr>
          <p:cNvPr id="24" name="Gruppierung 23"/>
          <p:cNvGrpSpPr/>
          <p:nvPr/>
        </p:nvGrpSpPr>
        <p:grpSpPr>
          <a:xfrm>
            <a:off x="1556602" y="3111815"/>
            <a:ext cx="6030800" cy="1002097"/>
            <a:chOff x="685800" y="4149080"/>
            <a:chExt cx="8041066" cy="1336128"/>
          </a:xfrm>
        </p:grpSpPr>
        <p:grpSp>
          <p:nvGrpSpPr>
            <p:cNvPr id="23" name="Gruppierung 22"/>
            <p:cNvGrpSpPr/>
            <p:nvPr/>
          </p:nvGrpSpPr>
          <p:grpSpPr>
            <a:xfrm>
              <a:off x="685800" y="4149080"/>
              <a:ext cx="2340000" cy="1336128"/>
              <a:chOff x="420309" y="4149080"/>
              <a:chExt cx="2340000" cy="1336128"/>
            </a:xfrm>
          </p:grpSpPr>
          <p:pic>
            <p:nvPicPr>
              <p:cNvPr id="6" name="Bild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9267" y="4149080"/>
                <a:ext cx="882084" cy="882084"/>
              </a:xfrm>
              <a:prstGeom prst="rect">
                <a:avLst/>
              </a:prstGeom>
            </p:spPr>
          </p:pic>
          <p:sp>
            <p:nvSpPr>
              <p:cNvPr id="7" name="Textfeld 6"/>
              <p:cNvSpPr txBox="1"/>
              <p:nvPr/>
            </p:nvSpPr>
            <p:spPr>
              <a:xfrm>
                <a:off x="420309" y="5146654"/>
                <a:ext cx="234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>
                    <a:solidFill>
                      <a:schemeClr val="bg1"/>
                    </a:solidFill>
                  </a:rPr>
                  <a:t>/</a:t>
                </a:r>
                <a:r>
                  <a:rPr lang="de-DE" sz="1050" err="1">
                    <a:solidFill>
                      <a:schemeClr val="bg1"/>
                    </a:solidFill>
                  </a:rPr>
                  <a:t>jagdverband</a:t>
                </a:r>
                <a:endParaRPr lang="de-DE" sz="10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" name="Gruppierung 18"/>
            <p:cNvGrpSpPr/>
            <p:nvPr/>
          </p:nvGrpSpPr>
          <p:grpSpPr>
            <a:xfrm>
              <a:off x="6386866" y="4149080"/>
              <a:ext cx="2340000" cy="1336128"/>
              <a:chOff x="6743215" y="4149080"/>
              <a:chExt cx="2340000" cy="1336128"/>
            </a:xfrm>
          </p:grpSpPr>
          <p:pic>
            <p:nvPicPr>
              <p:cNvPr id="9" name="Bild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2173" y="4149080"/>
                <a:ext cx="882084" cy="882084"/>
              </a:xfrm>
              <a:prstGeom prst="rect">
                <a:avLst/>
              </a:prstGeom>
            </p:spPr>
          </p:pic>
          <p:sp>
            <p:nvSpPr>
              <p:cNvPr id="10" name="Textfeld 9"/>
              <p:cNvSpPr txBox="1"/>
              <p:nvPr/>
            </p:nvSpPr>
            <p:spPr>
              <a:xfrm>
                <a:off x="6743215" y="5146654"/>
                <a:ext cx="234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>
                    <a:solidFill>
                      <a:schemeClr val="bg1"/>
                    </a:solidFill>
                  </a:rPr>
                  <a:t>/</a:t>
                </a:r>
                <a:r>
                  <a:rPr lang="de-DE" sz="1050" err="1">
                    <a:solidFill>
                      <a:schemeClr val="bg1"/>
                    </a:solidFill>
                  </a:rPr>
                  <a:t>jagdverbanddjv</a:t>
                </a:r>
                <a:endParaRPr lang="de-DE" sz="10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uppierung 21"/>
            <p:cNvGrpSpPr/>
            <p:nvPr/>
          </p:nvGrpSpPr>
          <p:grpSpPr>
            <a:xfrm>
              <a:off x="2586155" y="4149080"/>
              <a:ext cx="2340000" cy="1336128"/>
              <a:chOff x="2287333" y="4149080"/>
              <a:chExt cx="2340000" cy="1336128"/>
            </a:xfrm>
          </p:grpSpPr>
          <p:pic>
            <p:nvPicPr>
              <p:cNvPr id="11" name="Bild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291" y="4149080"/>
                <a:ext cx="882084" cy="882084"/>
              </a:xfrm>
              <a:prstGeom prst="rect">
                <a:avLst/>
              </a:prstGeom>
            </p:spPr>
          </p:pic>
          <p:sp>
            <p:nvSpPr>
              <p:cNvPr id="12" name="Textfeld 11"/>
              <p:cNvSpPr txBox="1"/>
              <p:nvPr/>
            </p:nvSpPr>
            <p:spPr>
              <a:xfrm>
                <a:off x="2287333" y="5146654"/>
                <a:ext cx="234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>
                    <a:solidFill>
                      <a:schemeClr val="bg1"/>
                    </a:solidFill>
                  </a:rPr>
                  <a:t>/</a:t>
                </a:r>
                <a:r>
                  <a:rPr lang="de-DE" sz="1050" err="1">
                    <a:solidFill>
                      <a:schemeClr val="bg1"/>
                    </a:solidFill>
                  </a:rPr>
                  <a:t>jagdverbanddjv</a:t>
                </a:r>
                <a:endParaRPr lang="de-DE" sz="105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uppierung 19"/>
            <p:cNvGrpSpPr/>
            <p:nvPr/>
          </p:nvGrpSpPr>
          <p:grpSpPr>
            <a:xfrm>
              <a:off x="4486510" y="4149080"/>
              <a:ext cx="2340000" cy="1336128"/>
              <a:chOff x="4154357" y="4149080"/>
              <a:chExt cx="2340000" cy="1336128"/>
            </a:xfrm>
          </p:grpSpPr>
          <p:pic>
            <p:nvPicPr>
              <p:cNvPr id="13" name="Bild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3315" y="4149080"/>
                <a:ext cx="882084" cy="882084"/>
              </a:xfrm>
              <a:prstGeom prst="rect">
                <a:avLst/>
              </a:prstGeom>
            </p:spPr>
          </p:pic>
          <p:sp>
            <p:nvSpPr>
              <p:cNvPr id="14" name="Textfeld 13"/>
              <p:cNvSpPr txBox="1"/>
              <p:nvPr/>
            </p:nvSpPr>
            <p:spPr>
              <a:xfrm>
                <a:off x="4154357" y="5146654"/>
                <a:ext cx="234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50">
                    <a:solidFill>
                      <a:schemeClr val="bg1"/>
                    </a:solidFill>
                  </a:rPr>
                  <a:t>/</a:t>
                </a:r>
                <a:r>
                  <a:rPr lang="de-DE" sz="1050" err="1">
                    <a:solidFill>
                      <a:schemeClr val="bg1"/>
                    </a:solidFill>
                  </a:rPr>
                  <a:t>user</a:t>
                </a:r>
                <a:r>
                  <a:rPr lang="de-DE" sz="1050">
                    <a:solidFill>
                      <a:schemeClr val="bg1"/>
                    </a:solidFill>
                  </a:rPr>
                  <a:t>/</a:t>
                </a:r>
                <a:r>
                  <a:rPr lang="de-DE" sz="1050" err="1">
                    <a:solidFill>
                      <a:schemeClr val="bg1"/>
                    </a:solidFill>
                  </a:rPr>
                  <a:t>DJVJagdschutzverband</a:t>
                </a:r>
                <a:endParaRPr lang="de-DE" sz="105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1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1250342" y="4655921"/>
            <a:ext cx="1600200" cy="3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4294967295"/>
          </p:nvPr>
        </p:nvSpPr>
        <p:spPr>
          <a:xfrm>
            <a:off x="2962717" y="4654068"/>
            <a:ext cx="3218510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61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latin typeface="Aller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31" y="1834421"/>
            <a:ext cx="3945470" cy="1316994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57327A5-7AC9-8B4E-96CE-B556B0795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BE3FEE-20BA-E540-8AA2-894DD94799A9}" type="slidenum">
              <a:rPr lang="de-DE" smtClean="0">
                <a:latin typeface="Aller"/>
              </a:rPr>
              <a:pPr/>
              <a:t>14</a:t>
            </a:fld>
            <a:endParaRPr lang="de-DE">
              <a:latin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23022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6528" y="1216826"/>
            <a:ext cx="7902286" cy="1353632"/>
          </a:xfrm>
        </p:spPr>
        <p:txBody>
          <a:bodyPr>
            <a:normAutofit/>
          </a:bodyPr>
          <a:lstStyle/>
          <a:p>
            <a:r>
              <a:rPr lang="de-DE" dirty="0">
                <a:ea typeface="Calibri"/>
                <a:cs typeface="Calibri"/>
              </a:rPr>
              <a:t>Auf dem Weg zu einem Bestandsmanagement des Wolfes in Deutschland?</a:t>
            </a:r>
            <a:br>
              <a:rPr lang="de-DE" dirty="0">
                <a:ea typeface="Calibri"/>
                <a:cs typeface="Calibri"/>
              </a:rPr>
            </a:br>
            <a:br>
              <a:rPr lang="de-DE" dirty="0">
                <a:ea typeface="Calibri"/>
                <a:cs typeface="Calibri"/>
              </a:rPr>
            </a:br>
            <a:r>
              <a:rPr lang="de-DE" err="1">
                <a:solidFill>
                  <a:srgbClr val="002060"/>
                </a:solidFill>
                <a:ea typeface="Calibri"/>
                <a:cs typeface="Calibri"/>
              </a:rPr>
              <a:t>Towards</a:t>
            </a:r>
            <a:r>
              <a:rPr lang="de-DE" dirty="0">
                <a:solidFill>
                  <a:srgbClr val="002060"/>
                </a:solidFill>
                <a:ea typeface="Calibri"/>
                <a:cs typeface="Calibri"/>
              </a:rPr>
              <a:t> a Population Management </a:t>
            </a:r>
            <a:r>
              <a:rPr lang="de-DE" err="1">
                <a:solidFill>
                  <a:srgbClr val="002060"/>
                </a:solidFill>
                <a:ea typeface="Calibri"/>
                <a:cs typeface="Calibri"/>
              </a:rPr>
              <a:t>of</a:t>
            </a:r>
            <a:r>
              <a:rPr lang="de-DE" dirty="0">
                <a:solidFill>
                  <a:srgbClr val="002060"/>
                </a:solidFill>
                <a:ea typeface="Calibri"/>
                <a:cs typeface="Calibri"/>
              </a:rPr>
              <a:t> Wolves in Germany?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0" rtlCol="0" anchor="t">
            <a:normAutofit/>
          </a:bodyPr>
          <a:lstStyle/>
          <a:p>
            <a:r>
              <a:rPr lang="de-DE"/>
              <a:t>Ernst-Dieter Meinecke · Landesjägerschaft Niedersachsen</a:t>
            </a:r>
          </a:p>
          <a:p>
            <a:r>
              <a:rPr lang="de-DE"/>
              <a:t>Prag, 27.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8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3704359" y="543686"/>
            <a:ext cx="4982441" cy="618224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Wölfe in Deutschland</a:t>
            </a:r>
            <a:br>
              <a:rPr lang="de-DE" dirty="0"/>
            </a:br>
            <a:r>
              <a:rPr lang="de-DE" dirty="0">
                <a:solidFill>
                  <a:srgbClr val="002060"/>
                </a:solidFill>
              </a:rPr>
              <a:t>Wolves in Germany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74414" y="1745810"/>
            <a:ext cx="4038600" cy="1524501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285750" indent="-285750"/>
            <a:r>
              <a:rPr lang="de-DE" sz="1500">
                <a:solidFill>
                  <a:srgbClr val="000000"/>
                </a:solidFill>
              </a:rPr>
              <a:t>161 Rudel / </a:t>
            </a:r>
            <a:r>
              <a:rPr lang="de-DE" sz="1500" err="1">
                <a:solidFill>
                  <a:srgbClr val="000000"/>
                </a:solidFill>
              </a:rPr>
              <a:t>packs</a:t>
            </a:r>
            <a:endParaRPr lang="en-US" err="1">
              <a:solidFill>
                <a:srgbClr val="000000"/>
              </a:solidFill>
            </a:endParaRPr>
          </a:p>
          <a:p>
            <a:pPr marL="285750" indent="-285750"/>
            <a:r>
              <a:rPr lang="de-DE" sz="1500">
                <a:solidFill>
                  <a:srgbClr val="000000"/>
                </a:solidFill>
              </a:rPr>
              <a:t>43 Paare / </a:t>
            </a:r>
            <a:r>
              <a:rPr lang="de-DE" sz="1500" err="1">
                <a:solidFill>
                  <a:srgbClr val="000000"/>
                </a:solidFill>
              </a:rPr>
              <a:t>pairs</a:t>
            </a:r>
            <a:r>
              <a:rPr lang="de-DE" sz="1500">
                <a:solidFill>
                  <a:srgbClr val="000000"/>
                </a:solidFill>
              </a:rPr>
              <a:t> </a:t>
            </a:r>
            <a:endParaRPr lang="en-US">
              <a:solidFill>
                <a:srgbClr val="000000"/>
              </a:solidFill>
            </a:endParaRPr>
          </a:p>
          <a:p>
            <a:pPr marL="285750" indent="-285750"/>
            <a:r>
              <a:rPr lang="de-DE" sz="1500">
                <a:solidFill>
                  <a:srgbClr val="000000"/>
                </a:solidFill>
              </a:rPr>
              <a:t>21 territorial Einzelwölfe / territorial </a:t>
            </a:r>
            <a:r>
              <a:rPr lang="de-DE" sz="1500" err="1">
                <a:solidFill>
                  <a:srgbClr val="000000"/>
                </a:solidFill>
              </a:rPr>
              <a:t>single</a:t>
            </a:r>
            <a:r>
              <a:rPr lang="de-DE" sz="1500">
                <a:solidFill>
                  <a:srgbClr val="000000"/>
                </a:solidFill>
              </a:rPr>
              <a:t> </a:t>
            </a:r>
            <a:r>
              <a:rPr lang="de-DE" sz="1500" err="1">
                <a:solidFill>
                  <a:srgbClr val="000000"/>
                </a:solidFill>
              </a:rPr>
              <a:t>wolves</a:t>
            </a:r>
            <a:endParaRPr lang="en-US" err="1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>
                <a:solidFill>
                  <a:srgbClr val="102C43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1400" err="1">
                <a:solidFill>
                  <a:srgbClr val="102C43"/>
                </a:solidFill>
                <a:latin typeface="Calibri"/>
                <a:ea typeface="Calibri"/>
                <a:cs typeface="Calibri"/>
              </a:rPr>
              <a:t>Monitoringjahr</a:t>
            </a:r>
            <a:r>
              <a:rPr lang="en-US" sz="1400">
                <a:solidFill>
                  <a:srgbClr val="102C43"/>
                </a:solidFill>
                <a:latin typeface="Calibri"/>
                <a:ea typeface="Calibri"/>
                <a:cs typeface="Calibri"/>
              </a:rPr>
              <a:t> 2021/2022)</a:t>
            </a:r>
          </a:p>
          <a:p>
            <a:pPr marL="175260" indent="-175260"/>
            <a:endParaRPr lang="de-DE" sz="1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B82A81-61B7-3D4C-B29B-C5FA6B55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3</a:t>
            </a:fld>
            <a:endParaRPr lang="de-DE">
              <a:latin typeface="Aller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9158DA-D46D-DD87-50AC-B5FB9EBF6B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873" y="269215"/>
            <a:ext cx="3182776" cy="41519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49398-466C-976E-236F-15DD13F7CDD2}"/>
              </a:ext>
            </a:extLst>
          </p:cNvPr>
          <p:cNvSpPr txBox="1"/>
          <p:nvPr/>
        </p:nvSpPr>
        <p:spPr>
          <a:xfrm>
            <a:off x="6974897" y="3273136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90FF2-C91B-CC71-FBEB-58192AC87EF4}"/>
              </a:ext>
            </a:extLst>
          </p:cNvPr>
          <p:cNvSpPr txBox="1"/>
          <p:nvPr/>
        </p:nvSpPr>
        <p:spPr>
          <a:xfrm>
            <a:off x="7247659" y="3312102"/>
            <a:ext cx="14356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942609" y="361845"/>
            <a:ext cx="3527714" cy="56627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Vernetzte Populationen</a:t>
            </a:r>
            <a:br>
              <a:rPr lang="de-DE" dirty="0"/>
            </a:br>
            <a:r>
              <a:rPr lang="de-DE" dirty="0" err="1">
                <a:solidFill>
                  <a:srgbClr val="002060"/>
                </a:solidFill>
              </a:rPr>
              <a:t>Connected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dirty="0" err="1">
                <a:solidFill>
                  <a:srgbClr val="002060"/>
                </a:solidFill>
              </a:rPr>
              <a:t>Populations</a:t>
            </a:r>
            <a:endParaRPr lang="en-US" dirty="0" err="1">
              <a:solidFill>
                <a:srgbClr val="00206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712961" y="1174308"/>
            <a:ext cx="3856759" cy="2953250"/>
          </a:xfrm>
        </p:spPr>
        <p:txBody>
          <a:bodyPr vert="horz" lIns="91440" tIns="45720" rIns="91440" bIns="0" rtlCol="0" anchor="t">
            <a:noAutofit/>
          </a:bodyPr>
          <a:lstStyle/>
          <a:p>
            <a:pPr marL="175260" indent="-175260">
              <a:buNone/>
            </a:pPr>
            <a:r>
              <a:rPr lang="de-DE" sz="1600" dirty="0">
                <a:solidFill>
                  <a:srgbClr val="2A563E"/>
                </a:solidFill>
                <a:latin typeface="Calibri"/>
                <a:ea typeface="Calibri"/>
                <a:cs typeface="Calibri"/>
              </a:rPr>
              <a:t>Verpaarungen mit Wölfen aus der alpinen Population (2017) und der dinarischen (2021) sicher nachgewiesen /</a:t>
            </a:r>
            <a:r>
              <a:rPr lang="de-DE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Pairing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alpine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population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(2017) and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dinaric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population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(2021)</a:t>
            </a:r>
            <a:endParaRPr lang="en-US" sz="16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5260" indent="-175260">
              <a:buNone/>
            </a:pPr>
            <a:endParaRPr lang="de-DE" sz="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5260" indent="-175260">
              <a:buNone/>
            </a:pPr>
            <a:r>
              <a:rPr lang="de-DE" sz="1600" dirty="0">
                <a:solidFill>
                  <a:srgbClr val="2A563E"/>
                </a:solidFill>
                <a:latin typeface="Calibri"/>
                <a:ea typeface="Calibri"/>
                <a:cs typeface="Calibri"/>
              </a:rPr>
              <a:t>Vernetzung wird zunehmen /</a:t>
            </a:r>
            <a:r>
              <a:rPr lang="de-DE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Connectivity will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increase</a:t>
            </a:r>
            <a:endParaRPr lang="de-DE" sz="16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5260" indent="-175260">
              <a:buNone/>
            </a:pPr>
            <a:endParaRPr lang="de-DE" sz="8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175260" indent="-175260">
              <a:buNone/>
            </a:pPr>
            <a:r>
              <a:rPr lang="de-DE" sz="1600" dirty="0">
                <a:solidFill>
                  <a:srgbClr val="2A563E"/>
                </a:solidFill>
                <a:latin typeface="Calibri"/>
                <a:ea typeface="Calibri"/>
                <a:cs typeface="Calibri"/>
              </a:rPr>
              <a:t>Hybridisierungen mit Haushunden sind selten / 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Hybridisation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with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dogs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de-DE" sz="160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are</a:t>
            </a:r>
            <a:r>
              <a:rPr lang="de-DE" sz="16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rare</a:t>
            </a:r>
            <a:endParaRPr lang="de-DE" sz="200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75260" indent="-175260"/>
            <a:endParaRPr lang="de-DE" sz="1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B82A81-61B7-3D4C-B29B-C5FA6B55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4</a:t>
            </a:fld>
            <a:endParaRPr lang="de-DE">
              <a:latin typeface="Aller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36B3C5-0E5F-A991-AA48-C06D170FB9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5004" y="208601"/>
            <a:ext cx="4017017" cy="416931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4416A9-2DDD-7F30-6E4F-3DB4431B3C15}"/>
              </a:ext>
            </a:extLst>
          </p:cNvPr>
          <p:cNvSpPr txBox="1"/>
          <p:nvPr/>
        </p:nvSpPr>
        <p:spPr>
          <a:xfrm>
            <a:off x="3740727" y="4130386"/>
            <a:ext cx="61306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rgbClr val="256143"/>
                </a:solidFill>
                <a:ea typeface="Calibri"/>
                <a:cs typeface="Calibri"/>
              </a:rPr>
              <a:t>2018</a:t>
            </a:r>
            <a:endParaRPr lang="en-US" sz="1400" dirty="0">
              <a:solidFill>
                <a:srgbClr val="256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695949" y="283913"/>
            <a:ext cx="3068783" cy="903974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Ausreichender geeigneter Lebensraum</a:t>
            </a:r>
            <a:br>
              <a:rPr lang="de-DE" dirty="0"/>
            </a:br>
            <a:r>
              <a:rPr lang="de-DE" err="1">
                <a:solidFill>
                  <a:srgbClr val="002060"/>
                </a:solidFill>
              </a:rPr>
              <a:t>enough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err="1">
                <a:solidFill>
                  <a:srgbClr val="002060"/>
                </a:solidFill>
              </a:rPr>
              <a:t>suitable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err="1">
                <a:solidFill>
                  <a:srgbClr val="002060"/>
                </a:solidFill>
              </a:rPr>
              <a:t>habitat</a:t>
            </a:r>
            <a:endParaRPr lang="de-DE">
              <a:solidFill>
                <a:srgbClr val="00206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453188" y="1018445"/>
            <a:ext cx="3657600" cy="2909955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175260" indent="-175260">
              <a:buNone/>
            </a:pPr>
            <a:endParaRPr lang="en-US" sz="1200">
              <a:ea typeface="Calibri"/>
              <a:cs typeface="Calibri"/>
            </a:endParaRPr>
          </a:p>
          <a:p>
            <a:pPr marL="175260" indent="-175260"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marL="0" indent="0">
              <a:buNone/>
            </a:pPr>
            <a:endParaRPr lang="de-DE" sz="1500">
              <a:solidFill>
                <a:srgbClr val="000000"/>
              </a:solidFill>
              <a:ea typeface="Calibri"/>
              <a:cs typeface="Calibri"/>
            </a:endParaRPr>
          </a:p>
          <a:p>
            <a:pPr marL="175260" indent="-175260"/>
            <a:endParaRPr lang="de-DE"/>
          </a:p>
          <a:p>
            <a:pPr marL="175260" indent="-175260"/>
            <a:endParaRPr lang="de-DE" sz="1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B82A81-61B7-3D4C-B29B-C5FA6B55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5</a:t>
            </a:fld>
            <a:endParaRPr lang="de-DE">
              <a:latin typeface="Aller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F88253E-1C6B-6FF6-A0CE-68E76674E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754" t="7377" r="2764" b="1434"/>
          <a:stretch/>
        </p:blipFill>
        <p:spPr>
          <a:xfrm>
            <a:off x="141059" y="269214"/>
            <a:ext cx="3328598" cy="385721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F2A2D4-6D87-15F6-FA08-1D5582D62E88}"/>
              </a:ext>
            </a:extLst>
          </p:cNvPr>
          <p:cNvSpPr txBox="1"/>
          <p:nvPr/>
        </p:nvSpPr>
        <p:spPr>
          <a:xfrm>
            <a:off x="2281671" y="220807"/>
            <a:ext cx="3531176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256143"/>
                </a:solidFill>
              </a:rPr>
              <a:t>Ausreichend</a:t>
            </a:r>
            <a:r>
              <a:rPr lang="en-US" sz="1600" dirty="0">
                <a:solidFill>
                  <a:srgbClr val="256143"/>
                </a:solidFill>
              </a:rPr>
              <a:t> für</a:t>
            </a:r>
            <a:r>
              <a:rPr lang="en-US" sz="1600" dirty="0"/>
              <a:t> / </a:t>
            </a:r>
            <a:r>
              <a:rPr lang="en-US" sz="1600" dirty="0">
                <a:solidFill>
                  <a:srgbClr val="002060"/>
                </a:solidFill>
              </a:rPr>
              <a:t>sufficient for</a:t>
            </a:r>
            <a:endParaRPr lang="en-US">
              <a:solidFill>
                <a:srgbClr val="002060"/>
              </a:solidFill>
              <a:ea typeface="Calibri"/>
              <a:cs typeface="Calibri"/>
            </a:endParaRPr>
          </a:p>
          <a:p>
            <a:pPr algn="ctr"/>
            <a:r>
              <a:rPr lang="en-US" b="1" dirty="0"/>
              <a:t>700 – 1.400 </a:t>
            </a:r>
            <a:r>
              <a:rPr lang="en-US" b="1" dirty="0">
                <a:solidFill>
                  <a:srgbClr val="002060"/>
                </a:solidFill>
              </a:rPr>
              <a:t>territories</a:t>
            </a:r>
            <a:endParaRPr lang="en-US" b="1" dirty="0">
              <a:solidFill>
                <a:srgbClr val="002060"/>
              </a:solidFill>
              <a:ea typeface="Calibri"/>
              <a:cs typeface="Calibri"/>
            </a:endParaRPr>
          </a:p>
          <a:p>
            <a:pPr algn="ctr"/>
            <a:r>
              <a:rPr lang="en-US" sz="1600" dirty="0"/>
              <a:t>(~ &gt; 10.000 </a:t>
            </a:r>
            <a:r>
              <a:rPr lang="en-US" sz="1600" dirty="0">
                <a:solidFill>
                  <a:srgbClr val="002060"/>
                </a:solidFill>
              </a:rPr>
              <a:t>individuals</a:t>
            </a:r>
            <a:r>
              <a:rPr lang="en-US" sz="1600" dirty="0"/>
              <a:t>)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sz="1100" dirty="0">
                <a:solidFill>
                  <a:srgbClr val="000000"/>
                </a:solidFill>
                <a:ea typeface="Calibri"/>
                <a:cs typeface="Calibri"/>
              </a:rPr>
              <a:t>Kramer-Schadt et. al. (2020)</a:t>
            </a:r>
            <a:endParaRPr lang="en-US" dirty="0"/>
          </a:p>
          <a:p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C53E6-BF1A-DBA2-7900-51ECD4A44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173" y="1451277"/>
            <a:ext cx="2145723" cy="284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80C43-FAA3-F0D2-2C09-5FA3EE6ABB79}"/>
              </a:ext>
            </a:extLst>
          </p:cNvPr>
          <p:cNvSpPr txBox="1"/>
          <p:nvPr/>
        </p:nvSpPr>
        <p:spPr>
          <a:xfrm>
            <a:off x="6360102" y="1285876"/>
            <a:ext cx="2483427" cy="3077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Wölfe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besiedeln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zum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Teil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auch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ungeeignete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Lebensräume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600" dirty="0">
                <a:ea typeface="Calibri"/>
                <a:cs typeface="Calibri"/>
              </a:rPr>
              <a:t>/ </a:t>
            </a:r>
            <a:r>
              <a:rPr lang="en-US" sz="1600" dirty="0">
                <a:solidFill>
                  <a:srgbClr val="002060"/>
                </a:solidFill>
                <a:ea typeface="Calibri"/>
                <a:cs typeface="Calibri"/>
              </a:rPr>
              <a:t>Wolves also live in non-suitable habitats</a:t>
            </a:r>
          </a:p>
          <a:p>
            <a:endParaRPr lang="en-US"/>
          </a:p>
          <a:p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Hohe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Verkehrsdichte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;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Straßenverkehr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ist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die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wichtigste</a:t>
            </a:r>
            <a:r>
              <a:rPr lang="en-US" sz="1600" dirty="0">
                <a:solidFill>
                  <a:srgbClr val="256143"/>
                </a:solidFill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256143"/>
                </a:solidFill>
                <a:ea typeface="Calibri"/>
                <a:cs typeface="Calibri"/>
              </a:rPr>
              <a:t>Todesursache</a:t>
            </a:r>
            <a:endParaRPr lang="en-US" sz="1600">
              <a:solidFill>
                <a:srgbClr val="256143"/>
              </a:solidFill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 dirty="0">
                <a:solidFill>
                  <a:srgbClr val="002060"/>
                </a:solidFill>
                <a:ea typeface="Calibri"/>
                <a:cs typeface="Calibri"/>
              </a:rPr>
              <a:t>High road density; roadkill is most common cause for killed wolves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56CCB-A150-8F71-119B-6D9FD761BFF7}"/>
              </a:ext>
            </a:extLst>
          </p:cNvPr>
          <p:cNvSpPr txBox="1"/>
          <p:nvPr/>
        </p:nvSpPr>
        <p:spPr>
          <a:xfrm>
            <a:off x="2212397" y="3978852"/>
            <a:ext cx="151360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 </a:t>
            </a: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suitable habitats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6418F-BCA5-F6A5-0D6B-FAC13AC57ACA}"/>
              </a:ext>
            </a:extLst>
          </p:cNvPr>
          <p:cNvSpPr/>
          <p:nvPr/>
        </p:nvSpPr>
        <p:spPr>
          <a:xfrm>
            <a:off x="2075584" y="4032539"/>
            <a:ext cx="204354" cy="21301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271653" y="205981"/>
            <a:ext cx="3415147" cy="56627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Steigende Nutztierschäden</a:t>
            </a:r>
            <a:br>
              <a:rPr lang="de-DE" dirty="0"/>
            </a:br>
            <a:r>
              <a:rPr lang="de-DE" dirty="0">
                <a:solidFill>
                  <a:srgbClr val="002060"/>
                </a:solidFill>
              </a:rPr>
              <a:t>livestock </a:t>
            </a:r>
            <a:r>
              <a:rPr lang="de-DE" err="1">
                <a:solidFill>
                  <a:srgbClr val="002060"/>
                </a:solidFill>
              </a:rPr>
              <a:t>damages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err="1">
                <a:solidFill>
                  <a:srgbClr val="002060"/>
                </a:solidFill>
              </a:rPr>
              <a:t>increasing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5145915" y="992468"/>
            <a:ext cx="3657600" cy="2909955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175260" indent="-175260">
              <a:buNone/>
            </a:pPr>
            <a:endParaRPr lang="en-US" sz="1200">
              <a:ea typeface="Calibri"/>
              <a:cs typeface="Calibri"/>
            </a:endParaRPr>
          </a:p>
          <a:p>
            <a:pPr marL="175260" indent="-175260"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marL="0" indent="0">
              <a:buNone/>
            </a:pPr>
            <a:endParaRPr lang="de-DE" sz="1500">
              <a:solidFill>
                <a:srgbClr val="000000"/>
              </a:solidFill>
              <a:ea typeface="Calibri"/>
              <a:cs typeface="Calibri"/>
            </a:endParaRPr>
          </a:p>
          <a:p>
            <a:pPr marL="175260" indent="-175260"/>
            <a:endParaRPr lang="de-DE"/>
          </a:p>
          <a:p>
            <a:pPr marL="175260" indent="-175260"/>
            <a:endParaRPr lang="de-DE" sz="1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B82A81-61B7-3D4C-B29B-C5FA6B55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6</a:t>
            </a:fld>
            <a:endParaRPr lang="de-DE">
              <a:latin typeface="All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2A2D4-6D87-15F6-FA08-1D5582D62E88}"/>
              </a:ext>
            </a:extLst>
          </p:cNvPr>
          <p:cNvSpPr txBox="1"/>
          <p:nvPr/>
        </p:nvSpPr>
        <p:spPr>
          <a:xfrm>
            <a:off x="5173806" y="1155989"/>
            <a:ext cx="31415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80C43-FAA3-F0D2-2C09-5FA3EE6ABB79}"/>
              </a:ext>
            </a:extLst>
          </p:cNvPr>
          <p:cNvSpPr txBox="1"/>
          <p:nvPr/>
        </p:nvSpPr>
        <p:spPr>
          <a:xfrm>
            <a:off x="6940261" y="2134466"/>
            <a:ext cx="19032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9A0F9-12E5-A4D0-3A8B-3469526A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95" y="1290098"/>
            <a:ext cx="3972791" cy="22342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6A5A00-9AD2-D2D2-95FE-5112356774F5}"/>
              </a:ext>
            </a:extLst>
          </p:cNvPr>
          <p:cNvSpPr txBox="1"/>
          <p:nvPr/>
        </p:nvSpPr>
        <p:spPr>
          <a:xfrm>
            <a:off x="6217227" y="3615169"/>
            <a:ext cx="274319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55 Sheep killed on 26th August; more attacks (also on cattle) in the following weeks in the area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7F09A7F-EACF-DF19-7D78-A47C101AC1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3141" y="260556"/>
            <a:ext cx="4785879" cy="385758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F9AC54-6B59-30D5-8371-D9F67F369F6D}"/>
              </a:ext>
            </a:extLst>
          </p:cNvPr>
          <p:cNvSpPr txBox="1"/>
          <p:nvPr/>
        </p:nvSpPr>
        <p:spPr>
          <a:xfrm>
            <a:off x="1827068" y="939511"/>
            <a:ext cx="153958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number of attacks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0948B-8AD2-63BF-DE3B-A25C98FB4FE8}"/>
              </a:ext>
            </a:extLst>
          </p:cNvPr>
          <p:cNvSpPr txBox="1"/>
          <p:nvPr/>
        </p:nvSpPr>
        <p:spPr>
          <a:xfrm>
            <a:off x="1229590" y="1498022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animals killed / injured / missed</a:t>
            </a:r>
            <a:endParaRPr lang="en-US" sz="1400">
              <a:solidFill>
                <a:srgbClr val="00206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1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929244" y="335867"/>
            <a:ext cx="4523510" cy="56627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Günstiger Erhaltungszustand?</a:t>
            </a:r>
            <a:br>
              <a:rPr lang="de-DE" dirty="0"/>
            </a:br>
            <a:r>
              <a:rPr lang="de-DE" err="1">
                <a:solidFill>
                  <a:srgbClr val="002060"/>
                </a:solidFill>
              </a:rPr>
              <a:t>Favourable</a:t>
            </a:r>
            <a:r>
              <a:rPr lang="de-DE" dirty="0">
                <a:solidFill>
                  <a:srgbClr val="002060"/>
                </a:solidFill>
              </a:rPr>
              <a:t> </a:t>
            </a:r>
            <a:r>
              <a:rPr lang="de-DE" err="1">
                <a:solidFill>
                  <a:srgbClr val="002060"/>
                </a:solidFill>
              </a:rPr>
              <a:t>Conservation</a:t>
            </a:r>
            <a:r>
              <a:rPr lang="de-DE" dirty="0">
                <a:solidFill>
                  <a:srgbClr val="002060"/>
                </a:solidFill>
              </a:rPr>
              <a:t> Status?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479165" y="1018445"/>
            <a:ext cx="3657600" cy="2909955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175260" indent="-175260">
              <a:buNone/>
            </a:pPr>
            <a:endParaRPr lang="en-US" sz="1200">
              <a:ea typeface="Calibri"/>
              <a:cs typeface="Calibri"/>
            </a:endParaRPr>
          </a:p>
          <a:p>
            <a:pPr marL="175260" indent="-175260">
              <a:buNone/>
            </a:pPr>
            <a:br>
              <a:rPr lang="en-US"/>
            </a:br>
            <a:br>
              <a:rPr lang="en-US"/>
            </a:br>
            <a:endParaRPr lang="en-US"/>
          </a:p>
          <a:p>
            <a:pPr marL="0" indent="0">
              <a:buNone/>
            </a:pPr>
            <a:endParaRPr lang="de-DE" sz="1500">
              <a:solidFill>
                <a:srgbClr val="000000"/>
              </a:solidFill>
              <a:ea typeface="Calibri"/>
              <a:cs typeface="Calibri"/>
            </a:endParaRPr>
          </a:p>
          <a:p>
            <a:pPr marL="175260" indent="-175260"/>
            <a:endParaRPr lang="de-DE"/>
          </a:p>
          <a:p>
            <a:pPr marL="175260" indent="-175260"/>
            <a:endParaRPr lang="de-DE" sz="150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2B82A81-61B7-3D4C-B29B-C5FA6B557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7</a:t>
            </a:fld>
            <a:endParaRPr lang="de-DE">
              <a:latin typeface="Alle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2A2D4-6D87-15F6-FA08-1D5582D62E88}"/>
              </a:ext>
            </a:extLst>
          </p:cNvPr>
          <p:cNvSpPr txBox="1"/>
          <p:nvPr/>
        </p:nvSpPr>
        <p:spPr>
          <a:xfrm>
            <a:off x="4784147" y="1155989"/>
            <a:ext cx="35311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>
              <a:ea typeface="Calibri"/>
              <a:cs typeface="Calibri"/>
            </a:endParaRPr>
          </a:p>
          <a:p>
            <a:endParaRPr lang="en-US" sz="160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80C43-FAA3-F0D2-2C09-5FA3EE6ABB79}"/>
              </a:ext>
            </a:extLst>
          </p:cNvPr>
          <p:cNvSpPr txBox="1"/>
          <p:nvPr/>
        </p:nvSpPr>
        <p:spPr>
          <a:xfrm>
            <a:off x="6940261" y="2134466"/>
            <a:ext cx="19032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2FB4D8-8A99-74D5-5062-96982E27F6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2257" b="16821"/>
          <a:stretch/>
        </p:blipFill>
        <p:spPr>
          <a:xfrm>
            <a:off x="186135" y="246522"/>
            <a:ext cx="1924485" cy="277891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5FD39-EB47-7FF4-73C5-08DBD10F8136}"/>
              </a:ext>
            </a:extLst>
          </p:cNvPr>
          <p:cNvSpPr txBox="1"/>
          <p:nvPr/>
        </p:nvSpPr>
        <p:spPr>
          <a:xfrm>
            <a:off x="3994354" y="1859406"/>
            <a:ext cx="11471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ea typeface="Calibri"/>
                <a:cs typeface="Calibri"/>
              </a:rPr>
              <a:t>BB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E963A-258C-DE94-717B-6C6DC784231D}"/>
              </a:ext>
            </a:extLst>
          </p:cNvPr>
          <p:cNvSpPr txBox="1"/>
          <p:nvPr/>
        </p:nvSpPr>
        <p:spPr>
          <a:xfrm>
            <a:off x="2191121" y="115344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2A563E"/>
                </a:solidFill>
                <a:ea typeface="Calibri"/>
                <a:cs typeface="Calibri"/>
              </a:rPr>
              <a:t>Biogeographische</a:t>
            </a:r>
            <a:r>
              <a:rPr lang="en-US" sz="1600" dirty="0">
                <a:solidFill>
                  <a:srgbClr val="2A563E"/>
                </a:solidFill>
                <a:ea typeface="Calibri"/>
                <a:cs typeface="Calibri"/>
              </a:rPr>
              <a:t> </a:t>
            </a:r>
            <a:r>
              <a:rPr lang="en-US" sz="1600" dirty="0" err="1">
                <a:solidFill>
                  <a:srgbClr val="2A563E"/>
                </a:solidFill>
                <a:ea typeface="Calibri"/>
                <a:cs typeface="Calibri"/>
              </a:rPr>
              <a:t>Region</a:t>
            </a:r>
            <a:r>
              <a:rPr lang="en-US" sz="1400" dirty="0" err="1">
                <a:solidFill>
                  <a:schemeClr val="bg1"/>
                </a:solidFill>
                <a:ea typeface="Calibri"/>
                <a:cs typeface="Calibri"/>
              </a:rPr>
              <a:t>n</a:t>
            </a:r>
            <a:r>
              <a:rPr lang="en-US" sz="1400" dirty="0">
                <a:solidFill>
                  <a:schemeClr val="bg1"/>
                </a:solidFill>
                <a:ea typeface="Calibri"/>
                <a:cs typeface="Calibri"/>
              </a:rPr>
              <a:t>?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234376-F4AF-6019-831B-CB61CCE34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59" r="30888" b="12025"/>
          <a:stretch/>
        </p:blipFill>
        <p:spPr>
          <a:xfrm>
            <a:off x="6385153" y="376976"/>
            <a:ext cx="2415158" cy="2726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E98817-FE5A-E3D9-839F-DF06C63AC51C}"/>
              </a:ext>
            </a:extLst>
          </p:cNvPr>
          <p:cNvSpPr txBox="1"/>
          <p:nvPr/>
        </p:nvSpPr>
        <p:spPr>
          <a:xfrm>
            <a:off x="5147829" y="1562966"/>
            <a:ext cx="114126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rgbClr val="2A563E"/>
                </a:solidFill>
                <a:ea typeface="Calibri"/>
                <a:cs typeface="Calibri"/>
              </a:rPr>
              <a:t>Population</a:t>
            </a:r>
            <a:endParaRPr lang="en-US" sz="1600" dirty="0">
              <a:solidFill>
                <a:srgbClr val="2A563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97FA5B-87A8-8826-E09C-6303F693C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3" y="3174488"/>
            <a:ext cx="6241472" cy="185984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917F2A5-1376-3201-AE41-A87BAAB451D1}"/>
              </a:ext>
            </a:extLst>
          </p:cNvPr>
          <p:cNvSpPr/>
          <p:nvPr/>
        </p:nvSpPr>
        <p:spPr>
          <a:xfrm>
            <a:off x="1045154" y="3902651"/>
            <a:ext cx="983671" cy="9490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78D03F-6156-A297-527F-8A1368EEF0F8}"/>
              </a:ext>
            </a:extLst>
          </p:cNvPr>
          <p:cNvSpPr/>
          <p:nvPr/>
        </p:nvSpPr>
        <p:spPr>
          <a:xfrm>
            <a:off x="1976005" y="3932959"/>
            <a:ext cx="732559" cy="9490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7377AF-FF9A-0537-4BDF-5EF4CEC09EB4}"/>
              </a:ext>
            </a:extLst>
          </p:cNvPr>
          <p:cNvSpPr/>
          <p:nvPr/>
        </p:nvSpPr>
        <p:spPr>
          <a:xfrm>
            <a:off x="2629766" y="3807402"/>
            <a:ext cx="697922" cy="100964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0930E5-CF59-5290-6423-387489B08514}"/>
              </a:ext>
            </a:extLst>
          </p:cNvPr>
          <p:cNvSpPr/>
          <p:nvPr/>
        </p:nvSpPr>
        <p:spPr>
          <a:xfrm>
            <a:off x="3119005" y="3924300"/>
            <a:ext cx="914399" cy="91439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C413F1-B3CE-C363-8707-3CAC6AD6DEFE}"/>
              </a:ext>
            </a:extLst>
          </p:cNvPr>
          <p:cNvSpPr/>
          <p:nvPr/>
        </p:nvSpPr>
        <p:spPr>
          <a:xfrm>
            <a:off x="4032539" y="3876675"/>
            <a:ext cx="905740" cy="100964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D3940A-EAEE-6542-49A7-3A20401B4CC7}"/>
              </a:ext>
            </a:extLst>
          </p:cNvPr>
          <p:cNvCxnSpPr/>
          <p:nvPr/>
        </p:nvCxnSpPr>
        <p:spPr>
          <a:xfrm flipV="1">
            <a:off x="1646959" y="2795155"/>
            <a:ext cx="1442603" cy="1111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86A968-B94B-083B-7738-0F146A079FD7}"/>
              </a:ext>
            </a:extLst>
          </p:cNvPr>
          <p:cNvCxnSpPr/>
          <p:nvPr/>
        </p:nvCxnSpPr>
        <p:spPr>
          <a:xfrm flipV="1">
            <a:off x="2473903" y="2894733"/>
            <a:ext cx="819149" cy="1077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871900C-E1B3-C518-D64F-44A245B956C2}"/>
              </a:ext>
            </a:extLst>
          </p:cNvPr>
          <p:cNvCxnSpPr/>
          <p:nvPr/>
        </p:nvCxnSpPr>
        <p:spPr>
          <a:xfrm flipV="1">
            <a:off x="3006436" y="3046267"/>
            <a:ext cx="524740" cy="800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893E09-DC37-1429-BF00-36812DD7D2F1}"/>
              </a:ext>
            </a:extLst>
          </p:cNvPr>
          <p:cNvCxnSpPr/>
          <p:nvPr/>
        </p:nvCxnSpPr>
        <p:spPr>
          <a:xfrm flipV="1">
            <a:off x="3608244" y="3007301"/>
            <a:ext cx="22513" cy="9299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828BCE-E92B-E052-899F-162CC690F4F6}"/>
              </a:ext>
            </a:extLst>
          </p:cNvPr>
          <p:cNvCxnSpPr/>
          <p:nvPr/>
        </p:nvCxnSpPr>
        <p:spPr>
          <a:xfrm flipH="1" flipV="1">
            <a:off x="4094018" y="2942358"/>
            <a:ext cx="471055" cy="9559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153244-917F-480B-D07E-7A877B1F640D}"/>
              </a:ext>
            </a:extLst>
          </p:cNvPr>
          <p:cNvSpPr txBox="1"/>
          <p:nvPr/>
        </p:nvSpPr>
        <p:spPr>
          <a:xfrm>
            <a:off x="3195204" y="2476499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err="1">
                <a:solidFill>
                  <a:srgbClr val="2A563E"/>
                </a:solidFill>
                <a:ea typeface="Calibri"/>
                <a:cs typeface="Calibri"/>
              </a:rPr>
              <a:t>Wirklich</a:t>
            </a:r>
            <a:r>
              <a:rPr lang="en-US" sz="1600" b="1" dirty="0">
                <a:solidFill>
                  <a:srgbClr val="2A563E"/>
                </a:solidFill>
                <a:ea typeface="Calibri"/>
                <a:cs typeface="Calibri"/>
              </a:rPr>
              <a:t> so </a:t>
            </a:r>
            <a:r>
              <a:rPr lang="en-US" sz="1600" b="1" err="1">
                <a:solidFill>
                  <a:srgbClr val="2A563E"/>
                </a:solidFill>
                <a:ea typeface="Calibri"/>
                <a:cs typeface="Calibri"/>
              </a:rPr>
              <a:t>schlecht</a:t>
            </a:r>
            <a:r>
              <a:rPr lang="en-US" sz="1600" b="1" dirty="0">
                <a:solidFill>
                  <a:srgbClr val="2A563E"/>
                </a:solidFill>
                <a:ea typeface="Calibri"/>
                <a:cs typeface="Calibri"/>
              </a:rPr>
              <a:t>?</a:t>
            </a:r>
          </a:p>
          <a:p>
            <a:r>
              <a:rPr lang="en-US" sz="1600" b="1" dirty="0">
                <a:solidFill>
                  <a:srgbClr val="002060"/>
                </a:solidFill>
                <a:ea typeface="Calibri"/>
                <a:cs typeface="Calibri"/>
              </a:rPr>
              <a:t>Really that bad?</a:t>
            </a:r>
          </a:p>
        </p:txBody>
      </p:sp>
    </p:spTree>
    <p:extLst>
      <p:ext uri="{BB962C8B-B14F-4D97-AF65-F5344CB8AC3E}">
        <p14:creationId xmlns:p14="http://schemas.microsoft.com/office/powerpoint/2010/main" val="33494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449790" y="6300355"/>
            <a:ext cx="3839441" cy="942321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0" indent="0">
              <a:buNone/>
            </a:pP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0BDD4B-40C1-D54E-BB69-9424EC3C5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8</a:t>
            </a:fld>
            <a:endParaRPr lang="de-DE">
              <a:latin typeface="Alle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6ED7D-7AE9-7A41-8D72-05DA5898098A}"/>
              </a:ext>
            </a:extLst>
          </p:cNvPr>
          <p:cNvSpPr txBox="1"/>
          <p:nvPr/>
        </p:nvSpPr>
        <p:spPr>
          <a:xfrm>
            <a:off x="134216" y="1549978"/>
            <a:ext cx="280381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High level of protection (huntable species without a hunting seasons, e.g.: lynx, otter, wildcat, bison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Regions (</a:t>
            </a:r>
            <a:r>
              <a:rPr lang="en-US" sz="1400" err="1">
                <a:solidFill>
                  <a:srgbClr val="002060"/>
                </a:solidFill>
                <a:ea typeface="Calibri"/>
                <a:cs typeface="Calibri"/>
              </a:rPr>
              <a:t>Bundesländer</a:t>
            </a: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) have more flexibility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Better involvement of hunters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28FE8-D0B3-6460-E108-1E7C6D65280B}"/>
              </a:ext>
            </a:extLst>
          </p:cNvPr>
          <p:cNvSpPr txBox="1"/>
          <p:nvPr/>
        </p:nvSpPr>
        <p:spPr>
          <a:xfrm>
            <a:off x="1281546" y="3580534"/>
            <a:ext cx="355715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Sachsen / </a:t>
            </a: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Saxony (2012)</a:t>
            </a:r>
          </a:p>
          <a:p>
            <a:r>
              <a:rPr lang="en-US" sz="1400" dirty="0">
                <a:ea typeface="Calibri"/>
                <a:cs typeface="Calibri"/>
              </a:rPr>
              <a:t>Niedersachsen / </a:t>
            </a: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Lower Saxony (2022)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864D8D-582A-1A31-FDB5-A9366997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858" y="448433"/>
            <a:ext cx="4203124" cy="845821"/>
          </a:xfrm>
        </p:spPr>
        <p:txBody>
          <a:bodyPr vert="horz" lIns="0" tIns="45720" rIns="91440" bIns="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de-DE" sz="2000" dirty="0"/>
              <a:t>Jagdrecht vs. Naturschutzrecht</a:t>
            </a:r>
            <a:endParaRPr lang="en-US" sz="2000" dirty="0"/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de-DE" sz="2000" err="1">
                <a:solidFill>
                  <a:srgbClr val="002060"/>
                </a:solidFill>
              </a:rPr>
              <a:t>hunting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err="1">
                <a:solidFill>
                  <a:srgbClr val="002060"/>
                </a:solidFill>
              </a:rPr>
              <a:t>law</a:t>
            </a:r>
            <a:r>
              <a:rPr lang="de-DE" sz="2000" dirty="0">
                <a:solidFill>
                  <a:srgbClr val="002060"/>
                </a:solidFill>
              </a:rPr>
              <a:t> vs. </a:t>
            </a:r>
            <a:r>
              <a:rPr lang="de-DE" sz="2000" err="1">
                <a:solidFill>
                  <a:srgbClr val="002060"/>
                </a:solidFill>
              </a:rPr>
              <a:t>conservation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r>
              <a:rPr lang="de-DE" sz="2000" err="1">
                <a:solidFill>
                  <a:srgbClr val="002060"/>
                </a:solidFill>
              </a:rPr>
              <a:t>law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D35F5-0D98-A88D-FE98-A060CEF489F2}"/>
              </a:ext>
            </a:extLst>
          </p:cNvPr>
          <p:cNvSpPr txBox="1"/>
          <p:nvPr/>
        </p:nvSpPr>
        <p:spPr>
          <a:xfrm>
            <a:off x="5580783" y="1844387"/>
            <a:ext cx="274319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More influence for the federal  government</a:t>
            </a:r>
            <a:endParaRPr lang="en-US">
              <a:solidFill>
                <a:srgbClr val="002060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But Regions (</a:t>
            </a:r>
            <a:r>
              <a:rPr lang="en-US" sz="1400" dirty="0" err="1">
                <a:solidFill>
                  <a:srgbClr val="002060"/>
                </a:solidFill>
                <a:ea typeface="Calibri"/>
                <a:cs typeface="Calibri"/>
              </a:rPr>
              <a:t>Bundesländer</a:t>
            </a:r>
            <a:r>
              <a:rPr lang="en-US" sz="1400" dirty="0">
                <a:solidFill>
                  <a:srgbClr val="002060"/>
                </a:solidFill>
                <a:ea typeface="Calibri"/>
                <a:cs typeface="Calibri"/>
              </a:rPr>
              <a:t>) apply federal laws (Federal Conservation Act) in their own competence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AA373C-DEDC-E5AC-5C24-7F36F455BC21}"/>
              </a:ext>
            </a:extLst>
          </p:cNvPr>
          <p:cNvCxnSpPr/>
          <p:nvPr/>
        </p:nvCxnSpPr>
        <p:spPr>
          <a:xfrm>
            <a:off x="4863811" y="1426153"/>
            <a:ext cx="957694" cy="3775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162BE0-6357-9B8B-AE3E-9494DD2205A5}"/>
              </a:ext>
            </a:extLst>
          </p:cNvPr>
          <p:cNvCxnSpPr/>
          <p:nvPr/>
        </p:nvCxnSpPr>
        <p:spPr>
          <a:xfrm flipH="1">
            <a:off x="2076449" y="1378527"/>
            <a:ext cx="704851" cy="195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7AAE8B-BEBF-CFE7-30ED-EB697AFEE1DE}"/>
              </a:ext>
            </a:extLst>
          </p:cNvPr>
          <p:cNvCxnSpPr/>
          <p:nvPr/>
        </p:nvCxnSpPr>
        <p:spPr>
          <a:xfrm>
            <a:off x="2110221" y="3235902"/>
            <a:ext cx="13853" cy="342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83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0449790" y="6300355"/>
            <a:ext cx="3839441" cy="942321"/>
          </a:xfrm>
        </p:spPr>
        <p:txBody>
          <a:bodyPr vert="horz" lIns="91440" tIns="45720" rIns="91440" bIns="0" rtlCol="0" anchor="t">
            <a:normAutofit/>
          </a:bodyPr>
          <a:lstStyle/>
          <a:p>
            <a:pPr marL="0" indent="0">
              <a:buNone/>
            </a:pP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A0BDD4B-40C1-D54E-BB69-9424EC3C5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98D284-DD3A-B744-AE50-A4B2E36FB4BC}" type="slidenum">
              <a:rPr lang="de-DE" smtClean="0">
                <a:latin typeface="Aller"/>
              </a:rPr>
              <a:pPr/>
              <a:t>9</a:t>
            </a:fld>
            <a:endParaRPr lang="de-DE">
              <a:latin typeface="Aller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864D8D-582A-1A31-FDB5-A9366997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040" y="128047"/>
            <a:ext cx="4203124" cy="845821"/>
          </a:xfrm>
        </p:spPr>
        <p:txBody>
          <a:bodyPr vert="horz" lIns="0" tIns="45720" rIns="91440" bIns="0" rtlCol="0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de-DE" sz="2000" dirty="0"/>
              <a:t>§ 45 a Bundesnaturschutzgesetz</a:t>
            </a:r>
            <a:br>
              <a:rPr lang="de-DE" sz="2000" dirty="0"/>
            </a:br>
            <a:r>
              <a:rPr lang="de-DE" sz="2000" dirty="0">
                <a:solidFill>
                  <a:srgbClr val="002060"/>
                </a:solidFill>
              </a:rPr>
              <a:t>sec. 45a Federal </a:t>
            </a:r>
            <a:r>
              <a:rPr lang="de-DE" sz="2000" dirty="0" err="1">
                <a:solidFill>
                  <a:srgbClr val="002060"/>
                </a:solidFill>
              </a:rPr>
              <a:t>Conservation</a:t>
            </a:r>
            <a:r>
              <a:rPr lang="de-DE" sz="2000" dirty="0">
                <a:solidFill>
                  <a:srgbClr val="002060"/>
                </a:solidFill>
              </a:rPr>
              <a:t> 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D35F5-0D98-A88D-FE98-A060CEF489F2}"/>
              </a:ext>
            </a:extLst>
          </p:cNvPr>
          <p:cNvSpPr txBox="1"/>
          <p:nvPr/>
        </p:nvSpPr>
        <p:spPr>
          <a:xfrm>
            <a:off x="5580783" y="184438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065637-421D-C0D9-291A-CE889D377077}"/>
              </a:ext>
            </a:extLst>
          </p:cNvPr>
          <p:cNvSpPr txBox="1"/>
          <p:nvPr/>
        </p:nvSpPr>
        <p:spPr>
          <a:xfrm>
            <a:off x="424295" y="1225261"/>
            <a:ext cx="37216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Abs. 1 -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Fütterungsverbot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(und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Verbot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, Wölfe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anzulocken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Abs. 2 –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Individualisierung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des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zu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entnehmenden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Wolfes (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Entnahme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eines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ganzen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Rudels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, falls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erforderlich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Abs. 3 –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Entnahme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von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Hybriden</a:t>
            </a:r>
            <a:endParaRPr lang="en-US">
              <a:solidFill>
                <a:srgbClr val="2A563E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Abs. 4 – </a:t>
            </a:r>
            <a:r>
              <a:rPr lang="en-US" err="1">
                <a:solidFill>
                  <a:srgbClr val="2A563E"/>
                </a:solidFill>
                <a:ea typeface="Calibri"/>
                <a:cs typeface="Calibri"/>
              </a:rPr>
              <a:t>Einbeziehung</a:t>
            </a:r>
            <a:r>
              <a:rPr lang="en-US" dirty="0">
                <a:solidFill>
                  <a:srgbClr val="2A563E"/>
                </a:solidFill>
                <a:ea typeface="Calibri"/>
                <a:cs typeface="Calibri"/>
              </a:rPr>
              <a:t> der Jäger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B69D3D-766C-61E0-8A71-A045FB33B572}"/>
              </a:ext>
            </a:extLst>
          </p:cNvPr>
          <p:cNvSpPr txBox="1"/>
          <p:nvPr/>
        </p:nvSpPr>
        <p:spPr>
          <a:xfrm>
            <a:off x="4870738" y="1285875"/>
            <a:ext cx="348788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para. 1 – Feeding (and attracting wolves by food) forbidden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para. 2 – Individualization of the wolf, that has to be taken (taking up to a whole pack)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para. 3 – Taking of hybrids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para. 4 – Involvement of hunters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5D694-F15A-DA79-687D-399170FFB392}"/>
              </a:ext>
            </a:extLst>
          </p:cNvPr>
          <p:cNvSpPr txBox="1"/>
          <p:nvPr/>
        </p:nvSpPr>
        <p:spPr>
          <a:xfrm>
            <a:off x="601807" y="3762374"/>
            <a:ext cx="731519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2A563E"/>
                </a:solidFill>
                <a:ea typeface="+mn-lt"/>
                <a:cs typeface="+mn-lt"/>
              </a:rPr>
              <a:t>EU-</a:t>
            </a:r>
            <a:r>
              <a:rPr lang="en-US" sz="1400" err="1">
                <a:solidFill>
                  <a:srgbClr val="2A563E"/>
                </a:solidFill>
                <a:ea typeface="+mn-lt"/>
                <a:cs typeface="+mn-lt"/>
              </a:rPr>
              <a:t>Kommission</a:t>
            </a:r>
            <a:r>
              <a:rPr lang="en-US" sz="1400" dirty="0">
                <a:solidFill>
                  <a:srgbClr val="2A563E"/>
                </a:solidFill>
                <a:ea typeface="+mn-lt"/>
                <a:cs typeface="+mn-lt"/>
              </a:rPr>
              <a:t> hat </a:t>
            </a:r>
            <a:r>
              <a:rPr lang="en-US" sz="1400" err="1">
                <a:solidFill>
                  <a:srgbClr val="2A563E"/>
                </a:solidFill>
                <a:ea typeface="+mn-lt"/>
                <a:cs typeface="+mn-lt"/>
              </a:rPr>
              <a:t>ein</a:t>
            </a:r>
            <a:r>
              <a:rPr lang="en-US" sz="1400" dirty="0">
                <a:solidFill>
                  <a:srgbClr val="2A563E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A563E"/>
                </a:solidFill>
                <a:ea typeface="+mn-lt"/>
                <a:cs typeface="+mn-lt"/>
              </a:rPr>
              <a:t>Pilotverfahren</a:t>
            </a:r>
            <a:r>
              <a:rPr lang="en-US" sz="1400" dirty="0">
                <a:solidFill>
                  <a:srgbClr val="2A563E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A563E"/>
                </a:solidFill>
                <a:ea typeface="+mn-lt"/>
                <a:cs typeface="+mn-lt"/>
              </a:rPr>
              <a:t>wegen</a:t>
            </a:r>
            <a:r>
              <a:rPr lang="en-US" sz="1400" dirty="0">
                <a:solidFill>
                  <a:srgbClr val="2A563E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2A563E"/>
                </a:solidFill>
                <a:ea typeface="+mn-lt"/>
                <a:cs typeface="+mn-lt"/>
              </a:rPr>
              <a:t>möglicher</a:t>
            </a:r>
            <a:r>
              <a:rPr lang="en-US" sz="1400" dirty="0">
                <a:solidFill>
                  <a:srgbClr val="2A563E"/>
                </a:solidFill>
                <a:ea typeface="+mn-lt"/>
                <a:cs typeface="+mn-lt"/>
              </a:rPr>
              <a:t> Vertragsverletzung </a:t>
            </a:r>
            <a:r>
              <a:rPr lang="en-US" sz="1400" err="1">
                <a:solidFill>
                  <a:srgbClr val="2A563E"/>
                </a:solidFill>
                <a:ea typeface="+mn-lt"/>
                <a:cs typeface="+mn-lt"/>
              </a:rPr>
              <a:t>eingeleitet</a:t>
            </a:r>
            <a:endParaRPr lang="en-US" sz="1400" dirty="0" err="1">
              <a:solidFill>
                <a:srgbClr val="2A563E"/>
              </a:solidFill>
              <a:ea typeface="+mn-lt"/>
              <a:cs typeface="+mn-lt"/>
            </a:endParaRPr>
          </a:p>
          <a:p>
            <a:pPr algn="ctr"/>
            <a:r>
              <a:rPr lang="en-US" sz="1400">
                <a:solidFill>
                  <a:srgbClr val="002060"/>
                </a:solidFill>
                <a:ea typeface="+mn-lt"/>
                <a:cs typeface="+mn-lt"/>
              </a:rPr>
              <a:t>EC started </a:t>
            </a:r>
            <a:r>
              <a:rPr lang="en-US" sz="1400" dirty="0">
                <a:solidFill>
                  <a:srgbClr val="002060"/>
                </a:solidFill>
                <a:ea typeface="+mn-lt"/>
                <a:cs typeface="+mn-lt"/>
              </a:rPr>
              <a:t>pilot procedure for possible infringement</a:t>
            </a:r>
            <a:endParaRPr lang="en-US" sz="1400" dirty="0">
              <a:solidFill>
                <a:srgbClr val="002060"/>
              </a:solidFill>
              <a:ea typeface="Calibri"/>
              <a:cs typeface="Calibri"/>
            </a:endParaRPr>
          </a:p>
          <a:p>
            <a:pPr algn="l"/>
            <a:endParaRPr lang="en-US" sz="14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517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Macintosh PowerPoint</Application>
  <PresentationFormat>On-screen Show (16:9)</PresentationFormat>
  <Paragraphs>93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Aller</vt:lpstr>
      <vt:lpstr>Arial</vt:lpstr>
      <vt:lpstr>Calibri</vt:lpstr>
      <vt:lpstr>Office-Design</vt:lpstr>
      <vt:lpstr>PowerPoint Presentation</vt:lpstr>
      <vt:lpstr>Auf dem Weg zu einem Bestandsmanagement des Wolfes in Deutschland?  Towards a Population Management of Wolves in Germany?</vt:lpstr>
      <vt:lpstr>Wölfe in Deutschland Wolves in Germany</vt:lpstr>
      <vt:lpstr>Vernetzte Populationen Connected Populations</vt:lpstr>
      <vt:lpstr>Ausreichender geeigneter Lebensraum enough suitable habitat</vt:lpstr>
      <vt:lpstr>Steigende Nutztierschäden livestock damages increasing</vt:lpstr>
      <vt:lpstr>Günstiger Erhaltungszustand? Favourable Conservation Status?</vt:lpstr>
      <vt:lpstr>Jagdrecht vs. Naturschutzrecht hunting law vs. conservation law</vt:lpstr>
      <vt:lpstr>§ 45 a Bundesnaturschutzgesetz sec. 45a Federal Conservation Act</vt:lpstr>
      <vt:lpstr>Bestandsmanagement Population Management</vt:lpstr>
      <vt:lpstr> Bewegung in der politischen Diskussion Political Debate: New Developments </vt:lpstr>
      <vt:lpstr>Vielen Dank für Ihre Aufmerksamkeit!  Thank you for your attention!</vt:lpstr>
      <vt:lpstr>Folgen Sie uns auch  auf unseren Social Media-Kanälen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Scallan</cp:lastModifiedBy>
  <cp:revision>1</cp:revision>
  <dcterms:modified xsi:type="dcterms:W3CDTF">2023-09-29T09:14:01Z</dcterms:modified>
</cp:coreProperties>
</file>