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267" r:id="rId6"/>
    <p:sldId id="278" r:id="rId7"/>
    <p:sldId id="273" r:id="rId8"/>
    <p:sldId id="274" r:id="rId9"/>
    <p:sldId id="275" r:id="rId10"/>
    <p:sldId id="276" r:id="rId11"/>
    <p:sldId id="283" r:id="rId12"/>
    <p:sldId id="284" r:id="rId13"/>
    <p:sldId id="285" r:id="rId14"/>
    <p:sldId id="286" r:id="rId15"/>
    <p:sldId id="280" r:id="rId16"/>
    <p:sldId id="281" r:id="rId17"/>
    <p:sldId id="287" r:id="rId18"/>
  </p:sldIdLst>
  <p:sldSz cx="18288000" cy="10287000"/>
  <p:notesSz cx="6797675" cy="9926638"/>
  <p:defaultTextStyle>
    <a:defPPr>
      <a:defRPr lang="cs-CZ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42D"/>
    <a:srgbClr val="289B37"/>
    <a:srgbClr val="055F37"/>
    <a:srgbClr val="F7A000"/>
    <a:srgbClr val="F04123"/>
    <a:srgbClr val="FFFFFF"/>
    <a:srgbClr val="73BE46"/>
    <a:srgbClr val="74B230"/>
    <a:srgbClr val="003719"/>
    <a:srgbClr val="647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41D9E1-AF36-46A5-8273-1EE0BDF03E4F}" v="166" dt="2023-09-27T06:33:57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6018" autoAdjust="0"/>
  </p:normalViewPr>
  <p:slideViewPr>
    <p:cSldViewPr snapToGrid="0">
      <p:cViewPr varScale="1">
        <p:scale>
          <a:sx n="75" d="100"/>
          <a:sy n="75" d="100"/>
        </p:scale>
        <p:origin x="25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8" d="100"/>
          <a:sy n="108" d="100"/>
        </p:scale>
        <p:origin x="4320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EUR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List1!$B$2:$B$14</c:f>
              <c:numCache>
                <c:formatCode>#,##0</c:formatCode>
                <c:ptCount val="13"/>
                <c:pt idx="0">
                  <c:v>360</c:v>
                </c:pt>
                <c:pt idx="1">
                  <c:v>2640</c:v>
                </c:pt>
                <c:pt idx="2">
                  <c:v>680</c:v>
                </c:pt>
                <c:pt idx="3">
                  <c:v>1360</c:v>
                </c:pt>
                <c:pt idx="4">
                  <c:v>3920</c:v>
                </c:pt>
                <c:pt idx="5">
                  <c:v>4080</c:v>
                </c:pt>
                <c:pt idx="6">
                  <c:v>11720</c:v>
                </c:pt>
                <c:pt idx="7">
                  <c:v>31520</c:v>
                </c:pt>
                <c:pt idx="8">
                  <c:v>61160</c:v>
                </c:pt>
                <c:pt idx="9">
                  <c:v>224480</c:v>
                </c:pt>
                <c:pt idx="10">
                  <c:v>247800</c:v>
                </c:pt>
                <c:pt idx="11">
                  <c:v>213480</c:v>
                </c:pt>
                <c:pt idx="12">
                  <c:v>382560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F9-4392-AF69-DA1C764CD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1056224"/>
        <c:axId val="1194024000"/>
      </c:lineChart>
      <c:catAx>
        <c:axId val="133105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194024000"/>
        <c:crosses val="autoZero"/>
        <c:auto val="1"/>
        <c:lblAlgn val="ctr"/>
        <c:lblOffset val="100"/>
        <c:noMultiLvlLbl val="0"/>
      </c:catAx>
      <c:valAx>
        <c:axId val="119402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33105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12994-D54A-43A3-B9C3-E1A7746EA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A320EE-02CC-47D9-8EBF-35F6DA5E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1C12D-995C-4CE2-B7E9-F2AF6EAEF7B3}" type="datetimeFigureOut">
              <a:rPr lang="cs-CZ" smtClean="0"/>
              <a:t>27.09.2023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91342-6732-45B6-A79D-518D44707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9E57E9-23DA-47DB-ADD0-7EE11B2917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E2A15-5B58-4B91-8D19-B67B50939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03AD6-614C-4B13-AA75-3193C707D39E}" type="datetimeFigureOut">
              <a:rPr lang="cs-CZ" smtClean="0"/>
              <a:t>27.09.2023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8A12-C138-49DA-8AA6-D12B63798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6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F29CFABE-06EB-4D92-AB60-7C94F6862277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27/09/23</a:t>
            </a:fld>
            <a:endParaRPr lang="en-US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BBC021-A96D-4D25-A1FA-5293EFCA4906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289B37"/>
                </a:solidFill>
              </a:rPr>
              <a:t>fld.czu.cz</a:t>
            </a:r>
            <a:endParaRPr lang="cs-CZ" sz="3600" dirty="0">
              <a:solidFill>
                <a:srgbClr val="289B37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363DFA-19F8-4D87-8E8B-55CC6A24A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7774204"/>
            <a:ext cx="4979933" cy="1948304"/>
          </a:xfrm>
          <a:prstGeom prst="rect">
            <a:avLst/>
          </a:prstGeom>
        </p:spPr>
      </p:pic>
      <p:sp>
        <p:nvSpPr>
          <p:cNvPr id="16" name="Zástupný symbol pro text 3">
            <a:extLst>
              <a:ext uri="{FF2B5EF4-FFF2-40B4-BE49-F238E27FC236}">
                <a16:creationId xmlns:a16="http://schemas.microsoft.com/office/drawing/2014/main" id="{4B083E3E-7A5B-43B4-A54E-982E116FB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709052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text 4">
            <a:extLst>
              <a:ext uri="{FF2B5EF4-FFF2-40B4-BE49-F238E27FC236}">
                <a16:creationId xmlns:a16="http://schemas.microsoft.com/office/drawing/2014/main" id="{6F2222D0-F418-4DD3-B259-D34FF8E5F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obrázku 3">
            <a:extLst>
              <a:ext uri="{FF2B5EF4-FFF2-40B4-BE49-F238E27FC236}">
                <a16:creationId xmlns:a16="http://schemas.microsoft.com/office/drawing/2014/main" id="{F73A6260-762C-4CFF-8728-8E9D1C09A5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8001000"/>
          </a:xfrm>
          <a:prstGeom prst="rect">
            <a:avLst/>
          </a:prstGeom>
        </p:spPr>
        <p:txBody>
          <a:bodyPr lIns="180000" tIns="180000" rIns="180000" bIns="180000"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17183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062B56A2-6154-4A93-8360-C570ED200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F56E4A9F-DE3C-4D1F-944C-3C5B9F232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E8241C2-BE0B-42C2-9E39-FD8105C9C382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75E6495-6690-4F30-A472-3BE49AE90EC4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004DD6-78F2-4794-90F1-3A0E01C71EA7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A80786EF-F0E2-420B-B891-BC540FDB03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799D309E-F134-4100-A2AA-981F00F55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41691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6ECA43BA-CBD5-4D5D-9325-CB0A73961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0719B8C3-9FFB-4453-94CA-AC8D2A1ECC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B89DACE-3CFF-4CD9-A5CB-70C2E652844F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767A272-64FF-4148-8928-92D8BAC7182A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010EDAD-C803-41A3-97AD-86DEB082B96A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4" name="Zástupný symbol pro text 6">
            <a:extLst>
              <a:ext uri="{FF2B5EF4-FFF2-40B4-BE49-F238E27FC236}">
                <a16:creationId xmlns:a16="http://schemas.microsoft.com/office/drawing/2014/main" id="{2A1124E5-90B3-4378-AC38-9C9E5B0831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2AC9968C-5B94-4DCA-AE15-0EC74B12F2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99327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29EA54FF-7CA7-4E68-B25B-2E4DBBF3C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70554E9B-D845-4D27-BD96-DCBAFFA641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65F4DB5-0B9D-4777-82F4-B1364DF43AFF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35F421-BA13-4C11-97F3-A0F3C1A40183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ACBC971-D076-4CFE-9319-961786AAEC8D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03EC2B82-A068-4D07-BF62-631049B4EE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A3B18629-BBA3-48FF-B812-BBE92978DD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67F50F9-77B8-4EA2-B4E1-9253700096DF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7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E54369C6-C8D6-4206-89DF-63F1D0793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215A8A2B-486F-4F92-82C8-8764875A04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BCFA8AE-693C-4150-8DFB-1A848F226E07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B2FA67F-2CB5-45BD-B434-15A4DB652611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157B5BA-DE0A-4803-AFB0-75D459EFC1C9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0DB05DCE-C3BA-48F7-9CF3-5C205BE99B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7FA678F9-CEED-418A-9923-A45D5ED4D1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E1B08B8-FD67-481E-B21B-EFD5E3D184B4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31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5CD3FEF8-5DEA-4502-93BB-96A25A3891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455269B6-DFFE-43A9-81D4-E40AF9F83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4CEE10F-C8D8-4738-816E-C67F8735DFD9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AC77AE-B679-4E7F-B667-82AACD660FF9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938F413-AACF-4EB5-8D20-BE6CE94E39F5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48D84A41-E0AB-46C4-AAC2-88B302F45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C626CEA5-4C57-47FC-9692-E6BAA1736B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3CBCF65-7C4E-41CC-B419-9A72F424C0DF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55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C54BF0-4CE2-49EF-8C89-3802928601B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6F6D968-13B7-4468-9B37-69008AE8A52A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2F37A8-6CE4-4B1A-8C02-0BC8B9260592}"/>
              </a:ext>
            </a:extLst>
          </p:cNvPr>
          <p:cNvSpPr txBox="1"/>
          <p:nvPr userDrawn="1"/>
        </p:nvSpPr>
        <p:spPr>
          <a:xfrm>
            <a:off x="9258364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5B725E85-037F-41A8-9A3E-1E6CE0455E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157384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AC39111D-3502-4FD0-BB1A-0915B476F1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2612069"/>
            <a:ext cx="14281150" cy="657434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EFFA5E6-3961-4555-8531-D73E4CB3D7B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rgbClr val="289B37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rgbClr val="289B37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78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3EAF9F-01E9-4701-B3CE-E5EC1515D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96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1F1C3-936F-43D4-96DB-8DB86F629B10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B40258-E73B-43F0-A758-2A7B4D440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98" y="7246778"/>
            <a:ext cx="5422403" cy="21214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260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96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58AEC00-1747-4E29-B4EC-BA52862B8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16" y="7246778"/>
            <a:ext cx="5422403" cy="21214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0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3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937C7D1-931B-4F26-96D7-2D4AFAF0431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1000">
                <a:srgbClr val="289B37"/>
              </a:gs>
              <a:gs pos="50000">
                <a:srgbClr val="055F37"/>
              </a:gs>
              <a:gs pos="99000">
                <a:srgbClr val="289B37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9F7FD5-1F06-4D29-BB4C-162FBC2AEFD9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16F44E-15AA-4BDD-8863-384116E30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16" y="7246778"/>
            <a:ext cx="5422403" cy="21214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79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F9890-3866-4961-BE66-FDAA17E3C2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088" y="7665244"/>
            <a:ext cx="9386888" cy="2250281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</a:t>
            </a:r>
            <a:r>
              <a:rPr lang="cs-CZ" dirty="0"/>
              <a:t> </a:t>
            </a:r>
            <a:r>
              <a:rPr lang="en-US" dirty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268479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36FBBA2B-8838-4E92-8B26-C4A0F9281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522"/>
          <a:stretch/>
        </p:blipFill>
        <p:spPr>
          <a:xfrm>
            <a:off x="0" y="0"/>
            <a:ext cx="18287998" cy="9369878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19BCC2-3474-4073-AA67-649E624C9ECD}"/>
              </a:ext>
            </a:extLst>
          </p:cNvPr>
          <p:cNvSpPr/>
          <p:nvPr userDrawn="1"/>
        </p:nvSpPr>
        <p:spPr>
          <a:xfrm>
            <a:off x="-2" y="8022193"/>
            <a:ext cx="18287999" cy="1524000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DAF8D38-AC0A-4DC6-A224-546CBF1846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7774204"/>
            <a:ext cx="4979933" cy="1948304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EB8F1B5-B042-48BA-B518-5F265BDCE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27/09/23</a:t>
            </a:fld>
            <a:endParaRPr lang="en-US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B998FC0-CA5E-44AC-A653-2CDDA71D12F1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289B37"/>
                </a:solidFill>
              </a:rPr>
              <a:t>fld.czu.cz</a:t>
            </a:r>
            <a:endParaRPr lang="cs-CZ" sz="3600" dirty="0">
              <a:solidFill>
                <a:srgbClr val="289B37"/>
              </a:solidFill>
            </a:endParaRPr>
          </a:p>
        </p:txBody>
      </p:sp>
      <p:sp>
        <p:nvSpPr>
          <p:cNvPr id="22" name="Zástupný symbol pro text 3">
            <a:extLst>
              <a:ext uri="{FF2B5EF4-FFF2-40B4-BE49-F238E27FC236}">
                <a16:creationId xmlns:a16="http://schemas.microsoft.com/office/drawing/2014/main" id="{50EE8FF6-FCE4-490F-9851-D507B4A082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709052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pro text 4">
            <a:extLst>
              <a:ext uri="{FF2B5EF4-FFF2-40B4-BE49-F238E27FC236}">
                <a16:creationId xmlns:a16="http://schemas.microsoft.com/office/drawing/2014/main" id="{CB58931E-5B2D-4302-8C38-4411C8022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6504040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BD07FEA-DAB1-49AC-8418-3B5459E690B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81000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42CCC82-91EA-4E03-95FF-C10D98242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D82C910-058A-4673-8796-2EA50C886BD8}"/>
              </a:ext>
            </a:extLst>
          </p:cNvPr>
          <p:cNvSpPr/>
          <p:nvPr userDrawn="1"/>
        </p:nvSpPr>
        <p:spPr>
          <a:xfrm>
            <a:off x="0" y="8001000"/>
            <a:ext cx="18287999" cy="1524000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D28E9A0-96C6-4D79-AC5B-CFDCE31442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7774204"/>
            <a:ext cx="4979933" cy="194830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670D66-6984-44A8-B7EF-079615773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27/09/23</a:t>
            </a:fld>
            <a:endParaRPr lang="en-US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17BA38E-FF78-4055-9BDE-A019A45E0C87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289B37"/>
                </a:solidFill>
              </a:rPr>
              <a:t>fld.czu.cz</a:t>
            </a:r>
            <a:endParaRPr lang="cs-CZ" sz="3600" dirty="0">
              <a:solidFill>
                <a:srgbClr val="289B37"/>
              </a:solidFill>
            </a:endParaRPr>
          </a:p>
        </p:txBody>
      </p:sp>
      <p:sp>
        <p:nvSpPr>
          <p:cNvPr id="25" name="Zástupný symbol pro text 3">
            <a:extLst>
              <a:ext uri="{FF2B5EF4-FFF2-40B4-BE49-F238E27FC236}">
                <a16:creationId xmlns:a16="http://schemas.microsoft.com/office/drawing/2014/main" id="{75446A76-067F-4A8E-945D-1C914E2409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709052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Zástupný symbol pro text 4">
            <a:extLst>
              <a:ext uri="{FF2B5EF4-FFF2-40B4-BE49-F238E27FC236}">
                <a16:creationId xmlns:a16="http://schemas.microsoft.com/office/drawing/2014/main" id="{21884C8B-5753-4FE7-A19B-6B2AA0E64A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533040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F35614-9F7A-40C9-94DF-F61E50613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855"/>
            <a:ext cx="18288000" cy="81000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E72E4F0-D982-4DC4-82BB-E1AECCC94F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7774204"/>
            <a:ext cx="4979933" cy="194830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A936BC-DD72-4B08-B4DC-309673BD8205}"/>
              </a:ext>
            </a:extLst>
          </p:cNvPr>
          <p:cNvSpPr txBox="1"/>
          <p:nvPr userDrawn="1"/>
        </p:nvSpPr>
        <p:spPr>
          <a:xfrm>
            <a:off x="11088000" y="8520626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667863A-8FD2-410D-AAC5-63058FBF8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27/09/23</a:t>
            </a:fld>
            <a:endParaRPr lang="en-US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2E3A079-06BB-4978-AEF6-97D04FCAE317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289B37"/>
                </a:solidFill>
              </a:rPr>
              <a:t>fld.czu.cz</a:t>
            </a:r>
            <a:endParaRPr lang="cs-CZ" sz="3600" dirty="0">
              <a:solidFill>
                <a:srgbClr val="289B37"/>
              </a:solidFill>
            </a:endParaRPr>
          </a:p>
        </p:txBody>
      </p:sp>
      <p:sp>
        <p:nvSpPr>
          <p:cNvPr id="22" name="Zástupný symbol pro text 3">
            <a:extLst>
              <a:ext uri="{FF2B5EF4-FFF2-40B4-BE49-F238E27FC236}">
                <a16:creationId xmlns:a16="http://schemas.microsoft.com/office/drawing/2014/main" id="{231B7DEF-DE9C-4195-BA82-84B25223B2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709052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pro text 4">
            <a:extLst>
              <a:ext uri="{FF2B5EF4-FFF2-40B4-BE49-F238E27FC236}">
                <a16:creationId xmlns:a16="http://schemas.microsoft.com/office/drawing/2014/main" id="{CDCF6142-6A74-4D0D-B58D-BA5B383BA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884706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82A33-9CBD-40CD-8C21-75E186E37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0" y="9193353"/>
            <a:ext cx="2760517" cy="1080000"/>
          </a:xfrm>
          <a:prstGeom prst="rect">
            <a:avLst/>
          </a:prstGeom>
        </p:spPr>
      </p:pic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A7DFFB12-025F-42E9-93EA-262BFCE7CD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98230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466393-35E6-4D4B-AEB9-26505F378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8" y="9199656"/>
            <a:ext cx="2760517" cy="1080000"/>
          </a:xfrm>
          <a:prstGeom prst="rect">
            <a:avLst/>
          </a:prstGeom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33882DC0-AA3E-47A9-B49B-848A385A3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4002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777D31-E6D9-4BE2-AEED-34432CEA53E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000" y="1089751"/>
            <a:ext cx="16344000" cy="810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A31F20-EDD3-4622-B93D-C439D11FB2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0" y="9193353"/>
            <a:ext cx="2760517" cy="1080000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D35E0C1D-650B-4138-8BF7-512CF338D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9689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3">
            <a:extLst>
              <a:ext uri="{FF2B5EF4-FFF2-40B4-BE49-F238E27FC236}">
                <a16:creationId xmlns:a16="http://schemas.microsoft.com/office/drawing/2014/main" id="{5AA23371-673E-4C13-A180-DC0F2D7536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5" y="1088100"/>
            <a:ext cx="16275600" cy="81108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7A5187CF-6A83-473B-B09D-F1EA7A6F9A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541098-7081-4FC8-9216-5629E452C3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0" y="9193353"/>
            <a:ext cx="276051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289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>
              <a:highlight>
                <a:srgbClr val="289B37"/>
              </a:highlight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D13C98-A460-4EE5-BFBB-681BBDA81D3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fld.czu.cz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766699-8A1C-452E-BA3A-E469A225BEE7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289B37"/>
                </a:solidFill>
                <a:latin typeface="+mn-lt"/>
                <a:ea typeface="Roboto Medium" panose="02000000000000000000" pitchFamily="2" charset="0"/>
              </a:rPr>
              <a:t>Fakulta lesnická a dřevařská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39A1551C-C8E3-48C5-9D2B-C6E94A3E44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6DD11874-73D3-44A2-BF6B-4E6BF554A0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72234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0" r:id="rId3"/>
    <p:sldLayoutId id="2147483683" r:id="rId4"/>
    <p:sldLayoutId id="2147483659" r:id="rId5"/>
    <p:sldLayoutId id="2147483674" r:id="rId6"/>
    <p:sldLayoutId id="2147483684" r:id="rId7"/>
    <p:sldLayoutId id="2147483678" r:id="rId8"/>
    <p:sldLayoutId id="2147483673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3" r:id="rId15"/>
    <p:sldLayoutId id="2147483691" r:id="rId16"/>
    <p:sldLayoutId id="2147483692" r:id="rId17"/>
    <p:sldLayoutId id="2147483690" r:id="rId18"/>
    <p:sldLayoutId id="2147483694" r:id="rId19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Wolf Pack Standing In Snow With Many Paws Up Background, Wolfpack Picture  Background Image And Wallpaper for Free Download">
            <a:extLst>
              <a:ext uri="{FF2B5EF4-FFF2-40B4-BE49-F238E27FC236}">
                <a16:creationId xmlns:a16="http://schemas.microsoft.com/office/drawing/2014/main" id="{DF76623D-7F45-C4DA-F993-B6CC6C667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79780" y="0"/>
            <a:ext cx="18847560" cy="80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3072F3-67BD-48D5-A6DA-38E4E24F7F23}" type="datetime3">
              <a:rPr lang="cs-CZ" smtClean="0"/>
              <a:pPr/>
              <a:t>27/09/23</a:t>
            </a:fld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Managing/monitoring cross-border wolf populations</a:t>
            </a:r>
            <a:endParaRPr lang="cs-CZ" sz="8800" dirty="0">
              <a:solidFill>
                <a:schemeClr val="tx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cs-CZ" sz="5000" dirty="0">
                <a:solidFill>
                  <a:schemeClr val="tx1"/>
                </a:solidFill>
              </a:rPr>
              <a:t>Miloš Ježek</a:t>
            </a:r>
          </a:p>
        </p:txBody>
      </p:sp>
    </p:spTree>
    <p:extLst>
      <p:ext uri="{BB962C8B-B14F-4D97-AF65-F5344CB8AC3E}">
        <p14:creationId xmlns:p14="http://schemas.microsoft.com/office/powerpoint/2010/main" val="289067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Wolf and Hunter Community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696815" y="3145007"/>
            <a:ext cx="1410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dirty="0"/>
              <a:t>Why are/should be hunters  interested in the wolf management?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AF5087-7778-147A-B286-CCEBAAE48601}"/>
              </a:ext>
            </a:extLst>
          </p:cNvPr>
          <p:cNvSpPr txBox="1"/>
          <p:nvPr/>
        </p:nvSpPr>
        <p:spPr>
          <a:xfrm>
            <a:off x="878305" y="4062331"/>
            <a:ext cx="4355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AU" dirty="0"/>
              <a:t>Historical consequences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3DD2E5-A2C5-8653-2F72-4216B50D4846}"/>
              </a:ext>
            </a:extLst>
          </p:cNvPr>
          <p:cNvSpPr txBox="1"/>
          <p:nvPr/>
        </p:nvSpPr>
        <p:spPr>
          <a:xfrm>
            <a:off x="6100010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2. </a:t>
            </a:r>
            <a:r>
              <a:rPr lang="en-AU" dirty="0" err="1"/>
              <a:t>Competi</a:t>
            </a:r>
            <a:r>
              <a:rPr lang="cs-CZ" dirty="0"/>
              <a:t>ti</a:t>
            </a:r>
            <a:r>
              <a:rPr lang="en-AU" dirty="0"/>
              <a:t>on for the prey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38CE7A-2EE8-4572-D3D2-286B488344D9}"/>
              </a:ext>
            </a:extLst>
          </p:cNvPr>
          <p:cNvSpPr txBox="1"/>
          <p:nvPr/>
        </p:nvSpPr>
        <p:spPr>
          <a:xfrm>
            <a:off x="12019547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3. </a:t>
            </a:r>
            <a:r>
              <a:rPr lang="cs-CZ" dirty="0" err="1"/>
              <a:t>Danger</a:t>
            </a:r>
            <a:r>
              <a:rPr lang="cs-CZ" dirty="0"/>
              <a:t> to </a:t>
            </a:r>
            <a:r>
              <a:rPr lang="cs-CZ" dirty="0" err="1"/>
              <a:t>hunting</a:t>
            </a:r>
            <a:r>
              <a:rPr lang="cs-CZ" dirty="0"/>
              <a:t> </a:t>
            </a:r>
            <a:r>
              <a:rPr lang="cs-CZ" dirty="0" err="1"/>
              <a:t>dogs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48584F-86FF-6F3D-CEB1-F2E19AB11C90}"/>
              </a:ext>
            </a:extLst>
          </p:cNvPr>
          <p:cNvSpPr txBox="1"/>
          <p:nvPr/>
        </p:nvSpPr>
        <p:spPr>
          <a:xfrm>
            <a:off x="7177485" y="463567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4"/>
                </a:solidFill>
              </a:rPr>
              <a:t>YES, BUT….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64F8546-7530-EE73-7F1B-88AEEF6B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77" y="7773087"/>
            <a:ext cx="3527146" cy="220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7DEC0D-8CB8-BA49-B362-CC4FF42D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1" y="5209008"/>
            <a:ext cx="3608973" cy="22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DB8AFB0-5B22-C731-6151-5B906F0C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50" y="5209009"/>
            <a:ext cx="3608973" cy="22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9C87F2C-2849-A72C-70C8-0F19D325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1" y="7773087"/>
            <a:ext cx="3608973" cy="22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81CA203-6224-A14D-A418-C3911CFD03DE}"/>
              </a:ext>
            </a:extLst>
          </p:cNvPr>
          <p:cNvSpPr/>
          <p:nvPr/>
        </p:nvSpPr>
        <p:spPr>
          <a:xfrm>
            <a:off x="3681341" y="5307706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D2C18DF-7D22-E5C4-7FF2-744627EF8C0D}"/>
              </a:ext>
            </a:extLst>
          </p:cNvPr>
          <p:cNvSpPr/>
          <p:nvPr/>
        </p:nvSpPr>
        <p:spPr>
          <a:xfrm>
            <a:off x="7524293" y="5323175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0AE3FB4-27A7-56B7-BE22-DA46915ACC17}"/>
              </a:ext>
            </a:extLst>
          </p:cNvPr>
          <p:cNvSpPr/>
          <p:nvPr/>
        </p:nvSpPr>
        <p:spPr>
          <a:xfrm>
            <a:off x="3681341" y="7900142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BEF1A16-771D-9A04-8DE6-EB774C813DEB}"/>
              </a:ext>
            </a:extLst>
          </p:cNvPr>
          <p:cNvSpPr/>
          <p:nvPr/>
        </p:nvSpPr>
        <p:spPr>
          <a:xfrm>
            <a:off x="7524293" y="7900142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3FD702A-734D-451D-5DEE-4E5ECFA562A5}"/>
              </a:ext>
            </a:extLst>
          </p:cNvPr>
          <p:cNvSpPr/>
          <p:nvPr/>
        </p:nvSpPr>
        <p:spPr>
          <a:xfrm rot="16200000">
            <a:off x="3928007" y="5286869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70877FA-3666-1DB6-A95E-22DC5E428351}"/>
              </a:ext>
            </a:extLst>
          </p:cNvPr>
          <p:cNvSpPr txBox="1"/>
          <p:nvPr/>
        </p:nvSpPr>
        <p:spPr>
          <a:xfrm>
            <a:off x="3758342" y="5153234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9BDA775D-3B48-2C44-EB2F-F088C4F6602C}"/>
              </a:ext>
            </a:extLst>
          </p:cNvPr>
          <p:cNvSpPr/>
          <p:nvPr/>
        </p:nvSpPr>
        <p:spPr>
          <a:xfrm rot="16200000">
            <a:off x="7746204" y="5325925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094194A-3C1B-F358-A343-5947E17C8554}"/>
              </a:ext>
            </a:extLst>
          </p:cNvPr>
          <p:cNvSpPr txBox="1"/>
          <p:nvPr/>
        </p:nvSpPr>
        <p:spPr>
          <a:xfrm>
            <a:off x="7576539" y="5192290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1" name="Šipka: dolů 20">
            <a:extLst>
              <a:ext uri="{FF2B5EF4-FFF2-40B4-BE49-F238E27FC236}">
                <a16:creationId xmlns:a16="http://schemas.microsoft.com/office/drawing/2014/main" id="{AFAB6952-290E-FC62-F3CB-7775553C1B7B}"/>
              </a:ext>
            </a:extLst>
          </p:cNvPr>
          <p:cNvSpPr/>
          <p:nvPr/>
        </p:nvSpPr>
        <p:spPr>
          <a:xfrm rot="16200000">
            <a:off x="3939842" y="7841011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B8B50B8-F574-9FFC-2769-231B1333FAC4}"/>
              </a:ext>
            </a:extLst>
          </p:cNvPr>
          <p:cNvSpPr txBox="1"/>
          <p:nvPr/>
        </p:nvSpPr>
        <p:spPr>
          <a:xfrm>
            <a:off x="3770177" y="7707376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1A893A86-D85A-A7D4-946F-DA0049EA635B}"/>
              </a:ext>
            </a:extLst>
          </p:cNvPr>
          <p:cNvSpPr/>
          <p:nvPr/>
        </p:nvSpPr>
        <p:spPr>
          <a:xfrm rot="16200000">
            <a:off x="7746204" y="7802945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208F44-E3BA-B866-E038-0C631E491EAD}"/>
              </a:ext>
            </a:extLst>
          </p:cNvPr>
          <p:cNvSpPr txBox="1"/>
          <p:nvPr/>
        </p:nvSpPr>
        <p:spPr>
          <a:xfrm>
            <a:off x="7576539" y="7669310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D56CAFD-CE7A-FB02-ADEC-CA79917A443F}"/>
              </a:ext>
            </a:extLst>
          </p:cNvPr>
          <p:cNvSpPr txBox="1"/>
          <p:nvPr/>
        </p:nvSpPr>
        <p:spPr>
          <a:xfrm>
            <a:off x="5196917" y="5268650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Fallow</a:t>
            </a:r>
            <a:r>
              <a:rPr lang="cs-CZ" dirty="0"/>
              <a:t>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3351E3F-CD25-DFCC-CF99-4F24C683C619}"/>
              </a:ext>
            </a:extLst>
          </p:cNvPr>
          <p:cNvSpPr txBox="1"/>
          <p:nvPr/>
        </p:nvSpPr>
        <p:spPr>
          <a:xfrm>
            <a:off x="1587944" y="5257276"/>
            <a:ext cx="1596788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549E489-D9A1-08D8-DEEA-1C3B8F1874F1}"/>
              </a:ext>
            </a:extLst>
          </p:cNvPr>
          <p:cNvSpPr txBox="1"/>
          <p:nvPr/>
        </p:nvSpPr>
        <p:spPr>
          <a:xfrm>
            <a:off x="1374125" y="7822792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Sika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CCB77B2-2BEE-8C5C-3019-0093C85F80BC}"/>
              </a:ext>
            </a:extLst>
          </p:cNvPr>
          <p:cNvSpPr txBox="1"/>
          <p:nvPr/>
        </p:nvSpPr>
        <p:spPr>
          <a:xfrm>
            <a:off x="5196917" y="7822792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Wild</a:t>
            </a:r>
            <a:r>
              <a:rPr lang="cs-CZ" dirty="0"/>
              <a:t> </a:t>
            </a:r>
            <a:r>
              <a:rPr lang="cs-CZ" dirty="0" err="1"/>
              <a:t>boar</a:t>
            </a:r>
            <a:endParaRPr lang="en-AU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BFB302D-631B-3D60-6B8A-BA3C0C845CD8}"/>
              </a:ext>
            </a:extLst>
          </p:cNvPr>
          <p:cNvSpPr txBox="1"/>
          <p:nvPr/>
        </p:nvSpPr>
        <p:spPr>
          <a:xfrm>
            <a:off x="9616867" y="5511191"/>
            <a:ext cx="7083189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&gt; 400 000 </a:t>
            </a:r>
            <a:r>
              <a:rPr lang="cs-CZ" b="1" dirty="0" err="1"/>
              <a:t>pc</a:t>
            </a:r>
            <a:r>
              <a:rPr lang="cs-CZ" b="1" dirty="0"/>
              <a:t> </a:t>
            </a:r>
            <a:r>
              <a:rPr lang="cs-CZ" b="1" dirty="0" err="1"/>
              <a:t>hoofed</a:t>
            </a:r>
            <a:r>
              <a:rPr lang="cs-CZ" b="1" dirty="0"/>
              <a:t> </a:t>
            </a:r>
            <a:r>
              <a:rPr lang="cs-CZ" b="1" dirty="0" err="1"/>
              <a:t>animals</a:t>
            </a:r>
            <a:r>
              <a:rPr lang="cs-CZ" b="1" dirty="0"/>
              <a:t> </a:t>
            </a:r>
            <a:r>
              <a:rPr lang="cs-CZ" b="1" dirty="0" err="1"/>
              <a:t>hunted</a:t>
            </a:r>
            <a:r>
              <a:rPr lang="cs-CZ" b="1" dirty="0"/>
              <a:t> in 2022/3</a:t>
            </a:r>
          </a:p>
          <a:p>
            <a:pPr algn="ctr"/>
            <a:r>
              <a:rPr lang="cs-CZ" b="1" dirty="0"/>
              <a:t>&gt; 50 </a:t>
            </a:r>
            <a:r>
              <a:rPr lang="cs-CZ" b="1" dirty="0" err="1"/>
              <a:t>pc</a:t>
            </a:r>
            <a:r>
              <a:rPr lang="cs-CZ" b="1" dirty="0"/>
              <a:t>/1 000 ha</a:t>
            </a:r>
            <a:endParaRPr lang="en-AU" b="1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8C95276-77F4-14F7-47C3-87C70280A1B0}"/>
              </a:ext>
            </a:extLst>
          </p:cNvPr>
          <p:cNvSpPr txBox="1"/>
          <p:nvPr/>
        </p:nvSpPr>
        <p:spPr>
          <a:xfrm>
            <a:off x="9616866" y="7010455"/>
            <a:ext cx="7083189" cy="5078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 </a:t>
            </a:r>
            <a:r>
              <a:rPr lang="cs-CZ" b="1" dirty="0" err="1"/>
              <a:t>wolf</a:t>
            </a:r>
            <a:r>
              <a:rPr lang="cs-CZ" b="1" dirty="0"/>
              <a:t> </a:t>
            </a:r>
            <a:r>
              <a:rPr lang="cs-CZ" b="1" dirty="0" err="1"/>
              <a:t>pack</a:t>
            </a:r>
            <a:r>
              <a:rPr lang="cs-CZ" b="1" dirty="0"/>
              <a:t> – 120 </a:t>
            </a:r>
            <a:r>
              <a:rPr lang="cs-CZ" b="1" dirty="0" err="1"/>
              <a:t>pc</a:t>
            </a:r>
            <a:r>
              <a:rPr lang="cs-CZ" b="1" dirty="0"/>
              <a:t>/ 10 000 ha </a:t>
            </a:r>
            <a:endParaRPr lang="en-AU" b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E1C0AD7-3AF1-00CB-DCAF-97A0DC32E189}"/>
              </a:ext>
            </a:extLst>
          </p:cNvPr>
          <p:cNvSpPr txBox="1"/>
          <p:nvPr/>
        </p:nvSpPr>
        <p:spPr>
          <a:xfrm>
            <a:off x="9616866" y="7971851"/>
            <a:ext cx="7083189" cy="133882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 </a:t>
            </a:r>
            <a:r>
              <a:rPr lang="cs-CZ" b="1" dirty="0" err="1"/>
              <a:t>wolf</a:t>
            </a:r>
            <a:r>
              <a:rPr lang="cs-CZ" b="1" dirty="0"/>
              <a:t> </a:t>
            </a:r>
            <a:r>
              <a:rPr lang="cs-CZ" b="1" dirty="0" err="1"/>
              <a:t>pack</a:t>
            </a:r>
            <a:r>
              <a:rPr lang="cs-CZ" b="1" dirty="0"/>
              <a:t> – 12 </a:t>
            </a:r>
            <a:r>
              <a:rPr lang="cs-CZ" b="1" dirty="0" err="1"/>
              <a:t>pc</a:t>
            </a:r>
            <a:r>
              <a:rPr lang="cs-CZ" b="1" dirty="0"/>
              <a:t>/ 1 000 ha</a:t>
            </a:r>
          </a:p>
          <a:p>
            <a:pPr algn="ctr"/>
            <a:r>
              <a:rPr lang="cs-CZ" b="1" dirty="0"/>
              <a:t>=</a:t>
            </a:r>
          </a:p>
          <a:p>
            <a:pPr algn="ctr"/>
            <a:r>
              <a:rPr lang="cs-CZ" b="1" dirty="0"/>
              <a:t>10% (780 </a:t>
            </a:r>
            <a:r>
              <a:rPr lang="cs-CZ" b="1" dirty="0" err="1"/>
              <a:t>packs</a:t>
            </a:r>
            <a:r>
              <a:rPr lang="cs-CZ" b="1" dirty="0"/>
              <a:t>) 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0574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Wolf and Hunter Community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696815" y="3145007"/>
            <a:ext cx="1410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dirty="0"/>
              <a:t>Why are/should be hunters  interested in the wolf management?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AF5087-7778-147A-B286-CCEBAAE48601}"/>
              </a:ext>
            </a:extLst>
          </p:cNvPr>
          <p:cNvSpPr txBox="1"/>
          <p:nvPr/>
        </p:nvSpPr>
        <p:spPr>
          <a:xfrm>
            <a:off x="878305" y="4062331"/>
            <a:ext cx="4355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AU" dirty="0"/>
              <a:t>Historical consequences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3DD2E5-A2C5-8653-2F72-4216B50D4846}"/>
              </a:ext>
            </a:extLst>
          </p:cNvPr>
          <p:cNvSpPr txBox="1"/>
          <p:nvPr/>
        </p:nvSpPr>
        <p:spPr>
          <a:xfrm>
            <a:off x="6100010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2. </a:t>
            </a:r>
            <a:r>
              <a:rPr lang="en-AU" dirty="0" err="1"/>
              <a:t>Competi</a:t>
            </a:r>
            <a:r>
              <a:rPr lang="cs-CZ" dirty="0"/>
              <a:t>ti</a:t>
            </a:r>
            <a:r>
              <a:rPr lang="en-AU" dirty="0"/>
              <a:t>on for the prey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38CE7A-2EE8-4572-D3D2-286B488344D9}"/>
              </a:ext>
            </a:extLst>
          </p:cNvPr>
          <p:cNvSpPr txBox="1"/>
          <p:nvPr/>
        </p:nvSpPr>
        <p:spPr>
          <a:xfrm>
            <a:off x="12019547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3. </a:t>
            </a:r>
            <a:r>
              <a:rPr lang="cs-CZ" dirty="0" err="1"/>
              <a:t>Danger</a:t>
            </a:r>
            <a:r>
              <a:rPr lang="cs-CZ" dirty="0"/>
              <a:t> to </a:t>
            </a:r>
            <a:r>
              <a:rPr lang="cs-CZ" dirty="0" err="1"/>
              <a:t>hunting</a:t>
            </a:r>
            <a:r>
              <a:rPr lang="cs-CZ" dirty="0"/>
              <a:t> </a:t>
            </a:r>
            <a:r>
              <a:rPr lang="cs-CZ" dirty="0" err="1"/>
              <a:t>dogs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48584F-86FF-6F3D-CEB1-F2E19AB11C90}"/>
              </a:ext>
            </a:extLst>
          </p:cNvPr>
          <p:cNvSpPr txBox="1"/>
          <p:nvPr/>
        </p:nvSpPr>
        <p:spPr>
          <a:xfrm>
            <a:off x="7177485" y="463567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4"/>
                </a:solidFill>
              </a:rPr>
              <a:t>YES, BUT….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64F8546-7530-EE73-7F1B-88AEEF6B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77" y="7773087"/>
            <a:ext cx="3527146" cy="220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7DEC0D-8CB8-BA49-B362-CC4FF42D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1" y="5209008"/>
            <a:ext cx="3608973" cy="22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DB8AFB0-5B22-C731-6151-5B906F0C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50" y="5209009"/>
            <a:ext cx="3608973" cy="22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9C87F2C-2849-A72C-70C8-0F19D325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1" y="7773087"/>
            <a:ext cx="3608973" cy="22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81CA203-6224-A14D-A418-C3911CFD03DE}"/>
              </a:ext>
            </a:extLst>
          </p:cNvPr>
          <p:cNvSpPr/>
          <p:nvPr/>
        </p:nvSpPr>
        <p:spPr>
          <a:xfrm>
            <a:off x="3681341" y="5307706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D2C18DF-7D22-E5C4-7FF2-744627EF8C0D}"/>
              </a:ext>
            </a:extLst>
          </p:cNvPr>
          <p:cNvSpPr/>
          <p:nvPr/>
        </p:nvSpPr>
        <p:spPr>
          <a:xfrm>
            <a:off x="7524293" y="5323175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0AE3FB4-27A7-56B7-BE22-DA46915ACC17}"/>
              </a:ext>
            </a:extLst>
          </p:cNvPr>
          <p:cNvSpPr/>
          <p:nvPr/>
        </p:nvSpPr>
        <p:spPr>
          <a:xfrm>
            <a:off x="3681341" y="7900142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6BEF1A16-771D-9A04-8DE6-EB774C813DEB}"/>
              </a:ext>
            </a:extLst>
          </p:cNvPr>
          <p:cNvSpPr/>
          <p:nvPr/>
        </p:nvSpPr>
        <p:spPr>
          <a:xfrm>
            <a:off x="7524293" y="7900142"/>
            <a:ext cx="48639" cy="20350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3FD702A-734D-451D-5DEE-4E5ECFA562A5}"/>
              </a:ext>
            </a:extLst>
          </p:cNvPr>
          <p:cNvSpPr/>
          <p:nvPr/>
        </p:nvSpPr>
        <p:spPr>
          <a:xfrm rot="16200000">
            <a:off x="3928007" y="5286869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70877FA-3666-1DB6-A95E-22DC5E428351}"/>
              </a:ext>
            </a:extLst>
          </p:cNvPr>
          <p:cNvSpPr txBox="1"/>
          <p:nvPr/>
        </p:nvSpPr>
        <p:spPr>
          <a:xfrm>
            <a:off x="3758342" y="5153234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9BDA775D-3B48-2C44-EB2F-F088C4F6602C}"/>
              </a:ext>
            </a:extLst>
          </p:cNvPr>
          <p:cNvSpPr/>
          <p:nvPr/>
        </p:nvSpPr>
        <p:spPr>
          <a:xfrm rot="16200000">
            <a:off x="7746204" y="5325925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094194A-3C1B-F358-A343-5947E17C8554}"/>
              </a:ext>
            </a:extLst>
          </p:cNvPr>
          <p:cNvSpPr txBox="1"/>
          <p:nvPr/>
        </p:nvSpPr>
        <p:spPr>
          <a:xfrm>
            <a:off x="7576539" y="5192290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1" name="Šipka: dolů 20">
            <a:extLst>
              <a:ext uri="{FF2B5EF4-FFF2-40B4-BE49-F238E27FC236}">
                <a16:creationId xmlns:a16="http://schemas.microsoft.com/office/drawing/2014/main" id="{AFAB6952-290E-FC62-F3CB-7775553C1B7B}"/>
              </a:ext>
            </a:extLst>
          </p:cNvPr>
          <p:cNvSpPr/>
          <p:nvPr/>
        </p:nvSpPr>
        <p:spPr>
          <a:xfrm rot="16200000">
            <a:off x="3939842" y="7841011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B8B50B8-F574-9FFC-2769-231B1333FAC4}"/>
              </a:ext>
            </a:extLst>
          </p:cNvPr>
          <p:cNvSpPr txBox="1"/>
          <p:nvPr/>
        </p:nvSpPr>
        <p:spPr>
          <a:xfrm>
            <a:off x="3770177" y="7707376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1A893A86-D85A-A7D4-946F-DA0049EA635B}"/>
              </a:ext>
            </a:extLst>
          </p:cNvPr>
          <p:cNvSpPr/>
          <p:nvPr/>
        </p:nvSpPr>
        <p:spPr>
          <a:xfrm rot="16200000">
            <a:off x="7746204" y="7802945"/>
            <a:ext cx="110236" cy="2616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208F44-E3BA-B866-E038-0C631E491EAD}"/>
              </a:ext>
            </a:extLst>
          </p:cNvPr>
          <p:cNvSpPr txBox="1"/>
          <p:nvPr/>
        </p:nvSpPr>
        <p:spPr>
          <a:xfrm>
            <a:off x="7576539" y="7669310"/>
            <a:ext cx="903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Wolf presence</a:t>
            </a:r>
            <a:endParaRPr lang="en-AU" sz="9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D56CAFD-CE7A-FB02-ADEC-CA79917A443F}"/>
              </a:ext>
            </a:extLst>
          </p:cNvPr>
          <p:cNvSpPr txBox="1"/>
          <p:nvPr/>
        </p:nvSpPr>
        <p:spPr>
          <a:xfrm>
            <a:off x="5196917" y="5268650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Fallow</a:t>
            </a:r>
            <a:r>
              <a:rPr lang="cs-CZ" dirty="0"/>
              <a:t>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3351E3F-CD25-DFCC-CF99-4F24C683C619}"/>
              </a:ext>
            </a:extLst>
          </p:cNvPr>
          <p:cNvSpPr txBox="1"/>
          <p:nvPr/>
        </p:nvSpPr>
        <p:spPr>
          <a:xfrm>
            <a:off x="1587944" y="5257276"/>
            <a:ext cx="1596788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549E489-D9A1-08D8-DEEA-1C3B8F1874F1}"/>
              </a:ext>
            </a:extLst>
          </p:cNvPr>
          <p:cNvSpPr txBox="1"/>
          <p:nvPr/>
        </p:nvSpPr>
        <p:spPr>
          <a:xfrm>
            <a:off x="1374125" y="7822792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Sika </a:t>
            </a:r>
            <a:r>
              <a:rPr lang="cs-CZ" dirty="0" err="1"/>
              <a:t>deer</a:t>
            </a:r>
            <a:endParaRPr lang="en-AU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CCB77B2-2BEE-8C5C-3019-0093C85F80BC}"/>
              </a:ext>
            </a:extLst>
          </p:cNvPr>
          <p:cNvSpPr txBox="1"/>
          <p:nvPr/>
        </p:nvSpPr>
        <p:spPr>
          <a:xfrm>
            <a:off x="5196917" y="7822792"/>
            <a:ext cx="1941289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Wild</a:t>
            </a:r>
            <a:r>
              <a:rPr lang="cs-CZ" dirty="0"/>
              <a:t> </a:t>
            </a:r>
            <a:r>
              <a:rPr lang="cs-CZ" dirty="0" err="1"/>
              <a:t>boar</a:t>
            </a:r>
            <a:endParaRPr lang="en-AU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BFB302D-631B-3D60-6B8A-BA3C0C845CD8}"/>
              </a:ext>
            </a:extLst>
          </p:cNvPr>
          <p:cNvSpPr txBox="1"/>
          <p:nvPr/>
        </p:nvSpPr>
        <p:spPr>
          <a:xfrm>
            <a:off x="9635318" y="7043755"/>
            <a:ext cx="7083189" cy="5078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&lt; 400 000 </a:t>
            </a:r>
            <a:r>
              <a:rPr lang="cs-CZ" b="1" dirty="0" err="1"/>
              <a:t>pc</a:t>
            </a:r>
            <a:r>
              <a:rPr lang="cs-CZ" b="1" dirty="0"/>
              <a:t> </a:t>
            </a:r>
            <a:r>
              <a:rPr lang="cs-CZ" b="1" dirty="0" err="1"/>
              <a:t>hoofed</a:t>
            </a:r>
            <a:r>
              <a:rPr lang="cs-CZ" b="1" dirty="0"/>
              <a:t> </a:t>
            </a:r>
            <a:r>
              <a:rPr lang="cs-CZ" b="1" dirty="0" err="1"/>
              <a:t>animals</a:t>
            </a:r>
            <a:r>
              <a:rPr lang="cs-CZ" b="1" dirty="0"/>
              <a:t> </a:t>
            </a:r>
            <a:r>
              <a:rPr lang="cs-CZ" b="1" dirty="0" err="1"/>
              <a:t>hunted</a:t>
            </a:r>
            <a:r>
              <a:rPr lang="cs-CZ" b="1" dirty="0"/>
              <a:t> in 2022/3</a:t>
            </a:r>
            <a:endParaRPr lang="en-AU" b="1" dirty="0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E5EC1F87-26E3-E932-41E6-C4C77BC5BBB2}"/>
              </a:ext>
            </a:extLst>
          </p:cNvPr>
          <p:cNvSpPr/>
          <p:nvPr/>
        </p:nvSpPr>
        <p:spPr>
          <a:xfrm>
            <a:off x="2093610" y="5000702"/>
            <a:ext cx="11642313" cy="49344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2" descr="Lovecká plomba PIPP Z / žlutá (20 ks) | KOBASEAL, s.r.o.">
            <a:extLst>
              <a:ext uri="{FF2B5EF4-FFF2-40B4-BE49-F238E27FC236}">
                <a16:creationId xmlns:a16="http://schemas.microsoft.com/office/drawing/2014/main" id="{8691AB32-66F5-69D4-EAEF-03FF21AB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31" y="5882689"/>
            <a:ext cx="3197594" cy="319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35FF066-D1D7-7CD3-661B-CA9FA56C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44" y="5719606"/>
            <a:ext cx="5133113" cy="346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9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Wolf and Hunter Community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696815" y="3145007"/>
            <a:ext cx="1410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dirty="0"/>
              <a:t>Why are/should be hunters  interested in the wolf management?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AF5087-7778-147A-B286-CCEBAAE48601}"/>
              </a:ext>
            </a:extLst>
          </p:cNvPr>
          <p:cNvSpPr txBox="1"/>
          <p:nvPr/>
        </p:nvSpPr>
        <p:spPr>
          <a:xfrm>
            <a:off x="878305" y="4062331"/>
            <a:ext cx="4355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AU" dirty="0"/>
              <a:t>Historical consequences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3DD2E5-A2C5-8653-2F72-4216B50D4846}"/>
              </a:ext>
            </a:extLst>
          </p:cNvPr>
          <p:cNvSpPr txBox="1"/>
          <p:nvPr/>
        </p:nvSpPr>
        <p:spPr>
          <a:xfrm>
            <a:off x="6100010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2. </a:t>
            </a:r>
            <a:r>
              <a:rPr lang="en-AU" dirty="0" err="1"/>
              <a:t>Competi</a:t>
            </a:r>
            <a:r>
              <a:rPr lang="cs-CZ" dirty="0"/>
              <a:t>ti</a:t>
            </a:r>
            <a:r>
              <a:rPr lang="en-AU" dirty="0"/>
              <a:t>on for the prey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38CE7A-2EE8-4572-D3D2-286B488344D9}"/>
              </a:ext>
            </a:extLst>
          </p:cNvPr>
          <p:cNvSpPr txBox="1"/>
          <p:nvPr/>
        </p:nvSpPr>
        <p:spPr>
          <a:xfrm>
            <a:off x="12019547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3. </a:t>
            </a:r>
            <a:r>
              <a:rPr lang="cs-CZ" dirty="0" err="1"/>
              <a:t>Danger</a:t>
            </a:r>
            <a:r>
              <a:rPr lang="cs-CZ" dirty="0"/>
              <a:t> to </a:t>
            </a:r>
            <a:r>
              <a:rPr lang="cs-CZ" dirty="0" err="1"/>
              <a:t>hunting</a:t>
            </a:r>
            <a:r>
              <a:rPr lang="cs-CZ" dirty="0"/>
              <a:t> </a:t>
            </a:r>
            <a:r>
              <a:rPr lang="cs-CZ" dirty="0" err="1"/>
              <a:t>dogs</a:t>
            </a:r>
            <a:endParaRPr lang="cs-CZ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7BA5F18-69F1-F1ED-E4AB-43A8C4F1D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0" y="5286248"/>
            <a:ext cx="47625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g wearing GoPro camera is savagely mauled by two vicious predators |  Daily Mail Online">
            <a:extLst>
              <a:ext uri="{FF2B5EF4-FFF2-40B4-BE49-F238E27FC236}">
                <a16:creationId xmlns:a16="http://schemas.microsoft.com/office/drawing/2014/main" id="{49625EA1-9DCD-FC6B-6183-CE2B3C66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047" y="5312379"/>
            <a:ext cx="4762500" cy="3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edieval – Of Wolf and Man">
            <a:extLst>
              <a:ext uri="{FF2B5EF4-FFF2-40B4-BE49-F238E27FC236}">
                <a16:creationId xmlns:a16="http://schemas.microsoft.com/office/drawing/2014/main" id="{7EE88591-1304-D16C-1113-5E7D0BBA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5" y="5286248"/>
            <a:ext cx="4802941" cy="36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D50E089-FC36-E990-1CBD-3B875BC9B97D}"/>
              </a:ext>
            </a:extLst>
          </p:cNvPr>
          <p:cNvSpPr txBox="1"/>
          <p:nvPr/>
        </p:nvSpPr>
        <p:spPr>
          <a:xfrm>
            <a:off x="1738674" y="4568979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9E1EEF-5CC0-17BC-778E-0A045481DDEE}"/>
              </a:ext>
            </a:extLst>
          </p:cNvPr>
          <p:cNvSpPr txBox="1"/>
          <p:nvPr/>
        </p:nvSpPr>
        <p:spPr>
          <a:xfrm>
            <a:off x="7349401" y="460031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4"/>
                </a:solidFill>
              </a:rPr>
              <a:t>YES, BUT….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9A3BCBC-15EA-4812-D3EB-E028778A9647}"/>
              </a:ext>
            </a:extLst>
          </p:cNvPr>
          <p:cNvSpPr txBox="1"/>
          <p:nvPr/>
        </p:nvSpPr>
        <p:spPr>
          <a:xfrm>
            <a:off x="13939232" y="460031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6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070020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Wolf and Hunter </a:t>
            </a:r>
            <a:r>
              <a:rPr lang="cs-CZ" dirty="0" err="1"/>
              <a:t>Community</a:t>
            </a:r>
            <a:endParaRPr lang="en-AU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1201781" y="3841043"/>
            <a:ext cx="16567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4000" b="1" dirty="0" err="1"/>
              <a:t>Should</a:t>
            </a:r>
            <a:r>
              <a:rPr lang="cs-CZ" sz="4000" b="1" dirty="0"/>
              <a:t> </a:t>
            </a:r>
            <a:r>
              <a:rPr lang="cs-CZ" sz="4000" b="1" dirty="0" err="1"/>
              <a:t>hunters</a:t>
            </a:r>
            <a:r>
              <a:rPr lang="cs-CZ" sz="4000" b="1" dirty="0"/>
              <a:t> </a:t>
            </a:r>
            <a:r>
              <a:rPr lang="cs-CZ" sz="4000" b="1" dirty="0" err="1"/>
              <a:t>be</a:t>
            </a:r>
            <a:r>
              <a:rPr lang="cs-CZ" sz="4000" b="1" dirty="0"/>
              <a:t> </a:t>
            </a:r>
            <a:r>
              <a:rPr lang="cs-CZ" sz="4000" b="1" dirty="0" err="1"/>
              <a:t>exclude</a:t>
            </a:r>
            <a:r>
              <a:rPr lang="cs-CZ" sz="4000" b="1" dirty="0"/>
              <a:t> </a:t>
            </a:r>
            <a:r>
              <a:rPr lang="cs-CZ" sz="4000" b="1" dirty="0" err="1"/>
              <a:t>from</a:t>
            </a:r>
            <a:r>
              <a:rPr lang="cs-CZ" sz="4000" b="1" dirty="0"/>
              <a:t> </a:t>
            </a:r>
            <a:r>
              <a:rPr lang="cs-CZ" sz="4000" b="1" dirty="0" err="1"/>
              <a:t>main</a:t>
            </a:r>
            <a:r>
              <a:rPr lang="cs-CZ" sz="4000" b="1" dirty="0"/>
              <a:t> stream </a:t>
            </a:r>
            <a:r>
              <a:rPr lang="cs-CZ" sz="4000" b="1" dirty="0" err="1"/>
              <a:t>of</a:t>
            </a:r>
            <a:r>
              <a:rPr lang="cs-CZ" sz="4000" b="1" dirty="0"/>
              <a:t> </a:t>
            </a:r>
            <a:r>
              <a:rPr lang="cs-CZ" sz="4000" b="1" dirty="0" err="1"/>
              <a:t>the</a:t>
            </a:r>
            <a:r>
              <a:rPr lang="cs-CZ" sz="4000" b="1" dirty="0"/>
              <a:t> </a:t>
            </a:r>
            <a:r>
              <a:rPr lang="cs-CZ" sz="4000" b="1" dirty="0" err="1"/>
              <a:t>wolf</a:t>
            </a:r>
            <a:r>
              <a:rPr lang="cs-CZ" sz="4000" b="1" dirty="0"/>
              <a:t> management ?</a:t>
            </a:r>
            <a:endParaRPr lang="en-AU" sz="40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76B046-95B3-3E05-3438-23C1D951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73" y="4834262"/>
            <a:ext cx="7396943" cy="45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167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57FDD-C45B-48F1-97A6-1638C57EC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9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Historical a</a:t>
            </a:r>
            <a:r>
              <a:rPr lang="cs-CZ" dirty="0" err="1"/>
              <a:t>nd</a:t>
            </a:r>
            <a:r>
              <a:rPr lang="en-GB" dirty="0"/>
              <a:t> current status </a:t>
            </a:r>
            <a:endParaRPr lang="en-AU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8A3982-8E75-F7C5-5CB7-D36F6DD4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27" y="3090787"/>
            <a:ext cx="5159330" cy="3026677"/>
          </a:xfrm>
          <a:prstGeom prst="rect">
            <a:avLst/>
          </a:prstGeom>
        </p:spPr>
      </p:pic>
      <p:pic>
        <p:nvPicPr>
          <p:cNvPr id="10" name="Zástupný obsah 8">
            <a:extLst>
              <a:ext uri="{FF2B5EF4-FFF2-40B4-BE49-F238E27FC236}">
                <a16:creationId xmlns:a16="http://schemas.microsoft.com/office/drawing/2014/main" id="{C0CAF66B-696F-4BBE-ED04-93833B7EF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27" y="6272682"/>
            <a:ext cx="5159330" cy="29951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0A346AA-C305-844B-639B-C0DDC08A3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901" y="3090787"/>
            <a:ext cx="5159330" cy="30147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DFB14A-F454-55C5-9FCF-496570E7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901" y="6272681"/>
            <a:ext cx="5159330" cy="298687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BB9AECE1-A7CA-87A3-D021-390D1DEA4199}"/>
              </a:ext>
            </a:extLst>
          </p:cNvPr>
          <p:cNvSpPr txBox="1"/>
          <p:nvPr/>
        </p:nvSpPr>
        <p:spPr>
          <a:xfrm>
            <a:off x="1552575" y="3476625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2018</a:t>
            </a:r>
            <a:endParaRPr lang="en-AU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E2C7C7B-2E75-BDB5-2BE7-1D7AAAAAE308}"/>
              </a:ext>
            </a:extLst>
          </p:cNvPr>
          <p:cNvSpPr txBox="1"/>
          <p:nvPr/>
        </p:nvSpPr>
        <p:spPr>
          <a:xfrm>
            <a:off x="6924675" y="347662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2019</a:t>
            </a:r>
            <a:endParaRPr lang="en-AU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D1671AF-62BC-A2F6-5C16-5B6B41AB8AE5}"/>
              </a:ext>
            </a:extLst>
          </p:cNvPr>
          <p:cNvSpPr txBox="1"/>
          <p:nvPr/>
        </p:nvSpPr>
        <p:spPr>
          <a:xfrm>
            <a:off x="1428750" y="658177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2020</a:t>
            </a:r>
            <a:endParaRPr lang="en-AU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666BF8D-ABEE-8482-6814-634F1F9D25F0}"/>
              </a:ext>
            </a:extLst>
          </p:cNvPr>
          <p:cNvSpPr txBox="1"/>
          <p:nvPr/>
        </p:nvSpPr>
        <p:spPr>
          <a:xfrm>
            <a:off x="6924675" y="665829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2021</a:t>
            </a:r>
            <a:endParaRPr lang="en-AU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F14BD44-6AFF-C8EB-E9F0-16BF91EB0C51}"/>
              </a:ext>
            </a:extLst>
          </p:cNvPr>
          <p:cNvSpPr txBox="1"/>
          <p:nvPr/>
        </p:nvSpPr>
        <p:spPr>
          <a:xfrm>
            <a:off x="11971421" y="3268874"/>
            <a:ext cx="3368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2014 – 1st pair</a:t>
            </a:r>
          </a:p>
          <a:p>
            <a:r>
              <a:rPr lang="en-GB" dirty="0"/>
              <a:t>2022 – 24 territories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291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Historical a</a:t>
            </a:r>
            <a:r>
              <a:rPr lang="cs-CZ" dirty="0" err="1"/>
              <a:t>nd</a:t>
            </a:r>
            <a:r>
              <a:rPr lang="en-GB" dirty="0"/>
              <a:t> current status </a:t>
            </a:r>
            <a:endParaRPr lang="en-AU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8A3982-8E75-F7C5-5CB7-D36F6DD4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27" y="3090787"/>
            <a:ext cx="5159330" cy="3026677"/>
          </a:xfrm>
          <a:prstGeom prst="rect">
            <a:avLst/>
          </a:prstGeom>
        </p:spPr>
      </p:pic>
      <p:pic>
        <p:nvPicPr>
          <p:cNvPr id="10" name="Zástupný obsah 8">
            <a:extLst>
              <a:ext uri="{FF2B5EF4-FFF2-40B4-BE49-F238E27FC236}">
                <a16:creationId xmlns:a16="http://schemas.microsoft.com/office/drawing/2014/main" id="{C0CAF66B-696F-4BBE-ED04-93833B7EF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27" y="6272682"/>
            <a:ext cx="5159330" cy="29951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0A346AA-C305-844B-639B-C0DDC08A3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901" y="3090787"/>
            <a:ext cx="5159330" cy="30147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DFB14A-F454-55C5-9FCF-496570E75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901" y="6272681"/>
            <a:ext cx="5159330" cy="298687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BB9AECE1-A7CA-87A3-D021-390D1DEA4199}"/>
              </a:ext>
            </a:extLst>
          </p:cNvPr>
          <p:cNvSpPr txBox="1"/>
          <p:nvPr/>
        </p:nvSpPr>
        <p:spPr>
          <a:xfrm>
            <a:off x="1552575" y="3476625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2018</a:t>
            </a:r>
            <a:endParaRPr lang="en-AU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E2C7C7B-2E75-BDB5-2BE7-1D7AAAAAE308}"/>
              </a:ext>
            </a:extLst>
          </p:cNvPr>
          <p:cNvSpPr txBox="1"/>
          <p:nvPr/>
        </p:nvSpPr>
        <p:spPr>
          <a:xfrm>
            <a:off x="6924675" y="347662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2019</a:t>
            </a:r>
            <a:endParaRPr lang="en-AU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D1671AF-62BC-A2F6-5C16-5B6B41AB8AE5}"/>
              </a:ext>
            </a:extLst>
          </p:cNvPr>
          <p:cNvSpPr txBox="1"/>
          <p:nvPr/>
        </p:nvSpPr>
        <p:spPr>
          <a:xfrm>
            <a:off x="1428750" y="658177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2020</a:t>
            </a:r>
            <a:endParaRPr lang="en-AU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666BF8D-ABEE-8482-6814-634F1F9D25F0}"/>
              </a:ext>
            </a:extLst>
          </p:cNvPr>
          <p:cNvSpPr txBox="1"/>
          <p:nvPr/>
        </p:nvSpPr>
        <p:spPr>
          <a:xfrm>
            <a:off x="6924675" y="6658294"/>
            <a:ext cx="116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2021</a:t>
            </a:r>
            <a:endParaRPr lang="en-AU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F14BD44-6AFF-C8EB-E9F0-16BF91EB0C51}"/>
              </a:ext>
            </a:extLst>
          </p:cNvPr>
          <p:cNvSpPr txBox="1"/>
          <p:nvPr/>
        </p:nvSpPr>
        <p:spPr>
          <a:xfrm>
            <a:off x="11971421" y="3268874"/>
            <a:ext cx="3368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2014 – 1st pair</a:t>
            </a:r>
          </a:p>
          <a:p>
            <a:r>
              <a:rPr lang="en-GB" dirty="0"/>
              <a:t>2022 – 24 territories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1665341-CE2A-0016-1099-FA9F441A56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737" y="2690088"/>
            <a:ext cx="8740875" cy="685475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CCDF9BFB-60CB-E92D-B120-B80E3B1B7752}"/>
              </a:ext>
            </a:extLst>
          </p:cNvPr>
          <p:cNvSpPr/>
          <p:nvPr/>
        </p:nvSpPr>
        <p:spPr>
          <a:xfrm>
            <a:off x="3873357" y="5414211"/>
            <a:ext cx="458011" cy="4090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B61F755-3BEE-B081-2446-8D0D44AECB88}"/>
              </a:ext>
            </a:extLst>
          </p:cNvPr>
          <p:cNvSpPr/>
          <p:nvPr/>
        </p:nvSpPr>
        <p:spPr>
          <a:xfrm>
            <a:off x="5027888" y="6272681"/>
            <a:ext cx="458011" cy="4090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8C1BB966-CDB1-0340-0469-839263F996BE}"/>
              </a:ext>
            </a:extLst>
          </p:cNvPr>
          <p:cNvSpPr/>
          <p:nvPr/>
        </p:nvSpPr>
        <p:spPr>
          <a:xfrm>
            <a:off x="7505700" y="6835689"/>
            <a:ext cx="458011" cy="4090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91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Cattle attacks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92B30E0-6100-894E-DF29-1FDA58EDC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22" y="3282764"/>
            <a:ext cx="8407578" cy="5524351"/>
          </a:xfrm>
          <a:prstGeom prst="rect">
            <a:avLst/>
          </a:prstGeo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39FF89D-7CC7-4805-4720-B54EA0417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898222"/>
              </p:ext>
            </p:extLst>
          </p:nvPr>
        </p:nvGraphicFramePr>
        <p:xfrm>
          <a:off x="10202776" y="3517817"/>
          <a:ext cx="6653466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7822">
                  <a:extLst>
                    <a:ext uri="{9D8B030D-6E8A-4147-A177-3AD203B41FA5}">
                      <a16:colId xmlns:a16="http://schemas.microsoft.com/office/drawing/2014/main" val="2269532343"/>
                    </a:ext>
                  </a:extLst>
                </a:gridCol>
                <a:gridCol w="2217822">
                  <a:extLst>
                    <a:ext uri="{9D8B030D-6E8A-4147-A177-3AD203B41FA5}">
                      <a16:colId xmlns:a16="http://schemas.microsoft.com/office/drawing/2014/main" val="3634617570"/>
                    </a:ext>
                  </a:extLst>
                </a:gridCol>
                <a:gridCol w="2217822">
                  <a:extLst>
                    <a:ext uri="{9D8B030D-6E8A-4147-A177-3AD203B41FA5}">
                      <a16:colId xmlns:a16="http://schemas.microsoft.com/office/drawing/2014/main" val="2827469591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 dirty="0">
                          <a:effectLst/>
                        </a:rPr>
                        <a:t>2018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305 pc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491601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2019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427 pc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 dirty="0">
                          <a:effectLst/>
                        </a:rPr>
                        <a:t>146 </a:t>
                      </a:r>
                      <a:r>
                        <a:rPr lang="cs-CZ" sz="1800" b="1" u="none" strike="noStrike" dirty="0" err="1">
                          <a:effectLst/>
                        </a:rPr>
                        <a:t>attacks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9340133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2020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737 pc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238 attacks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331623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2021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500 pc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190 attacks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295981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2022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>
                          <a:effectLst/>
                        </a:rPr>
                        <a:t>691 pc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800" b="1" u="none" strike="noStrike" dirty="0">
                          <a:effectLst/>
                        </a:rPr>
                        <a:t>263 </a:t>
                      </a:r>
                      <a:r>
                        <a:rPr lang="cs-CZ" sz="1800" b="1" u="none" strike="noStrike" dirty="0" err="1">
                          <a:effectLst/>
                        </a:rPr>
                        <a:t>attacks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5414944"/>
                  </a:ext>
                </a:extLst>
              </a:tr>
            </a:tbl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55FB5E6C-ACBD-598F-1CC2-EC1EA0409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048317"/>
              </p:ext>
            </p:extLst>
          </p:nvPr>
        </p:nvGraphicFramePr>
        <p:xfrm>
          <a:off x="10202776" y="5509765"/>
          <a:ext cx="6388771" cy="32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175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Mortality</a:t>
            </a:r>
            <a:endParaRPr lang="en-AU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61148BC-A598-CF81-DC70-99B641281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49" y="3019479"/>
            <a:ext cx="9215973" cy="62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9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4825747" cy="1892451"/>
          </a:xfrm>
        </p:spPr>
        <p:txBody>
          <a:bodyPr>
            <a:normAutofit fontScale="92500"/>
          </a:bodyPr>
          <a:lstStyle/>
          <a:p>
            <a:r>
              <a:rPr lang="cs-CZ" dirty="0"/>
              <a:t>Management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wolf</a:t>
            </a:r>
            <a:r>
              <a:rPr lang="cs-CZ" dirty="0"/>
              <a:t> </a:t>
            </a:r>
            <a:r>
              <a:rPr lang="cs-CZ" dirty="0" err="1"/>
              <a:t>population</a:t>
            </a:r>
            <a:endParaRPr lang="en-AU" dirty="0"/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B8AEB72-509B-33CE-F688-2D85590F9427}"/>
              </a:ext>
            </a:extLst>
          </p:cNvPr>
          <p:cNvSpPr txBox="1">
            <a:spLocks/>
          </p:cNvSpPr>
          <p:nvPr/>
        </p:nvSpPr>
        <p:spPr>
          <a:xfrm>
            <a:off x="994610" y="3125034"/>
            <a:ext cx="15825537" cy="6416007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/>
              <a:t>Wolf - critically endangered protected animal species</a:t>
            </a:r>
          </a:p>
          <a:p>
            <a:r>
              <a:rPr lang="en-AU" sz="3200" dirty="0"/>
              <a:t>Ministry of Environment – leading organization</a:t>
            </a:r>
            <a:endParaRPr lang="cs-CZ" sz="3200" dirty="0"/>
          </a:p>
          <a:p>
            <a:r>
              <a:rPr lang="en-AU" sz="3200" dirty="0"/>
              <a:t>2020 </a:t>
            </a:r>
            <a:r>
              <a:rPr lang="cs-CZ" sz="3200" dirty="0"/>
              <a:t>-</a:t>
            </a:r>
            <a:r>
              <a:rPr lang="en-AU" sz="3200" dirty="0"/>
              <a:t> Management program for wolf</a:t>
            </a:r>
            <a:r>
              <a:rPr lang="cs-CZ" sz="3200" dirty="0"/>
              <a:t> and </a:t>
            </a:r>
            <a:r>
              <a:rPr lang="en-AU" sz="3200" dirty="0"/>
              <a:t>Prevention program against wolf attacks on farm animals</a:t>
            </a:r>
            <a:endParaRPr lang="cs-CZ" sz="3200" dirty="0"/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  <a:p>
            <a:endParaRPr lang="en-AU" sz="3200" dirty="0"/>
          </a:p>
          <a:p>
            <a:r>
              <a:rPr lang="en-AU" sz="3200" dirty="0"/>
              <a:t>2023 - Emergency plan for dealing with situations in the event of problem individuals of the wolf</a:t>
            </a:r>
          </a:p>
          <a:p>
            <a:endParaRPr lang="en-AU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AU" sz="3200" dirty="0"/>
          </a:p>
        </p:txBody>
      </p:sp>
      <p:pic>
        <p:nvPicPr>
          <p:cNvPr id="2050" name="Picture 2" descr="Víceřadý el. ohradník se zradidly/fladry.">
            <a:extLst>
              <a:ext uri="{FF2B5EF4-FFF2-40B4-BE49-F238E27FC236}">
                <a16:creationId xmlns:a16="http://schemas.microsoft.com/office/drawing/2014/main" id="{85BD1625-2B0C-C9C4-F2DD-2DF107B0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69" y="5285287"/>
            <a:ext cx="2667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73D9FA7-E333-2025-FEE9-E5AE22F9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73" y="5389556"/>
            <a:ext cx="2453065" cy="18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valá přítomnost pasteveckého psa.">
            <a:extLst>
              <a:ext uri="{FF2B5EF4-FFF2-40B4-BE49-F238E27FC236}">
                <a16:creationId xmlns:a16="http://schemas.microsoft.com/office/drawing/2014/main" id="{DE8B752B-71B6-1A97-682C-236B1BFF9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68" y="5132220"/>
            <a:ext cx="2667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047D3A9-23EA-BF15-5008-68FE001F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214" y="5285286"/>
            <a:ext cx="2592215" cy="194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5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Wolf and Hunter </a:t>
            </a:r>
            <a:r>
              <a:rPr lang="cs-CZ" dirty="0" err="1"/>
              <a:t>Community</a:t>
            </a:r>
            <a:endParaRPr lang="en-AU" dirty="0"/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15B3CBA9-0E52-C265-8E89-F6D9546EB4B3}"/>
              </a:ext>
            </a:extLst>
          </p:cNvPr>
          <p:cNvSpPr txBox="1">
            <a:spLocks/>
          </p:cNvSpPr>
          <p:nvPr/>
        </p:nvSpPr>
        <p:spPr>
          <a:xfrm>
            <a:off x="674743" y="3195383"/>
            <a:ext cx="17288403" cy="4351338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Wolf - part of the hunting law</a:t>
            </a:r>
          </a:p>
          <a:p>
            <a:r>
              <a:rPr lang="en-AU" dirty="0"/>
              <a:t>Hunters are directly involved into the Emergency plan </a:t>
            </a:r>
          </a:p>
          <a:p>
            <a:r>
              <a:rPr lang="en-AU" dirty="0"/>
              <a:t>Owner of hunting area = owner of all cadavers of wolf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757A2F-CE5A-750D-3C5F-6A891069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45" y="6020569"/>
            <a:ext cx="4267576" cy="28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371799-8619-D992-6859-A18A107B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590" y="6020569"/>
            <a:ext cx="4246146" cy="28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118B845-6C91-88C4-BCFF-1E41DC5F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9" y="6020569"/>
            <a:ext cx="4246146" cy="28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33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Wolf and Hunter Community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696815" y="3145007"/>
            <a:ext cx="1410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dirty="0"/>
              <a:t>Why are/should be hunters  interested in the wolf management?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AF5087-7778-147A-B286-CCEBAAE48601}"/>
              </a:ext>
            </a:extLst>
          </p:cNvPr>
          <p:cNvSpPr txBox="1"/>
          <p:nvPr/>
        </p:nvSpPr>
        <p:spPr>
          <a:xfrm>
            <a:off x="878305" y="4062331"/>
            <a:ext cx="4355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AU" dirty="0"/>
              <a:t>Historical consequences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3DD2E5-A2C5-8653-2F72-4216B50D4846}"/>
              </a:ext>
            </a:extLst>
          </p:cNvPr>
          <p:cNvSpPr txBox="1"/>
          <p:nvPr/>
        </p:nvSpPr>
        <p:spPr>
          <a:xfrm>
            <a:off x="6100010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2. </a:t>
            </a:r>
            <a:r>
              <a:rPr lang="en-AU" dirty="0" err="1"/>
              <a:t>Competi</a:t>
            </a:r>
            <a:r>
              <a:rPr lang="cs-CZ" dirty="0"/>
              <a:t>ti</a:t>
            </a:r>
            <a:r>
              <a:rPr lang="en-AU" dirty="0"/>
              <a:t>on for the prey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38CE7A-2EE8-4572-D3D2-286B488344D9}"/>
              </a:ext>
            </a:extLst>
          </p:cNvPr>
          <p:cNvSpPr txBox="1"/>
          <p:nvPr/>
        </p:nvSpPr>
        <p:spPr>
          <a:xfrm>
            <a:off x="12019547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3. </a:t>
            </a:r>
            <a:r>
              <a:rPr lang="cs-CZ" dirty="0" err="1"/>
              <a:t>Danger</a:t>
            </a:r>
            <a:r>
              <a:rPr lang="cs-CZ" dirty="0"/>
              <a:t> to </a:t>
            </a:r>
            <a:r>
              <a:rPr lang="cs-CZ" dirty="0" err="1"/>
              <a:t>hunting</a:t>
            </a:r>
            <a:r>
              <a:rPr lang="cs-CZ" dirty="0"/>
              <a:t> </a:t>
            </a:r>
            <a:r>
              <a:rPr lang="cs-CZ" dirty="0" err="1"/>
              <a:t>dogs</a:t>
            </a:r>
            <a:endParaRPr lang="cs-CZ" dirty="0"/>
          </a:p>
        </p:txBody>
      </p:sp>
      <p:pic>
        <p:nvPicPr>
          <p:cNvPr id="8" name="Picture 10" descr="medieval – Of Wolf and Man">
            <a:extLst>
              <a:ext uri="{FF2B5EF4-FFF2-40B4-BE49-F238E27FC236}">
                <a16:creationId xmlns:a16="http://schemas.microsoft.com/office/drawing/2014/main" id="{7EE88591-1304-D16C-1113-5E7D0BBA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5" y="5286248"/>
            <a:ext cx="4802941" cy="360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944B05-09C1-6CDB-6904-FF352899D32D}"/>
              </a:ext>
            </a:extLst>
          </p:cNvPr>
          <p:cNvSpPr txBox="1"/>
          <p:nvPr/>
        </p:nvSpPr>
        <p:spPr>
          <a:xfrm>
            <a:off x="2581422" y="463567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81580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689E58-4EE6-CE84-BE4F-33BCD01B1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Wolf and Hunter Community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60D6B9-A99C-064D-5B92-9616D5E424FC}"/>
              </a:ext>
            </a:extLst>
          </p:cNvPr>
          <p:cNvSpPr txBox="1"/>
          <p:nvPr/>
        </p:nvSpPr>
        <p:spPr>
          <a:xfrm>
            <a:off x="696815" y="3145007"/>
            <a:ext cx="1410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4000" b="1" dirty="0"/>
              <a:t>Why are/should be hunters  interested in the wolf management?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AF5087-7778-147A-B286-CCEBAAE48601}"/>
              </a:ext>
            </a:extLst>
          </p:cNvPr>
          <p:cNvSpPr txBox="1"/>
          <p:nvPr/>
        </p:nvSpPr>
        <p:spPr>
          <a:xfrm>
            <a:off x="878305" y="4062331"/>
            <a:ext cx="4355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AU" dirty="0"/>
              <a:t>Historical consequences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3DD2E5-A2C5-8653-2F72-4216B50D4846}"/>
              </a:ext>
            </a:extLst>
          </p:cNvPr>
          <p:cNvSpPr txBox="1"/>
          <p:nvPr/>
        </p:nvSpPr>
        <p:spPr>
          <a:xfrm>
            <a:off x="6100010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2. </a:t>
            </a:r>
            <a:r>
              <a:rPr lang="en-AU" dirty="0" err="1"/>
              <a:t>Competi</a:t>
            </a:r>
            <a:r>
              <a:rPr lang="cs-CZ" dirty="0"/>
              <a:t>ti</a:t>
            </a:r>
            <a:r>
              <a:rPr lang="en-AU" dirty="0"/>
              <a:t>on for the prey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38CE7A-2EE8-4572-D3D2-286B488344D9}"/>
              </a:ext>
            </a:extLst>
          </p:cNvPr>
          <p:cNvSpPr txBox="1"/>
          <p:nvPr/>
        </p:nvSpPr>
        <p:spPr>
          <a:xfrm>
            <a:off x="12019547" y="4062331"/>
            <a:ext cx="9144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3. </a:t>
            </a:r>
            <a:r>
              <a:rPr lang="cs-CZ" dirty="0" err="1"/>
              <a:t>Danger</a:t>
            </a:r>
            <a:r>
              <a:rPr lang="cs-CZ" dirty="0"/>
              <a:t> to </a:t>
            </a:r>
            <a:r>
              <a:rPr lang="cs-CZ" dirty="0" err="1"/>
              <a:t>hunting</a:t>
            </a:r>
            <a:r>
              <a:rPr lang="cs-CZ" dirty="0"/>
              <a:t> </a:t>
            </a:r>
            <a:r>
              <a:rPr lang="cs-CZ" dirty="0" err="1"/>
              <a:t>dogs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5944B05-09C1-6CDB-6904-FF352899D32D}"/>
              </a:ext>
            </a:extLst>
          </p:cNvPr>
          <p:cNvSpPr txBox="1"/>
          <p:nvPr/>
        </p:nvSpPr>
        <p:spPr>
          <a:xfrm>
            <a:off x="2581422" y="463567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48584F-86FF-6F3D-CEB1-F2E19AB11C90}"/>
              </a:ext>
            </a:extLst>
          </p:cNvPr>
          <p:cNvSpPr txBox="1"/>
          <p:nvPr/>
        </p:nvSpPr>
        <p:spPr>
          <a:xfrm>
            <a:off x="7177485" y="4635670"/>
            <a:ext cx="2652315" cy="5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4"/>
                </a:solidFill>
              </a:rPr>
              <a:t>YES, BUT….</a:t>
            </a:r>
          </a:p>
        </p:txBody>
      </p:sp>
    </p:spTree>
    <p:extLst>
      <p:ext uri="{BB962C8B-B14F-4D97-AF65-F5344CB8AC3E}">
        <p14:creationId xmlns:p14="http://schemas.microsoft.com/office/powerpoint/2010/main" val="37463422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ZU_FLD_prezentace_sablona.potx" id="{AFB53E5C-5D36-410E-933C-1D4E31572F49}" vid="{6552CE7C-AC8E-43D3-A0A8-DEBF71B5687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dbf0fd-f281-4dc0-a62e-de3a0c0e2d61">
      <Terms xmlns="http://schemas.microsoft.com/office/infopath/2007/PartnerControls"/>
    </lcf76f155ced4ddcb4097134ff3c332f>
    <TaxCatchAll xmlns="24f1a15d-fb4f-4d23-8500-b42cd3aa9665" xsi:nil="true"/>
    <OdkazKeStazeni xmlns="8bdbf0fd-f281-4dc0-a62e-de3a0c0e2d6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AB84634EA8074BA96FEF2B407EBD27" ma:contentTypeVersion="11" ma:contentTypeDescription="Vytvoří nový dokument" ma:contentTypeScope="" ma:versionID="02eb0f0882b981d70efe520bd1a43e1d">
  <xsd:schema xmlns:xsd="http://www.w3.org/2001/XMLSchema" xmlns:xs="http://www.w3.org/2001/XMLSchema" xmlns:p="http://schemas.microsoft.com/office/2006/metadata/properties" xmlns:ns2="8bdbf0fd-f281-4dc0-a62e-de3a0c0e2d61" xmlns:ns3="24f1a15d-fb4f-4d23-8500-b42cd3aa9665" targetNamespace="http://schemas.microsoft.com/office/2006/metadata/properties" ma:root="true" ma:fieldsID="f1378639c47a55150edee2506240f81f" ns2:_="" ns3:_="">
    <xsd:import namespace="8bdbf0fd-f281-4dc0-a62e-de3a0c0e2d61"/>
    <xsd:import namespace="24f1a15d-fb4f-4d23-8500-b42cd3aa96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OdkazKeStazeni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bf0fd-f281-4dc0-a62e-de3a0c0e2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6104055d-a7a1-4227-823d-893947fae5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OdkazKeStazeni" ma:index="17" nillable="true" ma:displayName="Název šablony" ma:format="Dropdown" ma:internalName="OdkazKeStazeni">
      <xsd:simpleType>
        <xsd:restriction base="dms:Text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1a15d-fb4f-4d23-8500-b42cd3aa966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44f72c9-ff5d-46ea-9fe3-6e733140eb68}" ma:internalName="TaxCatchAll" ma:showField="CatchAllData" ma:web="24f1a15d-fb4f-4d23-8500-b42cd3aa96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BA6001-3EC4-4A63-B7F2-6A0749EE2BE6}">
  <ds:schemaRefs>
    <ds:schemaRef ds:uri="http://schemas.openxmlformats.org/package/2006/metadata/core-properties"/>
    <ds:schemaRef ds:uri="http://purl.org/dc/terms/"/>
    <ds:schemaRef ds:uri="24f1a15d-fb4f-4d23-8500-b42cd3aa9665"/>
    <ds:schemaRef ds:uri="http://purl.org/dc/dcmitype/"/>
    <ds:schemaRef ds:uri="8bdbf0fd-f281-4dc0-a62e-de3a0c0e2d61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6539A3-AA19-4D32-9EE3-F0860AED7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bf0fd-f281-4dc0-a62e-de3a0c0e2d61"/>
    <ds:schemaRef ds:uri="24f1a15d-fb4f-4d23-8500-b42cd3aa9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53B168-5499-45B5-AF39-AE511AE0F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CZU_FLD_prezentace_sablona</Template>
  <TotalTime>188</TotalTime>
  <Words>431</Words>
  <Application>Microsoft Macintosh PowerPoint</Application>
  <PresentationFormat>Custom</PresentationFormat>
  <Paragraphs>105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Roboto</vt:lpstr>
      <vt:lpstr>Roboto Medium</vt:lpstr>
      <vt:lpstr>Ubuntu</vt:lpstr>
      <vt:lpstr>Wingdings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Ježek Miloš</dc:creator>
  <cp:lastModifiedBy>David Scallan</cp:lastModifiedBy>
  <cp:revision>3</cp:revision>
  <cp:lastPrinted>2019-11-11T10:53:52Z</cp:lastPrinted>
  <dcterms:created xsi:type="dcterms:W3CDTF">2023-09-11T04:50:36Z</dcterms:created>
  <dcterms:modified xsi:type="dcterms:W3CDTF">2023-09-27T06:38:06Z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0x0101004CAB84634EA8074BA96FEF2B407EBD27</vt:lpwstr>
  </property>
  <property fmtid="{D5CDD505-2E9C-101B-9397-08002B2CF9AE}" pid="3" name="MediaServiceImageTags">
    <vt:lpwstr/>
  </property>
</Properties>
</file>