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8" r:id="rId3"/>
    <p:sldId id="259" r:id="rId4"/>
    <p:sldId id="260" r:id="rId5"/>
    <p:sldId id="261" r:id="rId6"/>
    <p:sldId id="262" r:id="rId7"/>
    <p:sldId id="269" r:id="rId8"/>
    <p:sldId id="263" r:id="rId9"/>
    <p:sldId id="266" r:id="rId10"/>
    <p:sldId id="265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8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  <p:sldId id="286" r:id="rId29"/>
    <p:sldId id="287" r:id="rId30"/>
    <p:sldId id="288" r:id="rId31"/>
    <p:sldId id="285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26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23. 4. 2018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23. 4. 2018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7772400" cy="1470025"/>
          </a:xfrm>
        </p:spPr>
        <p:txBody>
          <a:bodyPr/>
          <a:lstStyle/>
          <a:p>
            <a:r>
              <a:rPr lang="cs-CZ" b="1"/>
              <a:t>Zkoušky z myslivosti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4725144"/>
            <a:ext cx="6400800" cy="864096"/>
          </a:xfrm>
        </p:spPr>
        <p:txBody>
          <a:bodyPr/>
          <a:lstStyle/>
          <a:p>
            <a:r>
              <a:rPr lang="cs-CZ" b="1" dirty="0" smtClean="0"/>
              <a:t>VII. skupina – Lov zvěře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Slídění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4824536" cy="4536504"/>
          </a:xfrm>
        </p:spPr>
        <p:txBody>
          <a:bodyPr>
            <a:noAutofit/>
          </a:bodyPr>
          <a:lstStyle/>
          <a:p>
            <a:r>
              <a:rPr lang="cs-CZ" sz="2400" dirty="0" smtClean="0"/>
              <a:t>Vyhánění zvěře z porostů za pomoci psa </a:t>
            </a:r>
          </a:p>
          <a:p>
            <a:pPr lvl="1"/>
            <a:r>
              <a:rPr lang="cs-CZ" sz="2000" dirty="0" smtClean="0"/>
              <a:t>Slídiči, ohaři, retrívři</a:t>
            </a:r>
          </a:p>
          <a:p>
            <a:r>
              <a:rPr lang="cs-CZ" sz="2400" dirty="0" smtClean="0"/>
              <a:t>Historicky individuální lov drobné </a:t>
            </a:r>
          </a:p>
          <a:p>
            <a:pPr lvl="1"/>
            <a:r>
              <a:rPr lang="cs-CZ" sz="2000" dirty="0"/>
              <a:t>K</a:t>
            </a:r>
            <a:r>
              <a:rPr lang="cs-CZ" sz="2000" dirty="0" smtClean="0"/>
              <a:t>rálík, sluka, koroptev, zajíc, bažant</a:t>
            </a:r>
          </a:p>
          <a:p>
            <a:r>
              <a:rPr lang="cs-CZ" sz="2400" dirty="0" smtClean="0"/>
              <a:t>Dnes </a:t>
            </a:r>
          </a:p>
          <a:p>
            <a:pPr lvl="1"/>
            <a:r>
              <a:rPr lang="cs-CZ" sz="2000" dirty="0" smtClean="0"/>
              <a:t>Součást společných lovů</a:t>
            </a:r>
          </a:p>
          <a:p>
            <a:pPr lvl="2"/>
            <a:r>
              <a:rPr lang="cs-CZ" sz="1800" dirty="0" smtClean="0"/>
              <a:t>Kruhové hony, ploužení, vodní hony</a:t>
            </a:r>
          </a:p>
          <a:p>
            <a:pPr lvl="2"/>
            <a:r>
              <a:rPr lang="cs-CZ" sz="1800" dirty="0" smtClean="0"/>
              <a:t>Naháňka se slíděním</a:t>
            </a:r>
          </a:p>
          <a:p>
            <a:pPr lvl="1"/>
            <a:r>
              <a:rPr lang="cs-CZ" sz="2000" dirty="0"/>
              <a:t>Holub, </a:t>
            </a:r>
            <a:r>
              <a:rPr lang="cs-CZ" sz="2000" dirty="0" smtClean="0"/>
              <a:t>krocan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220072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700" dirty="0"/>
              <a:t>Zásady  práce psa</a:t>
            </a:r>
          </a:p>
          <a:p>
            <a:pPr lvl="1"/>
            <a:r>
              <a:rPr lang="cs-CZ" sz="2400" dirty="0"/>
              <a:t>Postup proti větru</a:t>
            </a:r>
          </a:p>
          <a:p>
            <a:pPr lvl="1"/>
            <a:r>
              <a:rPr lang="cs-CZ" sz="2400" dirty="0"/>
              <a:t>V kontaktu s vůdcem („pod puškou“)</a:t>
            </a:r>
          </a:p>
          <a:p>
            <a:pPr lvl="1"/>
            <a:r>
              <a:rPr lang="cs-CZ" sz="2400" dirty="0"/>
              <a:t>Dobrá ovladatelnost</a:t>
            </a:r>
          </a:p>
          <a:p>
            <a:pPr lvl="1"/>
            <a:r>
              <a:rPr lang="cs-CZ" sz="2400" dirty="0"/>
              <a:t>Dohledávka a </a:t>
            </a:r>
            <a:r>
              <a:rPr lang="cs-CZ" sz="2400" dirty="0" smtClean="0"/>
              <a:t>aport</a:t>
            </a:r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07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Společné lovy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3888432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Rozdělení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Kruhový hon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Ploužení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Naháňka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Nadháňka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Naháňka se slíděním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Vodní hony</a:t>
            </a:r>
          </a:p>
          <a:p>
            <a:r>
              <a:rPr lang="cs-CZ" sz="3300" dirty="0" smtClean="0"/>
              <a:t>Určení</a:t>
            </a:r>
          </a:p>
          <a:p>
            <a:pPr lvl="1"/>
            <a:r>
              <a:rPr lang="cs-CZ" sz="2900" dirty="0"/>
              <a:t>Drobná zvěř</a:t>
            </a:r>
          </a:p>
          <a:p>
            <a:pPr lvl="1"/>
            <a:r>
              <a:rPr lang="cs-CZ" sz="2900" dirty="0" smtClean="0"/>
              <a:t>Spárkatá zvěř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Šelmy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48482" y="1772816"/>
            <a:ext cx="3888432" cy="5404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Pojmy </a:t>
            </a:r>
          </a:p>
          <a:p>
            <a:pPr lvl="1"/>
            <a:r>
              <a:rPr lang="cs-CZ" sz="2000" dirty="0" smtClean="0"/>
              <a:t>Střelec, závodčí</a:t>
            </a:r>
            <a:endParaRPr lang="cs-CZ" sz="2000" dirty="0"/>
          </a:p>
          <a:p>
            <a:pPr lvl="1"/>
            <a:r>
              <a:rPr lang="cs-CZ" sz="2000" dirty="0" smtClean="0"/>
              <a:t>Honec, pes - honič</a:t>
            </a:r>
            <a:endParaRPr lang="cs-CZ" sz="2000" dirty="0"/>
          </a:p>
          <a:p>
            <a:pPr lvl="1"/>
            <a:r>
              <a:rPr lang="cs-CZ" sz="2000" dirty="0" smtClean="0"/>
              <a:t>Stanoviště, leč</a:t>
            </a:r>
            <a:endParaRPr lang="cs-CZ" sz="2000" dirty="0"/>
          </a:p>
          <a:p>
            <a:r>
              <a:rPr lang="cs-CZ" sz="2400" dirty="0" smtClean="0"/>
              <a:t>Výhody</a:t>
            </a:r>
            <a:endParaRPr lang="cs-CZ" sz="3300" dirty="0" smtClean="0"/>
          </a:p>
          <a:p>
            <a:pPr lvl="1"/>
            <a:r>
              <a:rPr lang="cs-CZ" sz="2000" dirty="0" smtClean="0"/>
              <a:t>Větší části honitby</a:t>
            </a:r>
          </a:p>
          <a:p>
            <a:pPr lvl="1"/>
            <a:r>
              <a:rPr lang="cs-CZ" sz="2000" dirty="0" smtClean="0"/>
              <a:t>Vysoká efektivita</a:t>
            </a:r>
            <a:endParaRPr lang="cs-CZ" sz="3300" dirty="0"/>
          </a:p>
          <a:p>
            <a:pPr lvl="1"/>
            <a:r>
              <a:rPr lang="cs-CZ" sz="2000" dirty="0"/>
              <a:t>Společenská </a:t>
            </a:r>
            <a:r>
              <a:rPr lang="cs-CZ" sz="2000" dirty="0" smtClean="0"/>
              <a:t>stránka</a:t>
            </a:r>
          </a:p>
          <a:p>
            <a:r>
              <a:rPr lang="cs-CZ" sz="2400" dirty="0" smtClean="0"/>
              <a:t>Nevýhody</a:t>
            </a:r>
          </a:p>
          <a:p>
            <a:pPr lvl="1"/>
            <a:r>
              <a:rPr lang="cs-CZ" sz="2000" dirty="0" smtClean="0"/>
              <a:t>Organizační náročnost</a:t>
            </a:r>
          </a:p>
          <a:p>
            <a:pPr lvl="1"/>
            <a:r>
              <a:rPr lang="cs-CZ" sz="2000" dirty="0" smtClean="0"/>
              <a:t>Bezpečnost</a:t>
            </a:r>
          </a:p>
          <a:p>
            <a:pPr lvl="1"/>
            <a:r>
              <a:rPr lang="cs-CZ" sz="2000" dirty="0" smtClean="0"/>
              <a:t>Neklid v honitbě</a:t>
            </a:r>
            <a:endParaRPr 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1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Příprava a průběh společného lovu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Příprava, plán</a:t>
            </a:r>
          </a:p>
          <a:p>
            <a:pPr lvl="1"/>
            <a:r>
              <a:rPr lang="cs-CZ" dirty="0" smtClean="0"/>
              <a:t>Dokumenty </a:t>
            </a:r>
          </a:p>
          <a:p>
            <a:pPr lvl="1"/>
            <a:r>
              <a:rPr lang="cs-CZ" dirty="0" smtClean="0"/>
              <a:t>Funkce</a:t>
            </a:r>
          </a:p>
          <a:p>
            <a:pPr lvl="1"/>
            <a:r>
              <a:rPr lang="cs-CZ" dirty="0" err="1" smtClean="0"/>
              <a:t>Leče</a:t>
            </a:r>
            <a:r>
              <a:rPr lang="cs-CZ" dirty="0" smtClean="0"/>
              <a:t>, pochůzka</a:t>
            </a:r>
          </a:p>
          <a:p>
            <a:pPr lvl="1"/>
            <a:r>
              <a:rPr lang="cs-CZ" dirty="0" smtClean="0"/>
              <a:t>Pozvánky</a:t>
            </a:r>
          </a:p>
          <a:p>
            <a:pPr lvl="1"/>
            <a:r>
              <a:rPr lang="cs-CZ" dirty="0" smtClean="0"/>
              <a:t>Ošetření zvěřiny</a:t>
            </a:r>
          </a:p>
          <a:p>
            <a:pPr lvl="1"/>
            <a:r>
              <a:rPr lang="cs-CZ" dirty="0" smtClean="0"/>
              <a:t>Svačina v lese</a:t>
            </a:r>
          </a:p>
          <a:p>
            <a:pPr lvl="1"/>
            <a:r>
              <a:rPr lang="cs-CZ" dirty="0" smtClean="0"/>
              <a:t>Poslední leč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700" dirty="0" smtClean="0"/>
              <a:t>Průběh</a:t>
            </a:r>
            <a:endParaRPr lang="cs-CZ" sz="2700" dirty="0"/>
          </a:p>
          <a:p>
            <a:pPr lvl="1"/>
            <a:r>
              <a:rPr lang="cs-CZ" sz="2400" dirty="0" smtClean="0"/>
              <a:t>Přivítání </a:t>
            </a:r>
            <a:endParaRPr lang="cs-CZ" sz="2400" dirty="0"/>
          </a:p>
          <a:p>
            <a:pPr lvl="1"/>
            <a:r>
              <a:rPr lang="cs-CZ" sz="2400" dirty="0" smtClean="0"/>
              <a:t>Nástup, pokyny</a:t>
            </a:r>
            <a:endParaRPr lang="cs-CZ" sz="2400" dirty="0"/>
          </a:p>
          <a:p>
            <a:pPr lvl="1"/>
            <a:r>
              <a:rPr lang="cs-CZ" sz="2400" dirty="0" smtClean="0"/>
              <a:t>Jednotlivé </a:t>
            </a:r>
            <a:r>
              <a:rPr lang="cs-CZ" sz="2400" dirty="0" err="1" smtClean="0"/>
              <a:t>leče</a:t>
            </a:r>
            <a:r>
              <a:rPr lang="cs-CZ" sz="2400" dirty="0" smtClean="0"/>
              <a:t>, výlože </a:t>
            </a:r>
            <a:endParaRPr lang="cs-CZ" sz="2400" dirty="0"/>
          </a:p>
          <a:p>
            <a:pPr lvl="1"/>
            <a:r>
              <a:rPr lang="cs-CZ" sz="2400" dirty="0" smtClean="0"/>
              <a:t>Svačina </a:t>
            </a:r>
          </a:p>
          <a:p>
            <a:pPr lvl="1"/>
            <a:r>
              <a:rPr lang="cs-CZ" sz="2400" dirty="0" smtClean="0"/>
              <a:t>Jednotlivé </a:t>
            </a:r>
            <a:r>
              <a:rPr lang="cs-CZ" sz="2400" dirty="0" err="1" smtClean="0"/>
              <a:t>leče</a:t>
            </a:r>
            <a:r>
              <a:rPr lang="cs-CZ" sz="2400" dirty="0" smtClean="0"/>
              <a:t>, výlože</a:t>
            </a:r>
          </a:p>
          <a:p>
            <a:pPr lvl="1"/>
            <a:r>
              <a:rPr lang="cs-CZ" sz="2400" dirty="0" smtClean="0"/>
              <a:t>Výřad, ukončení</a:t>
            </a:r>
          </a:p>
          <a:p>
            <a:pPr lvl="1"/>
            <a:r>
              <a:rPr lang="cs-CZ" sz="2400" dirty="0" smtClean="0"/>
              <a:t>Poslední leč </a:t>
            </a:r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0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Ploužení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4824536" cy="438829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Princip, použití </a:t>
            </a:r>
          </a:p>
          <a:p>
            <a:pPr lvl="1"/>
            <a:r>
              <a:rPr lang="cs-CZ" dirty="0" smtClean="0"/>
              <a:t>Drobná zvěř</a:t>
            </a:r>
          </a:p>
          <a:p>
            <a:pPr lvl="1"/>
            <a:r>
              <a:rPr lang="cs-CZ" dirty="0" smtClean="0"/>
              <a:t>Řada prochází krytiny</a:t>
            </a:r>
          </a:p>
          <a:p>
            <a:pPr lvl="1"/>
            <a:r>
              <a:rPr lang="cs-CZ" dirty="0" smtClean="0"/>
              <a:t>Střelba vpřed, vzad, strany</a:t>
            </a:r>
          </a:p>
          <a:p>
            <a:r>
              <a:rPr lang="cs-CZ" dirty="0" smtClean="0"/>
              <a:t>Modifikace </a:t>
            </a:r>
          </a:p>
          <a:p>
            <a:pPr lvl="1"/>
            <a:r>
              <a:rPr lang="cs-CZ" dirty="0" smtClean="0"/>
              <a:t>Prosté </a:t>
            </a:r>
          </a:p>
          <a:p>
            <a:pPr lvl="1"/>
            <a:r>
              <a:rPr lang="cs-CZ" dirty="0" smtClean="0"/>
              <a:t>S křídly </a:t>
            </a:r>
          </a:p>
          <a:p>
            <a:pPr lvl="1"/>
            <a:r>
              <a:rPr lang="cs-CZ" dirty="0" smtClean="0"/>
              <a:t>S uzavřenými křídly</a:t>
            </a:r>
          </a:p>
          <a:p>
            <a:pPr lvl="1"/>
            <a:r>
              <a:rPr lang="cs-CZ" dirty="0" smtClean="0"/>
              <a:t>České</a:t>
            </a:r>
          </a:p>
          <a:p>
            <a:pPr lvl="1"/>
            <a:r>
              <a:rPr lang="cs-CZ" dirty="0" smtClean="0"/>
              <a:t>Lesní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700" dirty="0" smtClean="0"/>
              <a:t>Zásady</a:t>
            </a:r>
            <a:endParaRPr lang="cs-CZ" sz="2700" dirty="0"/>
          </a:p>
          <a:p>
            <a:pPr lvl="1"/>
            <a:r>
              <a:rPr lang="cs-CZ" sz="2400" dirty="0" smtClean="0"/>
              <a:t>Srozumitelné pokyny a signály</a:t>
            </a:r>
          </a:p>
          <a:p>
            <a:pPr lvl="1"/>
            <a:r>
              <a:rPr lang="cs-CZ" sz="2400" dirty="0" smtClean="0"/>
              <a:t>Pozvolný postup</a:t>
            </a:r>
            <a:endParaRPr lang="cs-CZ" sz="2400" dirty="0"/>
          </a:p>
          <a:p>
            <a:pPr lvl="1"/>
            <a:r>
              <a:rPr lang="cs-CZ" sz="2400" dirty="0" smtClean="0"/>
              <a:t>Pevné vedení, znalost terénu</a:t>
            </a:r>
            <a:endParaRPr lang="cs-CZ" sz="2400" dirty="0"/>
          </a:p>
          <a:p>
            <a:pPr lvl="1"/>
            <a:r>
              <a:rPr lang="cs-CZ" sz="2400" dirty="0"/>
              <a:t>Dobrá </a:t>
            </a:r>
            <a:r>
              <a:rPr lang="cs-CZ" sz="2400" dirty="0" smtClean="0"/>
              <a:t>ovladatelnost psů</a:t>
            </a:r>
            <a:endParaRPr lang="cs-CZ" sz="2400" dirty="0"/>
          </a:p>
          <a:p>
            <a:pPr lvl="1"/>
            <a:r>
              <a:rPr lang="cs-CZ" sz="2400" dirty="0" smtClean="0"/>
              <a:t>Ukázněnost účastníků</a:t>
            </a:r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Kruhový hon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4824536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Princip, použití </a:t>
            </a:r>
          </a:p>
          <a:p>
            <a:pPr lvl="1"/>
            <a:r>
              <a:rPr lang="cs-CZ" dirty="0" smtClean="0"/>
              <a:t>Polní prostředí</a:t>
            </a:r>
          </a:p>
          <a:p>
            <a:pPr lvl="1"/>
            <a:r>
              <a:rPr lang="cs-CZ" dirty="0" smtClean="0"/>
              <a:t>Zajíc</a:t>
            </a:r>
          </a:p>
          <a:p>
            <a:pPr lvl="1"/>
            <a:r>
              <a:rPr lang="cs-CZ" dirty="0" smtClean="0"/>
              <a:t>Křídla uzavírají kruh</a:t>
            </a:r>
          </a:p>
          <a:p>
            <a:pPr lvl="1"/>
            <a:r>
              <a:rPr lang="cs-CZ" dirty="0" smtClean="0"/>
              <a:t>Střelba do a z kruhu</a:t>
            </a:r>
          </a:p>
          <a:p>
            <a:pPr lvl="1"/>
            <a:r>
              <a:rPr lang="cs-CZ" dirty="0" smtClean="0"/>
              <a:t>Včasné zastavení střelby do kruhu (bezpečnost)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700" dirty="0" smtClean="0"/>
              <a:t>Zásady</a:t>
            </a:r>
            <a:endParaRPr lang="cs-CZ" sz="2700" dirty="0"/>
          </a:p>
          <a:p>
            <a:pPr lvl="1"/>
            <a:r>
              <a:rPr lang="cs-CZ" sz="2400" dirty="0" smtClean="0"/>
              <a:t>Sledování stopy závodčího</a:t>
            </a:r>
          </a:p>
          <a:p>
            <a:pPr lvl="1"/>
            <a:r>
              <a:rPr lang="cs-CZ" sz="2400" dirty="0" smtClean="0"/>
              <a:t>Nezkracovat rozestupy</a:t>
            </a:r>
          </a:p>
          <a:p>
            <a:pPr lvl="1"/>
            <a:r>
              <a:rPr lang="cs-CZ" sz="2400" dirty="0" smtClean="0"/>
              <a:t>Nevytvářet „pytle“</a:t>
            </a:r>
          </a:p>
          <a:p>
            <a:pPr lvl="1"/>
            <a:r>
              <a:rPr lang="cs-CZ" sz="2400" dirty="0" smtClean="0"/>
              <a:t>Pozor na odraz broků</a:t>
            </a:r>
          </a:p>
          <a:p>
            <a:pPr lvl="1"/>
            <a:r>
              <a:rPr lang="cs-CZ" sz="2400" dirty="0" smtClean="0"/>
              <a:t>Psi jen v kruhu</a:t>
            </a:r>
          </a:p>
          <a:p>
            <a:pPr lvl="1"/>
            <a:r>
              <a:rPr lang="cs-CZ" sz="2400" dirty="0" smtClean="0"/>
              <a:t>Ponechání neprotlačeného středu</a:t>
            </a:r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86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Naháňka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921024"/>
            <a:ext cx="4824536" cy="45525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Princip, použití </a:t>
            </a:r>
          </a:p>
          <a:p>
            <a:pPr lvl="1"/>
            <a:r>
              <a:rPr lang="cs-CZ" dirty="0" smtClean="0"/>
              <a:t>Lesní prostředí</a:t>
            </a:r>
          </a:p>
          <a:p>
            <a:pPr lvl="1"/>
            <a:r>
              <a:rPr lang="cs-CZ" dirty="0" smtClean="0"/>
              <a:t>Spárkatá, liška, drobná zvěř</a:t>
            </a:r>
          </a:p>
          <a:p>
            <a:pPr lvl="1"/>
            <a:r>
              <a:rPr lang="cs-CZ" dirty="0" err="1" smtClean="0"/>
              <a:t>Leče</a:t>
            </a:r>
            <a:r>
              <a:rPr lang="cs-CZ" dirty="0" smtClean="0"/>
              <a:t> obstoupené střelci </a:t>
            </a:r>
          </a:p>
          <a:p>
            <a:pPr lvl="1"/>
            <a:r>
              <a:rPr lang="cs-CZ" dirty="0" smtClean="0"/>
              <a:t>Zvěř vyhání lovečtí psi a honci</a:t>
            </a:r>
          </a:p>
          <a:p>
            <a:pPr lvl="1"/>
            <a:r>
              <a:rPr lang="cs-CZ" dirty="0" smtClean="0"/>
              <a:t>Závodčí zavádí křídla</a:t>
            </a:r>
          </a:p>
          <a:p>
            <a:pPr lvl="1"/>
            <a:r>
              <a:rPr lang="cs-CZ" dirty="0" smtClean="0"/>
              <a:t>Střelci na stanovištích</a:t>
            </a:r>
          </a:p>
          <a:p>
            <a:pPr lvl="1"/>
            <a:r>
              <a:rPr lang="cs-CZ" dirty="0" smtClean="0"/>
              <a:t>Obsazení oblíbených ochozů</a:t>
            </a:r>
          </a:p>
          <a:p>
            <a:r>
              <a:rPr lang="cs-CZ" dirty="0" smtClean="0"/>
              <a:t>Modifikace </a:t>
            </a:r>
            <a:r>
              <a:rPr lang="cs-CZ" dirty="0" err="1" smtClean="0"/>
              <a:t>leče</a:t>
            </a:r>
            <a:r>
              <a:rPr lang="cs-CZ" dirty="0" smtClean="0"/>
              <a:t> </a:t>
            </a:r>
            <a:endParaRPr lang="cs-CZ" dirty="0"/>
          </a:p>
          <a:p>
            <a:pPr lvl="1"/>
            <a:r>
              <a:rPr lang="cs-CZ" dirty="0" smtClean="0"/>
              <a:t>Obstoupená </a:t>
            </a:r>
            <a:endParaRPr lang="cs-CZ" dirty="0"/>
          </a:p>
          <a:p>
            <a:pPr lvl="1"/>
            <a:r>
              <a:rPr lang="cs-CZ" dirty="0" smtClean="0"/>
              <a:t>Odstavená</a:t>
            </a:r>
            <a:endParaRPr lang="cs-CZ" dirty="0"/>
          </a:p>
          <a:p>
            <a:pPr lvl="1"/>
            <a:r>
              <a:rPr lang="cs-CZ" dirty="0" smtClean="0"/>
              <a:t>Představená </a:t>
            </a:r>
            <a:endParaRPr lang="cs-CZ" dirty="0"/>
          </a:p>
          <a:p>
            <a:pPr lvl="1"/>
            <a:r>
              <a:rPr lang="cs-CZ" dirty="0" smtClean="0"/>
              <a:t>Naháňka s křídly</a:t>
            </a:r>
          </a:p>
          <a:p>
            <a:pPr lvl="1"/>
            <a:r>
              <a:rPr lang="cs-CZ" dirty="0"/>
              <a:t>Naháňka se slíděním</a:t>
            </a:r>
          </a:p>
          <a:p>
            <a:pPr lvl="1"/>
            <a:endParaRPr lang="cs-CZ" i="1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0" y="1937048"/>
            <a:ext cx="3904507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smtClean="0"/>
              <a:t>Zásady</a:t>
            </a:r>
            <a:endParaRPr lang="cs-CZ" sz="3200" dirty="0"/>
          </a:p>
          <a:p>
            <a:pPr lvl="1"/>
            <a:r>
              <a:rPr lang="cs-CZ" sz="2900" dirty="0" smtClean="0"/>
              <a:t>Střelba z </a:t>
            </a:r>
            <a:r>
              <a:rPr lang="cs-CZ" sz="2900" dirty="0" err="1"/>
              <a:t>leče</a:t>
            </a:r>
            <a:endParaRPr lang="cs-CZ" sz="2900" dirty="0"/>
          </a:p>
          <a:p>
            <a:pPr lvl="1"/>
            <a:r>
              <a:rPr lang="cs-CZ" sz="2900" dirty="0" smtClean="0"/>
              <a:t>Pozor na odrazy</a:t>
            </a:r>
          </a:p>
          <a:p>
            <a:pPr lvl="1"/>
            <a:r>
              <a:rPr lang="cs-CZ" sz="2900" dirty="0" smtClean="0"/>
              <a:t>Pozor na zalomení řady</a:t>
            </a:r>
          </a:p>
          <a:p>
            <a:pPr lvl="1"/>
            <a:r>
              <a:rPr lang="cs-CZ" sz="2900" dirty="0" smtClean="0"/>
              <a:t>Pozor na lovecké psy</a:t>
            </a:r>
          </a:p>
          <a:p>
            <a:pPr lvl="1"/>
            <a:r>
              <a:rPr lang="cs-CZ" sz="2900" dirty="0" smtClean="0"/>
              <a:t>Neopouštět stanoviště</a:t>
            </a:r>
          </a:p>
          <a:p>
            <a:pPr lvl="1"/>
            <a:r>
              <a:rPr lang="cs-CZ" sz="2900" dirty="0" smtClean="0"/>
              <a:t>Honci drží řadu</a:t>
            </a:r>
          </a:p>
          <a:p>
            <a:pPr lvl="1"/>
            <a:r>
              <a:rPr lang="cs-CZ" sz="2900" dirty="0" smtClean="0"/>
              <a:t>Reflexní doplňky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8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Nadháňka, nátlačka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4824536" cy="4552528"/>
          </a:xfrm>
        </p:spPr>
        <p:txBody>
          <a:bodyPr>
            <a:normAutofit/>
          </a:bodyPr>
          <a:lstStyle/>
          <a:p>
            <a:r>
              <a:rPr lang="cs-CZ" dirty="0" smtClean="0"/>
              <a:t>Nadháňka</a:t>
            </a:r>
          </a:p>
          <a:p>
            <a:pPr lvl="1"/>
            <a:r>
              <a:rPr lang="cs-CZ" dirty="0" smtClean="0"/>
              <a:t>Lesní těžko přístupné </a:t>
            </a:r>
            <a:r>
              <a:rPr lang="cs-CZ" dirty="0" err="1" smtClean="0"/>
              <a:t>leče</a:t>
            </a:r>
            <a:endParaRPr lang="cs-CZ" dirty="0" smtClean="0"/>
          </a:p>
          <a:p>
            <a:pPr lvl="1"/>
            <a:r>
              <a:rPr lang="cs-CZ" dirty="0" smtClean="0"/>
              <a:t>Spárkatá zvěř, liška</a:t>
            </a:r>
          </a:p>
          <a:p>
            <a:pPr lvl="1"/>
            <a:r>
              <a:rPr lang="cs-CZ" dirty="0" err="1" smtClean="0"/>
              <a:t>Leče</a:t>
            </a:r>
            <a:r>
              <a:rPr lang="cs-CZ" dirty="0" smtClean="0"/>
              <a:t> prohání lovečtí psi </a:t>
            </a:r>
          </a:p>
          <a:p>
            <a:pPr lvl="1"/>
            <a:r>
              <a:rPr lang="cs-CZ" dirty="0" smtClean="0"/>
              <a:t>Střelci na stanovištích</a:t>
            </a:r>
          </a:p>
          <a:p>
            <a:pPr lvl="1"/>
            <a:r>
              <a:rPr lang="cs-CZ" dirty="0" smtClean="0"/>
              <a:t>Obsazení oblíbených ochozů</a:t>
            </a:r>
          </a:p>
          <a:p>
            <a:pPr lvl="1"/>
            <a:r>
              <a:rPr lang="cs-CZ" dirty="0" smtClean="0"/>
              <a:t>Znepokojení velkých ploch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0" y="1937048"/>
            <a:ext cx="3904507" cy="4536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smtClean="0"/>
              <a:t>Nátlačka</a:t>
            </a:r>
            <a:endParaRPr lang="cs-CZ" sz="3200" dirty="0"/>
          </a:p>
          <a:p>
            <a:pPr lvl="1"/>
            <a:r>
              <a:rPr lang="cs-CZ" sz="2900" dirty="0" smtClean="0"/>
              <a:t>Zjednodušená naháňka</a:t>
            </a:r>
            <a:endParaRPr lang="cs-CZ" sz="2900" dirty="0"/>
          </a:p>
          <a:p>
            <a:pPr lvl="1"/>
            <a:r>
              <a:rPr lang="cs-CZ" sz="2900" dirty="0" smtClean="0"/>
              <a:t>Obvykle kolem 5 střelců a 1-2 honci</a:t>
            </a:r>
          </a:p>
          <a:p>
            <a:pPr lvl="1"/>
            <a:r>
              <a:rPr lang="cs-CZ" sz="2900" dirty="0" smtClean="0"/>
              <a:t>Střelci u ochozů</a:t>
            </a:r>
          </a:p>
          <a:p>
            <a:pPr lvl="1"/>
            <a:r>
              <a:rPr lang="cs-CZ" sz="2900" dirty="0" smtClean="0"/>
              <a:t>Obeznaná zvěř</a:t>
            </a:r>
          </a:p>
          <a:p>
            <a:pPr lvl="1"/>
            <a:r>
              <a:rPr lang="cs-CZ" sz="2900" dirty="0" smtClean="0"/>
              <a:t>Znalost prostředí</a:t>
            </a:r>
          </a:p>
          <a:p>
            <a:pPr lvl="1"/>
            <a:r>
              <a:rPr lang="cs-CZ" sz="2900" dirty="0" smtClean="0"/>
              <a:t>Klidný průběh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688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Lovy </a:t>
            </a:r>
            <a:r>
              <a:rPr lang="cs-CZ" b="1" dirty="0" err="1" smtClean="0"/>
              <a:t>lestné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4824536" cy="4552528"/>
          </a:xfrm>
        </p:spPr>
        <p:txBody>
          <a:bodyPr>
            <a:normAutofit/>
          </a:bodyPr>
          <a:lstStyle/>
          <a:p>
            <a:r>
              <a:rPr lang="cs-CZ" dirty="0" smtClean="0"/>
              <a:t>Charakteristika </a:t>
            </a:r>
          </a:p>
          <a:p>
            <a:pPr lvl="1"/>
            <a:r>
              <a:rPr lang="cs-CZ" dirty="0" smtClean="0"/>
              <a:t>Přilákání zvěře</a:t>
            </a:r>
          </a:p>
          <a:p>
            <a:pPr lvl="2"/>
            <a:r>
              <a:rPr lang="cs-CZ" dirty="0" smtClean="0"/>
              <a:t>Napodobení zvuků</a:t>
            </a:r>
          </a:p>
          <a:p>
            <a:pPr lvl="2"/>
            <a:r>
              <a:rPr lang="cs-CZ" dirty="0" smtClean="0"/>
              <a:t>Vyložení potravy</a:t>
            </a:r>
          </a:p>
          <a:p>
            <a:pPr lvl="2"/>
            <a:r>
              <a:rPr lang="cs-CZ" dirty="0" smtClean="0"/>
              <a:t>Napodobeniny druhu</a:t>
            </a:r>
          </a:p>
          <a:p>
            <a:pPr lvl="1"/>
            <a:r>
              <a:rPr lang="cs-CZ" dirty="0" smtClean="0"/>
              <a:t>Doplněk čekané a šoulačky</a:t>
            </a:r>
          </a:p>
          <a:p>
            <a:pPr lvl="1"/>
            <a:r>
              <a:rPr lang="cs-CZ" dirty="0" smtClean="0"/>
              <a:t>Náročnější na znalosti</a:t>
            </a:r>
          </a:p>
          <a:p>
            <a:pPr lvl="1"/>
            <a:r>
              <a:rPr lang="cs-CZ" dirty="0" smtClean="0"/>
              <a:t>Spárkatá, šelmy, ptáci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0" y="1937048"/>
            <a:ext cx="3904507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4000" dirty="0" smtClean="0"/>
              <a:t>Vábení </a:t>
            </a:r>
            <a:endParaRPr lang="cs-CZ" sz="4000" dirty="0"/>
          </a:p>
          <a:p>
            <a:pPr lvl="1"/>
            <a:r>
              <a:rPr lang="cs-CZ" sz="2900" dirty="0" smtClean="0"/>
              <a:t>Klasické (partneři)</a:t>
            </a:r>
          </a:p>
          <a:p>
            <a:pPr lvl="1"/>
            <a:r>
              <a:rPr lang="cs-CZ" sz="2900" dirty="0" smtClean="0"/>
              <a:t>Lákání predátora</a:t>
            </a:r>
          </a:p>
          <a:p>
            <a:pPr lvl="1"/>
            <a:r>
              <a:rPr lang="cs-CZ" sz="2900" dirty="0" smtClean="0"/>
              <a:t>Dráždění soka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4000" dirty="0"/>
              <a:t>Újediště</a:t>
            </a:r>
          </a:p>
          <a:p>
            <a:pPr lvl="1"/>
            <a:r>
              <a:rPr lang="cs-CZ" sz="2900" dirty="0" smtClean="0"/>
              <a:t>Přiměřené množství krmiva</a:t>
            </a:r>
          </a:p>
          <a:p>
            <a:pPr lvl="1"/>
            <a:r>
              <a:rPr lang="cs-CZ" sz="2900" dirty="0" smtClean="0"/>
              <a:t>Veterinární pravidla</a:t>
            </a:r>
          </a:p>
          <a:p>
            <a:pPr lvl="1"/>
            <a:r>
              <a:rPr lang="cs-CZ" sz="2900" dirty="0" smtClean="0"/>
              <a:t>Predátoři, černá</a:t>
            </a:r>
          </a:p>
          <a:p>
            <a:pPr lvl="1"/>
            <a:r>
              <a:rPr lang="cs-CZ" sz="2900" dirty="0" smtClean="0"/>
              <a:t>Využití </a:t>
            </a:r>
            <a:r>
              <a:rPr lang="cs-CZ" sz="2900" dirty="0" err="1" smtClean="0"/>
              <a:t>větřidel</a:t>
            </a:r>
            <a:endParaRPr lang="cs-CZ" sz="29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4000" dirty="0" err="1"/>
              <a:t>Volavci</a:t>
            </a:r>
            <a:r>
              <a:rPr lang="cs-CZ" sz="4000" dirty="0"/>
              <a:t> </a:t>
            </a:r>
          </a:p>
          <a:p>
            <a:pPr lvl="1"/>
            <a:r>
              <a:rPr lang="cs-CZ" sz="2900" dirty="0" smtClean="0"/>
              <a:t>Napodobeniny daného druhu</a:t>
            </a:r>
          </a:p>
          <a:p>
            <a:pPr lvl="1"/>
            <a:r>
              <a:rPr lang="cs-CZ" sz="2900" dirty="0" smtClean="0"/>
              <a:t>Vodní pernatá, holub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2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 vábením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Charakteristika </a:t>
            </a:r>
          </a:p>
          <a:p>
            <a:pPr lvl="1"/>
            <a:r>
              <a:rPr lang="cs-CZ" dirty="0" smtClean="0"/>
              <a:t>Napodobení zvuků</a:t>
            </a:r>
          </a:p>
          <a:p>
            <a:pPr lvl="1"/>
            <a:r>
              <a:rPr lang="cs-CZ" dirty="0" smtClean="0"/>
              <a:t>Přirozený lov</a:t>
            </a:r>
          </a:p>
          <a:p>
            <a:pPr lvl="1"/>
            <a:r>
              <a:rPr lang="cs-CZ" dirty="0" smtClean="0"/>
              <a:t>Kontakt s přírodou </a:t>
            </a:r>
          </a:p>
          <a:p>
            <a:pPr lvl="1"/>
            <a:r>
              <a:rPr lang="cs-CZ" dirty="0" smtClean="0"/>
              <a:t>Náročné na zkušenost</a:t>
            </a:r>
          </a:p>
          <a:p>
            <a:r>
              <a:rPr lang="cs-CZ" dirty="0" smtClean="0"/>
              <a:t>Zásady </a:t>
            </a:r>
          </a:p>
          <a:p>
            <a:pPr lvl="1"/>
            <a:r>
              <a:rPr lang="cs-CZ" dirty="0" smtClean="0"/>
              <a:t>Věrná imitace</a:t>
            </a:r>
          </a:p>
          <a:p>
            <a:pPr lvl="1"/>
            <a:r>
              <a:rPr lang="cs-CZ" dirty="0"/>
              <a:t>Volba místa</a:t>
            </a:r>
          </a:p>
          <a:p>
            <a:pPr lvl="1"/>
            <a:r>
              <a:rPr lang="cs-CZ" dirty="0" smtClean="0"/>
              <a:t>Dobrý vítr</a:t>
            </a:r>
          </a:p>
          <a:p>
            <a:pPr lvl="1"/>
            <a:r>
              <a:rPr lang="cs-CZ" dirty="0" smtClean="0"/>
              <a:t>Dobrý kryt</a:t>
            </a:r>
          </a:p>
          <a:p>
            <a:pPr lvl="1"/>
            <a:r>
              <a:rPr lang="cs-CZ" dirty="0" smtClean="0"/>
              <a:t>Opatrné chování</a:t>
            </a:r>
          </a:p>
          <a:p>
            <a:pPr lvl="1"/>
            <a:r>
              <a:rPr lang="cs-CZ" dirty="0" smtClean="0"/>
              <a:t>Trpělivost </a:t>
            </a:r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Rozdělení </a:t>
            </a:r>
          </a:p>
          <a:p>
            <a:pPr lvl="1"/>
            <a:r>
              <a:rPr lang="cs-CZ" dirty="0" smtClean="0"/>
              <a:t>Klasické vábení (partner, sociální vztahy)</a:t>
            </a:r>
          </a:p>
          <a:p>
            <a:pPr lvl="1"/>
            <a:r>
              <a:rPr lang="cs-CZ" dirty="0" smtClean="0"/>
              <a:t>Dráždění (sok)</a:t>
            </a:r>
          </a:p>
          <a:p>
            <a:pPr lvl="1"/>
            <a:r>
              <a:rPr lang="cs-CZ" dirty="0" smtClean="0"/>
              <a:t>Lákání (kořist)</a:t>
            </a:r>
          </a:p>
          <a:p>
            <a:r>
              <a:rPr lang="cs-CZ" dirty="0" smtClean="0"/>
              <a:t>Pomůcky </a:t>
            </a:r>
          </a:p>
          <a:p>
            <a:pPr lvl="1"/>
            <a:r>
              <a:rPr lang="cs-CZ" dirty="0" smtClean="0"/>
              <a:t>Vábničky</a:t>
            </a:r>
          </a:p>
          <a:p>
            <a:pPr lvl="1"/>
            <a:r>
              <a:rPr lang="cs-CZ" dirty="0" smtClean="0"/>
              <a:t>Oděv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44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 odchytem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Charakteristika </a:t>
            </a:r>
          </a:p>
          <a:p>
            <a:pPr lvl="1"/>
            <a:r>
              <a:rPr lang="cs-CZ" dirty="0" smtClean="0"/>
              <a:t>Uvěznění živé zvěře</a:t>
            </a:r>
          </a:p>
          <a:p>
            <a:pPr lvl="1"/>
            <a:r>
              <a:rPr lang="cs-CZ" dirty="0" smtClean="0"/>
              <a:t>Bez poranění</a:t>
            </a:r>
          </a:p>
          <a:p>
            <a:pPr lvl="1"/>
            <a:r>
              <a:rPr lang="cs-CZ" dirty="0" smtClean="0"/>
              <a:t>Ohled na stres </a:t>
            </a:r>
          </a:p>
          <a:p>
            <a:pPr lvl="1"/>
            <a:r>
              <a:rPr lang="cs-CZ" dirty="0" smtClean="0"/>
              <a:t>Pravidelná kontrola</a:t>
            </a:r>
          </a:p>
          <a:p>
            <a:pPr lvl="1"/>
            <a:r>
              <a:rPr lang="cs-CZ" dirty="0" smtClean="0"/>
              <a:t>Přiměřená manipulace</a:t>
            </a:r>
          </a:p>
          <a:p>
            <a:pPr lvl="1"/>
            <a:r>
              <a:rPr lang="cs-CZ" dirty="0" smtClean="0"/>
              <a:t>Veterinární dohled</a:t>
            </a:r>
          </a:p>
          <a:p>
            <a:pPr lvl="1"/>
            <a:r>
              <a:rPr lang="cs-CZ" dirty="0" smtClean="0"/>
              <a:t>Problém – usmrcení</a:t>
            </a:r>
          </a:p>
          <a:p>
            <a:pPr lvl="1"/>
            <a:r>
              <a:rPr lang="cs-CZ" dirty="0" smtClean="0"/>
              <a:t>Omezení sítí</a:t>
            </a:r>
          </a:p>
          <a:p>
            <a:pPr lvl="1"/>
            <a:r>
              <a:rPr lang="cs-CZ" dirty="0" smtClean="0"/>
              <a:t>Zákaz řady metod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9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Důvody </a:t>
            </a:r>
            <a:endParaRPr lang="cs-CZ" sz="2800" dirty="0"/>
          </a:p>
          <a:p>
            <a:pPr lvl="1"/>
            <a:r>
              <a:rPr lang="cs-CZ" dirty="0" err="1" smtClean="0"/>
              <a:t>Zazvěřování</a:t>
            </a:r>
            <a:r>
              <a:rPr lang="cs-CZ" dirty="0" smtClean="0"/>
              <a:t> </a:t>
            </a:r>
          </a:p>
          <a:p>
            <a:pPr lvl="2"/>
            <a:r>
              <a:rPr lang="cs-CZ" dirty="0" smtClean="0"/>
              <a:t>Spárkatá </a:t>
            </a:r>
          </a:p>
          <a:p>
            <a:pPr lvl="2"/>
            <a:r>
              <a:rPr lang="cs-CZ" dirty="0" smtClean="0"/>
              <a:t>Drobná </a:t>
            </a:r>
          </a:p>
          <a:p>
            <a:pPr lvl="1"/>
            <a:r>
              <a:rPr lang="cs-CZ" dirty="0" smtClean="0"/>
              <a:t>Záchranné chovy</a:t>
            </a:r>
          </a:p>
          <a:p>
            <a:pPr lvl="2"/>
            <a:r>
              <a:rPr lang="cs-CZ" dirty="0" smtClean="0"/>
              <a:t>Drobná </a:t>
            </a:r>
          </a:p>
          <a:p>
            <a:pPr lvl="1"/>
            <a:r>
              <a:rPr lang="cs-CZ" dirty="0" smtClean="0"/>
              <a:t>Regulace stavu</a:t>
            </a:r>
          </a:p>
          <a:p>
            <a:pPr lvl="2"/>
            <a:r>
              <a:rPr lang="cs-CZ" dirty="0" smtClean="0"/>
              <a:t>Černá</a:t>
            </a:r>
          </a:p>
          <a:p>
            <a:pPr lvl="2"/>
            <a:r>
              <a:rPr lang="cs-CZ" dirty="0" smtClean="0"/>
              <a:t>Šelmy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4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Význam lovu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482453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Historie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Zisk hodnotné potraviny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Vysoká nutriční hodnota zvěřiny</a:t>
            </a:r>
            <a:endParaRPr lang="cs-CZ" sz="25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Zábava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Štvanice, plachtové hony, lov s chrty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Společenská prezentace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Důkaz odvahy, parforsní hony, </a:t>
            </a:r>
            <a:r>
              <a:rPr lang="cs-CZ" sz="2500" dirty="0"/>
              <a:t>obory, bažantnice, </a:t>
            </a:r>
            <a:r>
              <a:rPr lang="cs-CZ" sz="2500" dirty="0" smtClean="0"/>
              <a:t>sokolnictví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1849 – vazba na vlastnictví půdy</a:t>
            </a:r>
            <a:endParaRPr lang="cs-CZ" sz="2900" dirty="0"/>
          </a:p>
          <a:p>
            <a:r>
              <a:rPr lang="cs-CZ" dirty="0" smtClean="0"/>
              <a:t>Současnost</a:t>
            </a:r>
            <a:endParaRPr lang="cs-CZ" dirty="0"/>
          </a:p>
          <a:p>
            <a:pPr lvl="1"/>
            <a:r>
              <a:rPr lang="cs-CZ" dirty="0" smtClean="0"/>
              <a:t>Cílený chov zvěře, péče o vybrané složky ekosystému</a:t>
            </a:r>
          </a:p>
          <a:p>
            <a:pPr lvl="2"/>
            <a:r>
              <a:rPr lang="cs-CZ" dirty="0" smtClean="0"/>
              <a:t>Spárkatá zvěř, veterinární regulace, komerční přístup (obory, bažantnice)</a:t>
            </a:r>
          </a:p>
          <a:p>
            <a:pPr lvl="1"/>
            <a:r>
              <a:rPr lang="cs-CZ" dirty="0" smtClean="0"/>
              <a:t>Regulace početních stavů</a:t>
            </a:r>
          </a:p>
          <a:p>
            <a:pPr lvl="2"/>
            <a:r>
              <a:rPr lang="cs-CZ" dirty="0" smtClean="0"/>
              <a:t>Černá zvěř, drobné šelmy, jelen sika</a:t>
            </a:r>
            <a:endParaRPr lang="cs-CZ" dirty="0"/>
          </a:p>
          <a:p>
            <a:pPr lvl="1"/>
            <a:r>
              <a:rPr lang="cs-CZ" dirty="0" smtClean="0"/>
              <a:t>Produkce zvěřiny</a:t>
            </a:r>
          </a:p>
          <a:p>
            <a:pPr lvl="2"/>
            <a:r>
              <a:rPr lang="cs-CZ" dirty="0" smtClean="0"/>
              <a:t>Důraz na kvalitu</a:t>
            </a:r>
            <a:endParaRPr lang="cs-CZ" dirty="0"/>
          </a:p>
          <a:p>
            <a:pPr lvl="1"/>
            <a:r>
              <a:rPr lang="cs-CZ" dirty="0" smtClean="0"/>
              <a:t>Zábava (vypouštění zvěře před lovem) NIKDY!!!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Odchyt spárkaté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Chytací ohrady</a:t>
            </a:r>
          </a:p>
          <a:p>
            <a:pPr lvl="1"/>
            <a:r>
              <a:rPr lang="cs-CZ" dirty="0" smtClean="0"/>
              <a:t>Oplocení </a:t>
            </a:r>
          </a:p>
          <a:p>
            <a:pPr lvl="1"/>
            <a:r>
              <a:rPr lang="cs-CZ" dirty="0" smtClean="0"/>
              <a:t>Krmivo </a:t>
            </a:r>
          </a:p>
          <a:p>
            <a:pPr lvl="1"/>
            <a:r>
              <a:rPr lang="cs-CZ" dirty="0" smtClean="0"/>
              <a:t>Záběhy </a:t>
            </a:r>
          </a:p>
          <a:p>
            <a:pPr lvl="1"/>
            <a:r>
              <a:rPr lang="cs-CZ" dirty="0" smtClean="0"/>
              <a:t>Provedení</a:t>
            </a:r>
          </a:p>
          <a:p>
            <a:pPr lvl="2"/>
            <a:r>
              <a:rPr lang="cs-CZ" dirty="0" smtClean="0"/>
              <a:t>Samospoušť </a:t>
            </a:r>
          </a:p>
          <a:p>
            <a:pPr lvl="2"/>
            <a:r>
              <a:rPr lang="cs-CZ" dirty="0" smtClean="0"/>
              <a:t>Chytač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8" y="1921024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Černá </a:t>
            </a:r>
            <a:endParaRPr lang="cs-CZ" sz="2800" dirty="0"/>
          </a:p>
          <a:p>
            <a:pPr lvl="1"/>
            <a:r>
              <a:rPr lang="cs-CZ" dirty="0" smtClean="0"/>
              <a:t>Princip sklopce, ohrady  nebo </a:t>
            </a:r>
            <a:r>
              <a:rPr lang="cs-CZ" dirty="0" err="1" smtClean="0"/>
              <a:t>vlčku</a:t>
            </a:r>
            <a:endParaRPr lang="cs-CZ" dirty="0" smtClean="0"/>
          </a:p>
          <a:p>
            <a:r>
              <a:rPr lang="cs-CZ" dirty="0" smtClean="0"/>
              <a:t>Imobilizace </a:t>
            </a:r>
          </a:p>
          <a:p>
            <a:pPr lvl="1"/>
            <a:r>
              <a:rPr lang="cs-CZ" dirty="0" smtClean="0"/>
              <a:t>Nastřelení drogy</a:t>
            </a:r>
          </a:p>
          <a:p>
            <a:pPr lvl="1"/>
            <a:r>
              <a:rPr lang="cs-CZ" dirty="0" smtClean="0"/>
              <a:t>Foukačka, puška, šipka</a:t>
            </a:r>
          </a:p>
          <a:p>
            <a:pPr lvl="1"/>
            <a:r>
              <a:rPr lang="cs-CZ" dirty="0" smtClean="0"/>
              <a:t>Veterinární lékař</a:t>
            </a:r>
          </a:p>
          <a:p>
            <a:r>
              <a:rPr lang="cs-CZ" dirty="0" smtClean="0"/>
              <a:t>Manipulace </a:t>
            </a:r>
          </a:p>
          <a:p>
            <a:pPr lvl="1"/>
            <a:r>
              <a:rPr lang="cs-CZ" dirty="0" smtClean="0"/>
              <a:t>Transportní bedny</a:t>
            </a:r>
          </a:p>
          <a:p>
            <a:pPr lvl="1"/>
            <a:r>
              <a:rPr lang="cs-CZ" dirty="0" smtClean="0"/>
              <a:t>Krmivo, voda </a:t>
            </a:r>
          </a:p>
          <a:p>
            <a:pPr lvl="1"/>
            <a:r>
              <a:rPr lang="cs-CZ" dirty="0" smtClean="0"/>
              <a:t>Zamezení prochladnutí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Odchyt drobné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Zajíc </a:t>
            </a:r>
          </a:p>
          <a:p>
            <a:pPr lvl="1"/>
            <a:r>
              <a:rPr lang="cs-CZ" dirty="0" smtClean="0"/>
              <a:t>Tenata  </a:t>
            </a:r>
          </a:p>
          <a:p>
            <a:r>
              <a:rPr lang="cs-CZ" dirty="0" smtClean="0"/>
              <a:t>Pernatá  </a:t>
            </a:r>
          </a:p>
          <a:p>
            <a:pPr lvl="1"/>
            <a:r>
              <a:rPr lang="cs-CZ" dirty="0" smtClean="0"/>
              <a:t>Podražec  </a:t>
            </a:r>
          </a:p>
          <a:p>
            <a:pPr lvl="1"/>
            <a:r>
              <a:rPr lang="cs-CZ" dirty="0" smtClean="0"/>
              <a:t>Vlček </a:t>
            </a:r>
          </a:p>
          <a:p>
            <a:pPr lvl="1"/>
            <a:r>
              <a:rPr lang="cs-CZ" dirty="0" smtClean="0"/>
              <a:t>Náhonec  </a:t>
            </a:r>
          </a:p>
          <a:p>
            <a:pPr lvl="1"/>
            <a:r>
              <a:rPr lang="cs-CZ" dirty="0" smtClean="0"/>
              <a:t>Vlček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8" y="1921024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Ondatra  </a:t>
            </a:r>
          </a:p>
          <a:p>
            <a:pPr lvl="1"/>
            <a:r>
              <a:rPr lang="cs-CZ" dirty="0" smtClean="0"/>
              <a:t>Truhlík </a:t>
            </a:r>
          </a:p>
          <a:p>
            <a:pPr lvl="1"/>
            <a:r>
              <a:rPr lang="cs-CZ" dirty="0" err="1" smtClean="0"/>
              <a:t>Soudkování</a:t>
            </a:r>
            <a:r>
              <a:rPr lang="cs-CZ" dirty="0" smtClean="0"/>
              <a:t>   </a:t>
            </a:r>
          </a:p>
          <a:p>
            <a:r>
              <a:rPr lang="cs-CZ" dirty="0" smtClean="0"/>
              <a:t>Manipulace </a:t>
            </a:r>
          </a:p>
          <a:p>
            <a:pPr lvl="1"/>
            <a:r>
              <a:rPr lang="cs-CZ" dirty="0" smtClean="0"/>
              <a:t>Transportní bedny</a:t>
            </a:r>
          </a:p>
          <a:p>
            <a:pPr lvl="1"/>
            <a:r>
              <a:rPr lang="cs-CZ" dirty="0" smtClean="0"/>
              <a:t>Transportní koše</a:t>
            </a:r>
          </a:p>
          <a:p>
            <a:pPr lvl="1"/>
            <a:r>
              <a:rPr lang="cs-CZ" dirty="0" smtClean="0"/>
              <a:t>Veterinární prohlídka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2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Lapání predátorů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Sklopec </a:t>
            </a:r>
          </a:p>
          <a:p>
            <a:pPr lvl="1"/>
            <a:r>
              <a:rPr lang="cs-CZ" dirty="0" smtClean="0"/>
              <a:t>Jednostranný  </a:t>
            </a:r>
          </a:p>
          <a:p>
            <a:pPr lvl="1"/>
            <a:r>
              <a:rPr lang="cs-CZ" dirty="0" smtClean="0"/>
              <a:t>Oboustranný</a:t>
            </a:r>
            <a:endParaRPr lang="cs-CZ" dirty="0"/>
          </a:p>
          <a:p>
            <a:pPr lvl="1"/>
            <a:r>
              <a:rPr lang="cs-CZ" dirty="0" smtClean="0"/>
              <a:t>V norách</a:t>
            </a:r>
          </a:p>
          <a:p>
            <a:pPr lvl="1"/>
            <a:r>
              <a:rPr lang="cs-CZ" dirty="0" smtClean="0"/>
              <a:t>Pod mostky </a:t>
            </a:r>
          </a:p>
          <a:p>
            <a:r>
              <a:rPr lang="cs-CZ" dirty="0" smtClean="0"/>
              <a:t>Doplňky </a:t>
            </a:r>
          </a:p>
          <a:p>
            <a:pPr lvl="1"/>
            <a:r>
              <a:rPr lang="cs-CZ" dirty="0" smtClean="0"/>
              <a:t>Plůtky  </a:t>
            </a:r>
          </a:p>
          <a:p>
            <a:pPr lvl="1"/>
            <a:r>
              <a:rPr lang="cs-CZ" dirty="0" smtClean="0"/>
              <a:t>Pěšinky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8" y="1921024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Zásady </a:t>
            </a:r>
          </a:p>
          <a:p>
            <a:pPr lvl="1"/>
            <a:r>
              <a:rPr lang="cs-CZ" dirty="0" smtClean="0"/>
              <a:t>Potlačení pachu</a:t>
            </a:r>
          </a:p>
          <a:p>
            <a:pPr lvl="1"/>
            <a:r>
              <a:rPr lang="cs-CZ" dirty="0" smtClean="0"/>
              <a:t>Přirozené spády</a:t>
            </a:r>
          </a:p>
          <a:p>
            <a:pPr lvl="1"/>
            <a:r>
              <a:rPr lang="cs-CZ" dirty="0" smtClean="0"/>
              <a:t>Dlouhodobá instalace</a:t>
            </a:r>
          </a:p>
          <a:p>
            <a:pPr lvl="1"/>
            <a:r>
              <a:rPr lang="cs-CZ" dirty="0" smtClean="0"/>
              <a:t>Zavětření </a:t>
            </a:r>
          </a:p>
          <a:p>
            <a:pPr lvl="1"/>
            <a:r>
              <a:rPr lang="cs-CZ" dirty="0" smtClean="0"/>
              <a:t>Návnada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8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Zvláštní způsoby lovu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Využití zvířete, pomůcky, znalosti</a:t>
            </a:r>
          </a:p>
          <a:p>
            <a:r>
              <a:rPr lang="cs-CZ" dirty="0" smtClean="0"/>
              <a:t>Norování</a:t>
            </a:r>
          </a:p>
          <a:p>
            <a:pPr lvl="1"/>
            <a:r>
              <a:rPr lang="cs-CZ" dirty="0" smtClean="0"/>
              <a:t>Lov pod zemí  </a:t>
            </a:r>
          </a:p>
          <a:p>
            <a:pPr lvl="1"/>
            <a:r>
              <a:rPr lang="cs-CZ" dirty="0" smtClean="0"/>
              <a:t>Liška </a:t>
            </a:r>
            <a:endParaRPr lang="cs-CZ" dirty="0"/>
          </a:p>
          <a:p>
            <a:pPr lvl="1"/>
            <a:r>
              <a:rPr lang="cs-CZ" dirty="0" smtClean="0"/>
              <a:t>Jezevec </a:t>
            </a:r>
          </a:p>
          <a:p>
            <a:pPr lvl="1"/>
            <a:r>
              <a:rPr lang="cs-CZ" dirty="0" smtClean="0"/>
              <a:t>Psík mývalovitý</a:t>
            </a:r>
          </a:p>
          <a:p>
            <a:pPr lvl="1"/>
            <a:r>
              <a:rPr lang="cs-CZ" dirty="0" smtClean="0"/>
              <a:t>Použití norníků</a:t>
            </a:r>
          </a:p>
          <a:p>
            <a:r>
              <a:rPr lang="cs-CZ" dirty="0" smtClean="0"/>
              <a:t>Fretkování </a:t>
            </a:r>
          </a:p>
          <a:p>
            <a:pPr lvl="1"/>
            <a:r>
              <a:rPr lang="cs-CZ" dirty="0" smtClean="0"/>
              <a:t>Divoký králík</a:t>
            </a:r>
          </a:p>
          <a:p>
            <a:pPr lvl="1"/>
            <a:r>
              <a:rPr lang="cs-CZ" dirty="0" smtClean="0"/>
              <a:t>Fretka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Sokolnictví  </a:t>
            </a:r>
          </a:p>
          <a:p>
            <a:pPr lvl="1"/>
            <a:r>
              <a:rPr lang="cs-CZ" dirty="0" smtClean="0"/>
              <a:t>Odlišná filosofie </a:t>
            </a:r>
            <a:endParaRPr lang="cs-CZ" dirty="0"/>
          </a:p>
          <a:p>
            <a:pPr lvl="1"/>
            <a:r>
              <a:rPr lang="cs-CZ" dirty="0" smtClean="0"/>
              <a:t>Drobná zvěř</a:t>
            </a:r>
          </a:p>
          <a:p>
            <a:pPr lvl="1"/>
            <a:r>
              <a:rPr lang="cs-CZ" dirty="0" smtClean="0"/>
              <a:t>Cvičený dravec</a:t>
            </a:r>
          </a:p>
          <a:p>
            <a:pPr lvl="1"/>
            <a:r>
              <a:rPr lang="cs-CZ" dirty="0" smtClean="0"/>
              <a:t>UNESCO </a:t>
            </a:r>
          </a:p>
          <a:p>
            <a:r>
              <a:rPr lang="cs-CZ" dirty="0" smtClean="0"/>
              <a:t>Lov na obnově</a:t>
            </a:r>
          </a:p>
          <a:p>
            <a:pPr lvl="1"/>
            <a:r>
              <a:rPr lang="cs-CZ" dirty="0" smtClean="0"/>
              <a:t>Čerstvý sníh</a:t>
            </a:r>
          </a:p>
          <a:p>
            <a:pPr lvl="1"/>
            <a:r>
              <a:rPr lang="cs-CZ" dirty="0" smtClean="0"/>
              <a:t>Černá, liška</a:t>
            </a:r>
          </a:p>
          <a:p>
            <a:r>
              <a:rPr lang="cs-CZ" dirty="0" smtClean="0"/>
              <a:t>Zradidla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0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Norování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Použití </a:t>
            </a:r>
          </a:p>
          <a:p>
            <a:pPr lvl="1"/>
            <a:r>
              <a:rPr lang="cs-CZ" dirty="0" smtClean="0"/>
              <a:t>Tlumení predátorů  </a:t>
            </a:r>
          </a:p>
          <a:p>
            <a:pPr lvl="1"/>
            <a:r>
              <a:rPr lang="cs-CZ" dirty="0" smtClean="0"/>
              <a:t>Vysoká účinnost</a:t>
            </a:r>
          </a:p>
          <a:p>
            <a:pPr lvl="1"/>
            <a:r>
              <a:rPr lang="cs-CZ" dirty="0" smtClean="0"/>
              <a:t>Vyvádění mláďat</a:t>
            </a:r>
          </a:p>
          <a:p>
            <a:pPr lvl="1"/>
            <a:r>
              <a:rPr lang="cs-CZ" dirty="0" smtClean="0"/>
              <a:t>Kaňkování </a:t>
            </a:r>
          </a:p>
          <a:p>
            <a:r>
              <a:rPr lang="cs-CZ" dirty="0" smtClean="0"/>
              <a:t>Pravidla </a:t>
            </a:r>
          </a:p>
          <a:p>
            <a:pPr lvl="1"/>
            <a:r>
              <a:rPr lang="cs-CZ" dirty="0" smtClean="0"/>
              <a:t>Klid  </a:t>
            </a:r>
          </a:p>
          <a:p>
            <a:pPr lvl="1"/>
            <a:r>
              <a:rPr lang="cs-CZ" dirty="0" smtClean="0"/>
              <a:t>Pozornost </a:t>
            </a:r>
          </a:p>
          <a:p>
            <a:pPr lvl="1"/>
            <a:r>
              <a:rPr lang="cs-CZ" dirty="0" smtClean="0"/>
              <a:t>Rozestavení střelců</a:t>
            </a:r>
          </a:p>
          <a:p>
            <a:pPr lvl="1"/>
            <a:r>
              <a:rPr lang="cs-CZ" dirty="0" smtClean="0"/>
              <a:t>Obeznání zvěře</a:t>
            </a:r>
          </a:p>
          <a:p>
            <a:pPr lvl="1"/>
            <a:r>
              <a:rPr lang="cs-CZ" dirty="0" smtClean="0"/>
              <a:t>Samostatný norník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Umělé nory</a:t>
            </a:r>
          </a:p>
          <a:p>
            <a:pPr lvl="1"/>
            <a:r>
              <a:rPr lang="cs-CZ" dirty="0" smtClean="0"/>
              <a:t>Bezpečnější </a:t>
            </a:r>
            <a:endParaRPr lang="cs-CZ" dirty="0"/>
          </a:p>
          <a:p>
            <a:pPr lvl="1"/>
            <a:r>
              <a:rPr lang="cs-CZ" dirty="0" smtClean="0"/>
              <a:t>Známé uspořádání</a:t>
            </a:r>
          </a:p>
          <a:p>
            <a:pPr lvl="1"/>
            <a:r>
              <a:rPr lang="cs-CZ" dirty="0" smtClean="0"/>
              <a:t>Kotel </a:t>
            </a:r>
          </a:p>
          <a:p>
            <a:pPr lvl="1"/>
            <a:r>
              <a:rPr lang="cs-CZ" dirty="0" smtClean="0"/>
              <a:t>Chodba </a:t>
            </a:r>
          </a:p>
          <a:p>
            <a:pPr lvl="1"/>
            <a:r>
              <a:rPr lang="cs-CZ" dirty="0" smtClean="0"/>
              <a:t>Spádové poměry</a:t>
            </a:r>
          </a:p>
          <a:p>
            <a:pPr lvl="1"/>
            <a:r>
              <a:rPr lang="cs-CZ" dirty="0" smtClean="0"/>
              <a:t>Umístění  </a:t>
            </a:r>
          </a:p>
          <a:p>
            <a:r>
              <a:rPr lang="cs-CZ" dirty="0" smtClean="0"/>
              <a:t>Pomůcky </a:t>
            </a:r>
          </a:p>
          <a:p>
            <a:pPr lvl="1"/>
            <a:r>
              <a:rPr lang="cs-CZ" dirty="0" smtClean="0"/>
              <a:t>Kopání </a:t>
            </a:r>
          </a:p>
          <a:p>
            <a:pPr lvl="1"/>
            <a:r>
              <a:rPr lang="cs-CZ" dirty="0" smtClean="0"/>
              <a:t>Kleště</a:t>
            </a:r>
          </a:p>
          <a:p>
            <a:pPr lvl="1"/>
            <a:r>
              <a:rPr lang="cs-CZ" dirty="0" smtClean="0"/>
              <a:t>Proutek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8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Sokolnictví a fretkování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Sokolnictví </a:t>
            </a:r>
          </a:p>
          <a:p>
            <a:pPr lvl="1"/>
            <a:r>
              <a:rPr lang="cs-CZ" dirty="0" smtClean="0"/>
              <a:t>Dravci </a:t>
            </a:r>
          </a:p>
          <a:p>
            <a:pPr lvl="2"/>
            <a:r>
              <a:rPr lang="cs-CZ" dirty="0" smtClean="0"/>
              <a:t>Vysokého letu</a:t>
            </a:r>
          </a:p>
          <a:p>
            <a:pPr lvl="2"/>
            <a:r>
              <a:rPr lang="cs-CZ" dirty="0" smtClean="0"/>
              <a:t>Nízkého letu</a:t>
            </a:r>
          </a:p>
          <a:p>
            <a:pPr lvl="2"/>
            <a:r>
              <a:rPr lang="cs-CZ" dirty="0" smtClean="0"/>
              <a:t>Orli </a:t>
            </a:r>
          </a:p>
          <a:p>
            <a:pPr lvl="1"/>
            <a:r>
              <a:rPr lang="cs-CZ" dirty="0" smtClean="0"/>
              <a:t>Princip výcviku </a:t>
            </a:r>
          </a:p>
          <a:p>
            <a:pPr lvl="1"/>
            <a:r>
              <a:rPr lang="cs-CZ" dirty="0" smtClean="0"/>
              <a:t>Pomůcky </a:t>
            </a:r>
          </a:p>
          <a:p>
            <a:pPr lvl="1"/>
            <a:r>
              <a:rPr lang="cs-CZ" dirty="0" smtClean="0"/>
              <a:t>Význam </a:t>
            </a:r>
          </a:p>
          <a:p>
            <a:pPr lvl="1"/>
            <a:r>
              <a:rPr lang="cs-CZ" dirty="0" smtClean="0"/>
              <a:t>Legislativa </a:t>
            </a:r>
          </a:p>
          <a:p>
            <a:pPr lvl="1"/>
            <a:r>
              <a:rPr lang="cs-CZ" dirty="0" smtClean="0"/>
              <a:t>Drobná </a:t>
            </a:r>
          </a:p>
          <a:p>
            <a:pPr lvl="1"/>
            <a:r>
              <a:rPr lang="cs-CZ" dirty="0" smtClean="0"/>
              <a:t>Svět – do velikosti vlka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Fretkování </a:t>
            </a:r>
          </a:p>
          <a:p>
            <a:pPr lvl="1"/>
            <a:r>
              <a:rPr lang="cs-CZ" dirty="0" smtClean="0"/>
              <a:t>Historický způsob</a:t>
            </a:r>
          </a:p>
          <a:p>
            <a:pPr lvl="1"/>
            <a:r>
              <a:rPr lang="cs-CZ" dirty="0" smtClean="0"/>
              <a:t>Princip </a:t>
            </a:r>
          </a:p>
          <a:p>
            <a:pPr lvl="1"/>
            <a:r>
              <a:rPr lang="cs-CZ" dirty="0" smtClean="0"/>
              <a:t>Chov fretky</a:t>
            </a:r>
          </a:p>
          <a:p>
            <a:pPr lvl="1"/>
            <a:r>
              <a:rPr lang="cs-CZ" dirty="0" smtClean="0"/>
              <a:t>Dnes - Anglie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VII/C/1,2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6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 na </a:t>
            </a:r>
            <a:r>
              <a:rPr lang="cs-CZ" b="1" dirty="0" err="1" smtClean="0"/>
              <a:t>újedi</a:t>
            </a:r>
            <a:r>
              <a:rPr lang="cs-CZ" b="1" dirty="0" smtClean="0"/>
              <a:t> a obnově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Lov na </a:t>
            </a:r>
            <a:r>
              <a:rPr lang="cs-CZ" dirty="0" err="1" smtClean="0"/>
              <a:t>újedi</a:t>
            </a:r>
            <a:endParaRPr lang="cs-CZ" dirty="0" smtClean="0"/>
          </a:p>
          <a:p>
            <a:pPr lvl="1"/>
            <a:r>
              <a:rPr lang="cs-CZ" dirty="0" err="1" smtClean="0"/>
              <a:t>Újeď</a:t>
            </a:r>
            <a:endParaRPr lang="cs-CZ" dirty="0" smtClean="0"/>
          </a:p>
          <a:p>
            <a:pPr lvl="1"/>
            <a:r>
              <a:rPr lang="cs-CZ" dirty="0" smtClean="0"/>
              <a:t>Újediště</a:t>
            </a:r>
          </a:p>
          <a:p>
            <a:pPr lvl="1"/>
            <a:r>
              <a:rPr lang="cs-CZ" dirty="0" err="1" smtClean="0"/>
              <a:t>Újeďovna</a:t>
            </a:r>
            <a:endParaRPr lang="cs-CZ" dirty="0" smtClean="0"/>
          </a:p>
          <a:p>
            <a:pPr lvl="1"/>
            <a:r>
              <a:rPr lang="cs-CZ" dirty="0" smtClean="0"/>
              <a:t>Cíl – přilákání</a:t>
            </a:r>
          </a:p>
          <a:p>
            <a:pPr lvl="1"/>
            <a:r>
              <a:rPr lang="cs-CZ" dirty="0" smtClean="0"/>
              <a:t>Omezení množství</a:t>
            </a:r>
          </a:p>
          <a:p>
            <a:pPr lvl="1"/>
            <a:r>
              <a:rPr lang="cs-CZ" dirty="0" smtClean="0"/>
              <a:t>Omezení přístupu</a:t>
            </a:r>
          </a:p>
          <a:p>
            <a:pPr lvl="1"/>
            <a:r>
              <a:rPr lang="cs-CZ" dirty="0" err="1" smtClean="0"/>
              <a:t>Větřidla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Šelmy</a:t>
            </a:r>
          </a:p>
          <a:p>
            <a:pPr lvl="1"/>
            <a:r>
              <a:rPr lang="cs-CZ" dirty="0" err="1" smtClean="0"/>
              <a:t>Vnadiště</a:t>
            </a:r>
            <a:r>
              <a:rPr lang="cs-CZ" dirty="0" smtClean="0"/>
              <a:t> na černou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Obnova </a:t>
            </a:r>
          </a:p>
          <a:p>
            <a:pPr lvl="1"/>
            <a:r>
              <a:rPr lang="cs-CZ" dirty="0" smtClean="0"/>
              <a:t>Dlouhá a krátká</a:t>
            </a:r>
          </a:p>
          <a:p>
            <a:pPr lvl="1"/>
            <a:r>
              <a:rPr lang="cs-CZ" dirty="0" smtClean="0"/>
              <a:t>Obeznání zvěře</a:t>
            </a:r>
          </a:p>
          <a:p>
            <a:pPr lvl="1"/>
            <a:r>
              <a:rPr lang="cs-CZ" dirty="0" smtClean="0"/>
              <a:t>Využití při společném lovu</a:t>
            </a:r>
          </a:p>
          <a:p>
            <a:pPr lvl="1"/>
            <a:r>
              <a:rPr lang="cs-CZ" dirty="0" smtClean="0"/>
              <a:t>Využití při individuálním lovu</a:t>
            </a:r>
          </a:p>
          <a:p>
            <a:pPr lvl="1"/>
            <a:r>
              <a:rPr lang="cs-CZ" dirty="0" smtClean="0"/>
              <a:t>Spárkatá, liška</a:t>
            </a:r>
          </a:p>
          <a:p>
            <a:pPr lvl="1"/>
            <a:r>
              <a:rPr lang="cs-CZ" dirty="0" smtClean="0"/>
              <a:t>Kuna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7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Myslivecká rána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Charakteristika </a:t>
            </a:r>
          </a:p>
          <a:p>
            <a:pPr lvl="1"/>
            <a:r>
              <a:rPr lang="cs-CZ" dirty="0" smtClean="0"/>
              <a:t>Nenáhodný zásah </a:t>
            </a:r>
          </a:p>
          <a:p>
            <a:pPr lvl="1"/>
            <a:r>
              <a:rPr lang="cs-CZ" dirty="0" smtClean="0"/>
              <a:t>Individuální posouzení</a:t>
            </a:r>
          </a:p>
          <a:p>
            <a:pPr lvl="1"/>
            <a:r>
              <a:rPr lang="cs-CZ" dirty="0" smtClean="0"/>
              <a:t>Rychlé usmrcení</a:t>
            </a:r>
          </a:p>
          <a:p>
            <a:pPr lvl="1"/>
            <a:r>
              <a:rPr lang="cs-CZ" dirty="0" smtClean="0"/>
              <a:t>Odpovídající zbraň a střelivo</a:t>
            </a:r>
          </a:p>
          <a:p>
            <a:pPr lvl="1"/>
            <a:r>
              <a:rPr lang="cs-CZ" dirty="0" smtClean="0"/>
              <a:t>Vzdálenost </a:t>
            </a:r>
          </a:p>
          <a:p>
            <a:pPr lvl="2"/>
            <a:r>
              <a:rPr lang="cs-CZ" dirty="0" smtClean="0"/>
              <a:t>Odhad</a:t>
            </a:r>
          </a:p>
          <a:p>
            <a:pPr lvl="2"/>
            <a:r>
              <a:rPr lang="cs-CZ" dirty="0" smtClean="0"/>
              <a:t>Přiměřenost </a:t>
            </a:r>
          </a:p>
          <a:p>
            <a:pPr lvl="1"/>
            <a:r>
              <a:rPr lang="cs-CZ" dirty="0" smtClean="0"/>
              <a:t>Spárkatá – komora</a:t>
            </a:r>
          </a:p>
          <a:p>
            <a:pPr lvl="1"/>
            <a:r>
              <a:rPr lang="cs-CZ" dirty="0" smtClean="0"/>
              <a:t>Drobná – přiměřená vzdálenost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772816"/>
            <a:ext cx="3911899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 smtClean="0"/>
              <a:t>Nemyslivecká</a:t>
            </a:r>
            <a:r>
              <a:rPr lang="cs-CZ" dirty="0" smtClean="0"/>
              <a:t> rána</a:t>
            </a:r>
          </a:p>
          <a:p>
            <a:pPr lvl="1"/>
            <a:r>
              <a:rPr lang="cs-CZ" dirty="0" smtClean="0"/>
              <a:t>Naostro zezadu</a:t>
            </a:r>
          </a:p>
          <a:p>
            <a:pPr lvl="1"/>
            <a:r>
              <a:rPr lang="cs-CZ" dirty="0" smtClean="0"/>
              <a:t>Na kýty </a:t>
            </a:r>
          </a:p>
          <a:p>
            <a:pPr lvl="1"/>
            <a:r>
              <a:rPr lang="cs-CZ" dirty="0" smtClean="0"/>
              <a:t>Na </a:t>
            </a:r>
            <a:r>
              <a:rPr lang="cs-CZ" dirty="0" err="1" smtClean="0"/>
              <a:t>měkko</a:t>
            </a:r>
            <a:endParaRPr lang="cs-CZ" dirty="0" smtClean="0"/>
          </a:p>
          <a:p>
            <a:pPr lvl="1"/>
            <a:r>
              <a:rPr lang="cs-CZ" dirty="0" smtClean="0"/>
              <a:t>Na hlavu</a:t>
            </a:r>
          </a:p>
          <a:p>
            <a:pPr lvl="1"/>
            <a:r>
              <a:rPr lang="cs-CZ" dirty="0" smtClean="0"/>
              <a:t>Sporné</a:t>
            </a:r>
          </a:p>
          <a:p>
            <a:pPr lvl="2"/>
            <a:r>
              <a:rPr lang="cs-CZ" dirty="0" smtClean="0"/>
              <a:t>Černá na </a:t>
            </a:r>
            <a:r>
              <a:rPr lang="cs-CZ" dirty="0" err="1" smtClean="0"/>
              <a:t>slecho</a:t>
            </a:r>
            <a:endParaRPr lang="cs-CZ" dirty="0" smtClean="0"/>
          </a:p>
          <a:p>
            <a:pPr lvl="2"/>
            <a:r>
              <a:rPr lang="cs-CZ" dirty="0" smtClean="0"/>
              <a:t>Na krk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8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Značení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Obecné poznámky</a:t>
            </a:r>
          </a:p>
          <a:p>
            <a:pPr lvl="1"/>
            <a:r>
              <a:rPr lang="cs-CZ" dirty="0" smtClean="0"/>
              <a:t>Zvěř značí každý zásah</a:t>
            </a:r>
          </a:p>
          <a:p>
            <a:pPr lvl="1"/>
            <a:r>
              <a:rPr lang="cs-CZ" dirty="0" smtClean="0"/>
              <a:t>Odlišné </a:t>
            </a:r>
          </a:p>
          <a:p>
            <a:pPr lvl="2"/>
            <a:r>
              <a:rPr lang="cs-CZ" dirty="0" smtClean="0"/>
              <a:t>Ráž zbraně</a:t>
            </a:r>
          </a:p>
          <a:p>
            <a:pPr lvl="2"/>
            <a:r>
              <a:rPr lang="cs-CZ" dirty="0" smtClean="0"/>
              <a:t>Vitalita, zdravotní stav</a:t>
            </a:r>
          </a:p>
          <a:p>
            <a:pPr lvl="2"/>
            <a:r>
              <a:rPr lang="cs-CZ" dirty="0" smtClean="0"/>
              <a:t>Psychika kusu</a:t>
            </a:r>
          </a:p>
          <a:p>
            <a:r>
              <a:rPr lang="cs-CZ" dirty="0" smtClean="0"/>
              <a:t>Drobná srstnatá</a:t>
            </a:r>
          </a:p>
          <a:p>
            <a:pPr lvl="1"/>
            <a:r>
              <a:rPr lang="cs-CZ" dirty="0" smtClean="0"/>
              <a:t>Na hlavu = kotoul</a:t>
            </a:r>
          </a:p>
          <a:p>
            <a:pPr lvl="1"/>
            <a:r>
              <a:rPr lang="cs-CZ" dirty="0" smtClean="0"/>
              <a:t>Běh = nepřirozeně nesený</a:t>
            </a:r>
          </a:p>
          <a:p>
            <a:pPr lvl="1"/>
            <a:r>
              <a:rPr lang="cs-CZ" dirty="0" smtClean="0"/>
              <a:t>Jiný = zpomalení, vlna</a:t>
            </a:r>
          </a:p>
          <a:p>
            <a:pPr lvl="1"/>
            <a:r>
              <a:rPr lang="cs-CZ" dirty="0" smtClean="0"/>
              <a:t>Duté kosti = nářek, únik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99992" y="1916832"/>
            <a:ext cx="4391376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Spárkatá </a:t>
            </a:r>
          </a:p>
          <a:p>
            <a:pPr lvl="1"/>
            <a:r>
              <a:rPr lang="cs-CZ" dirty="0" smtClean="0"/>
              <a:t>Komora = vzepětí na zadní</a:t>
            </a:r>
          </a:p>
          <a:p>
            <a:pPr lvl="1"/>
            <a:r>
              <a:rPr lang="cs-CZ" dirty="0" smtClean="0"/>
              <a:t>Srdce = úprk, narážení</a:t>
            </a:r>
          </a:p>
          <a:p>
            <a:pPr lvl="1"/>
            <a:r>
              <a:rPr lang="cs-CZ" dirty="0" smtClean="0"/>
              <a:t>Na </a:t>
            </a:r>
            <a:r>
              <a:rPr lang="cs-CZ" dirty="0" err="1" smtClean="0"/>
              <a:t>měkko</a:t>
            </a:r>
            <a:r>
              <a:rPr lang="cs-CZ" dirty="0" smtClean="0"/>
              <a:t> = nahrbení</a:t>
            </a:r>
          </a:p>
          <a:p>
            <a:pPr lvl="1"/>
            <a:r>
              <a:rPr lang="cs-CZ" dirty="0" smtClean="0"/>
              <a:t>Hlava, mícha = v ohni</a:t>
            </a:r>
          </a:p>
          <a:p>
            <a:pPr lvl="1"/>
            <a:r>
              <a:rPr lang="cs-CZ" dirty="0" smtClean="0"/>
              <a:t>Běh = nepřirozeně nesený</a:t>
            </a:r>
          </a:p>
          <a:p>
            <a:pPr lvl="1"/>
            <a:r>
              <a:rPr lang="cs-CZ" dirty="0" err="1" smtClean="0"/>
              <a:t>Obrná</a:t>
            </a:r>
            <a:r>
              <a:rPr lang="cs-CZ" dirty="0" smtClean="0"/>
              <a:t> = v ohni nehnutě, následně odbíhá</a:t>
            </a:r>
          </a:p>
          <a:p>
            <a:r>
              <a:rPr lang="cs-CZ" dirty="0" smtClean="0"/>
              <a:t>Pernatá </a:t>
            </a:r>
          </a:p>
          <a:p>
            <a:pPr lvl="1"/>
            <a:r>
              <a:rPr lang="cs-CZ" dirty="0" smtClean="0"/>
              <a:t>Plný zásah = pokrytí těla</a:t>
            </a:r>
          </a:p>
          <a:p>
            <a:pPr lvl="1"/>
            <a:r>
              <a:rPr lang="cs-CZ" dirty="0" smtClean="0"/>
              <a:t>Přední část = „náraz“</a:t>
            </a:r>
          </a:p>
          <a:p>
            <a:pPr lvl="1"/>
            <a:r>
              <a:rPr lang="cs-CZ" dirty="0" err="1" smtClean="0"/>
              <a:t>Vypěšení</a:t>
            </a:r>
            <a:r>
              <a:rPr lang="cs-CZ" dirty="0" smtClean="0"/>
              <a:t> = nahrbení, odtahuje</a:t>
            </a:r>
          </a:p>
          <a:p>
            <a:pPr lvl="1"/>
            <a:r>
              <a:rPr lang="cs-CZ" dirty="0" smtClean="0"/>
              <a:t>Světla = kolmé stoupání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2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Nástřel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Obecné poznámky</a:t>
            </a:r>
          </a:p>
          <a:p>
            <a:pPr lvl="1"/>
            <a:r>
              <a:rPr lang="cs-CZ" dirty="0" smtClean="0"/>
              <a:t>Nástřel = místo, kde zvěř stála při výstřelu </a:t>
            </a:r>
          </a:p>
          <a:p>
            <a:pPr lvl="1"/>
            <a:r>
              <a:rPr lang="cs-CZ" dirty="0" smtClean="0"/>
              <a:t>Vyšetření povinností vždy </a:t>
            </a:r>
          </a:p>
          <a:p>
            <a:pPr lvl="1"/>
            <a:r>
              <a:rPr lang="cs-CZ" dirty="0" smtClean="0"/>
              <a:t>Stříž = srst</a:t>
            </a:r>
          </a:p>
          <a:p>
            <a:pPr lvl="1"/>
            <a:r>
              <a:rPr lang="cs-CZ" dirty="0" smtClean="0"/>
              <a:t>Tříšť = kosti</a:t>
            </a:r>
          </a:p>
          <a:p>
            <a:pPr lvl="1"/>
            <a:r>
              <a:rPr lang="cs-CZ" dirty="0" smtClean="0"/>
              <a:t>Zápory = otisky spárků</a:t>
            </a:r>
          </a:p>
          <a:p>
            <a:pPr lvl="1"/>
            <a:r>
              <a:rPr lang="cs-CZ" dirty="0" smtClean="0"/>
              <a:t>Po výstřelu sledujeme </a:t>
            </a:r>
          </a:p>
          <a:p>
            <a:pPr lvl="2"/>
            <a:r>
              <a:rPr lang="cs-CZ" dirty="0" smtClean="0"/>
              <a:t>Únik zvěře</a:t>
            </a:r>
          </a:p>
          <a:p>
            <a:pPr lvl="2"/>
            <a:r>
              <a:rPr lang="cs-CZ" dirty="0" smtClean="0"/>
              <a:t>Zvuky po úniku</a:t>
            </a:r>
          </a:p>
          <a:p>
            <a:pPr lvl="2"/>
            <a:r>
              <a:rPr lang="cs-CZ" dirty="0" smtClean="0"/>
              <a:t>Přesný směl střelby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Typ zásahu</a:t>
            </a:r>
          </a:p>
          <a:p>
            <a:pPr lvl="1"/>
            <a:r>
              <a:rPr lang="cs-CZ" dirty="0" smtClean="0"/>
              <a:t>Komora = barva s pěnou, ústřely plic</a:t>
            </a:r>
          </a:p>
          <a:p>
            <a:pPr lvl="1"/>
            <a:r>
              <a:rPr lang="cs-CZ" dirty="0" smtClean="0"/>
              <a:t>Srdce = tmavá barva </a:t>
            </a:r>
          </a:p>
          <a:p>
            <a:pPr lvl="1"/>
            <a:r>
              <a:rPr lang="cs-CZ" dirty="0" smtClean="0"/>
              <a:t>Na </a:t>
            </a:r>
            <a:r>
              <a:rPr lang="cs-CZ" dirty="0" err="1" smtClean="0"/>
              <a:t>měkko</a:t>
            </a:r>
            <a:r>
              <a:rPr lang="cs-CZ" dirty="0" smtClean="0"/>
              <a:t> = vodnatá barva s příměsí trávicího traktu</a:t>
            </a:r>
          </a:p>
          <a:p>
            <a:pPr lvl="1"/>
            <a:r>
              <a:rPr lang="cs-CZ" dirty="0" smtClean="0"/>
              <a:t>Sval = jasně červená barva</a:t>
            </a:r>
          </a:p>
          <a:p>
            <a:pPr lvl="1"/>
            <a:r>
              <a:rPr lang="cs-CZ" dirty="0" smtClean="0"/>
              <a:t>Běh = tříšť</a:t>
            </a:r>
          </a:p>
          <a:p>
            <a:pPr lvl="1"/>
            <a:r>
              <a:rPr lang="cs-CZ" dirty="0" smtClean="0"/>
              <a:t>K obrysu těla = dlouhá stříž</a:t>
            </a:r>
          </a:p>
          <a:p>
            <a:pPr lvl="1"/>
            <a:r>
              <a:rPr lang="cs-CZ" dirty="0" smtClean="0"/>
              <a:t>Drobná = vlna, peří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12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Definice lovu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Základní 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Zmocnění </a:t>
            </a:r>
            <a:r>
              <a:rPr lang="cs-CZ" sz="2900" dirty="0"/>
              <a:t>se zvěře odstřelem, odchytem nebo lapáním za účelem získání zvěřiny, trofeje, případně v nehmotném </a:t>
            </a:r>
            <a:r>
              <a:rPr lang="cs-CZ" sz="2900" dirty="0" smtClean="0"/>
              <a:t>pojetí loveckého nebo střeleckého zážitku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Historie, primitivní národy, poplatkoví lovci</a:t>
            </a:r>
          </a:p>
          <a:p>
            <a:r>
              <a:rPr lang="cs-CZ" dirty="0" smtClean="0"/>
              <a:t>Klasická</a:t>
            </a:r>
          </a:p>
          <a:p>
            <a:pPr lvl="1"/>
            <a:r>
              <a:rPr lang="cs-CZ" sz="2900" dirty="0" smtClean="0"/>
              <a:t>Součást širší myslivecké činnosti, která je zaměřená na redukční a selektivní chovatelské zásahy, jejichž cílem je zkvalitnění populací chované zvěře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cs-CZ" sz="2500" dirty="0" smtClean="0"/>
              <a:t>Odpovídá mysliveckému pojetí a etice</a:t>
            </a:r>
          </a:p>
          <a:p>
            <a:r>
              <a:rPr lang="cs-CZ" sz="3300" dirty="0" smtClean="0"/>
              <a:t>Rozšířená</a:t>
            </a:r>
          </a:p>
          <a:p>
            <a:pPr lvl="1"/>
            <a:r>
              <a:rPr lang="cs-CZ" dirty="0" smtClean="0"/>
              <a:t>Speciální výkonný nástroj sloužící </a:t>
            </a:r>
            <a:r>
              <a:rPr lang="cs-CZ" dirty="0"/>
              <a:t>k udržování a cílené správě vybraných částí ekosystémů současné kulturní </a:t>
            </a:r>
            <a:r>
              <a:rPr lang="cs-CZ" dirty="0" smtClean="0"/>
              <a:t>krajiny</a:t>
            </a:r>
          </a:p>
          <a:p>
            <a:pPr lvl="2"/>
            <a:r>
              <a:rPr lang="cs-CZ" dirty="0" smtClean="0"/>
              <a:t>Budoucnost, možná obhajoba před veřejností</a:t>
            </a:r>
            <a:endParaRPr lang="cs-CZ" i="1" dirty="0" smtClean="0"/>
          </a:p>
          <a:p>
            <a:pPr lvl="1"/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6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Dohledávka, dosled, dostřelná rána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4248472" cy="438829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Dosled </a:t>
            </a:r>
          </a:p>
          <a:p>
            <a:pPr lvl="1"/>
            <a:r>
              <a:rPr lang="cs-CZ" dirty="0" smtClean="0"/>
              <a:t>Spárkatá zvěř</a:t>
            </a:r>
          </a:p>
          <a:p>
            <a:pPr lvl="1"/>
            <a:r>
              <a:rPr lang="cs-CZ" dirty="0" smtClean="0"/>
              <a:t>Vyhodnocení situace po výstřelu</a:t>
            </a:r>
          </a:p>
          <a:p>
            <a:pPr lvl="1"/>
            <a:r>
              <a:rPr lang="cs-CZ" dirty="0" smtClean="0"/>
              <a:t>Časový odstup</a:t>
            </a:r>
          </a:p>
          <a:p>
            <a:pPr lvl="1"/>
            <a:r>
              <a:rPr lang="cs-CZ" dirty="0" smtClean="0"/>
              <a:t>Nalezení nástřelu</a:t>
            </a:r>
          </a:p>
          <a:p>
            <a:pPr lvl="1"/>
            <a:r>
              <a:rPr lang="cs-CZ" dirty="0" smtClean="0"/>
              <a:t>Sledování směru úniku</a:t>
            </a:r>
          </a:p>
          <a:p>
            <a:pPr lvl="2"/>
            <a:r>
              <a:rPr lang="cs-CZ" dirty="0" smtClean="0"/>
              <a:t>Stopní dráha</a:t>
            </a:r>
          </a:p>
          <a:p>
            <a:pPr lvl="2"/>
            <a:r>
              <a:rPr lang="cs-CZ" dirty="0" smtClean="0"/>
              <a:t>Překážky </a:t>
            </a:r>
          </a:p>
          <a:p>
            <a:pPr lvl="2"/>
            <a:r>
              <a:rPr lang="cs-CZ" dirty="0" smtClean="0"/>
              <a:t>Vyšší vegetace</a:t>
            </a:r>
          </a:p>
          <a:p>
            <a:pPr lvl="1"/>
            <a:r>
              <a:rPr lang="cs-CZ" dirty="0" smtClean="0"/>
              <a:t>Neunáhlený postup</a:t>
            </a:r>
          </a:p>
          <a:p>
            <a:pPr lvl="1"/>
            <a:r>
              <a:rPr lang="cs-CZ" dirty="0" smtClean="0"/>
              <a:t>Připravená zbraň</a:t>
            </a:r>
          </a:p>
          <a:p>
            <a:pPr lvl="1"/>
            <a:r>
              <a:rPr lang="cs-CZ" dirty="0" smtClean="0"/>
              <a:t>Pochybnosti = ihned lovecký pes</a:t>
            </a:r>
          </a:p>
          <a:p>
            <a:pPr lvl="1"/>
            <a:r>
              <a:rPr lang="cs-CZ" dirty="0" smtClean="0"/>
              <a:t>Maximální opatrnost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Dohledávka </a:t>
            </a:r>
          </a:p>
          <a:p>
            <a:pPr lvl="1"/>
            <a:r>
              <a:rPr lang="cs-CZ" dirty="0" smtClean="0"/>
              <a:t>Drobná zvěř</a:t>
            </a:r>
          </a:p>
          <a:p>
            <a:pPr lvl="1"/>
            <a:r>
              <a:rPr lang="cs-CZ" dirty="0" smtClean="0"/>
              <a:t>Od místa dopadu (peří) nebo nalezené vlny  </a:t>
            </a:r>
          </a:p>
          <a:p>
            <a:pPr lvl="1"/>
            <a:r>
              <a:rPr lang="cs-CZ" dirty="0" smtClean="0"/>
              <a:t>Vždy nasazujeme loveckého psa</a:t>
            </a:r>
          </a:p>
          <a:p>
            <a:pPr lvl="1"/>
            <a:r>
              <a:rPr lang="cs-CZ" dirty="0" smtClean="0"/>
              <a:t>Po honu – druhý den s loveckými psy</a:t>
            </a:r>
          </a:p>
          <a:p>
            <a:r>
              <a:rPr lang="cs-CZ" dirty="0" smtClean="0"/>
              <a:t>Usmrcení poraněné zvěře</a:t>
            </a:r>
          </a:p>
          <a:p>
            <a:pPr lvl="1"/>
            <a:r>
              <a:rPr lang="cs-CZ" dirty="0" smtClean="0"/>
              <a:t>Dostřelení (hlava, krk)</a:t>
            </a:r>
          </a:p>
          <a:p>
            <a:pPr lvl="1"/>
            <a:r>
              <a:rPr lang="cs-CZ" dirty="0" smtClean="0"/>
              <a:t>Záraz (pevný tenký nůž, mozkovna)</a:t>
            </a:r>
          </a:p>
          <a:p>
            <a:pPr lvl="1"/>
            <a:r>
              <a:rPr lang="cs-CZ" dirty="0" smtClean="0"/>
              <a:t>Zapeření (pevný bodec, mozkovna, ne </a:t>
            </a:r>
            <a:r>
              <a:rPr lang="cs-CZ" dirty="0" err="1" smtClean="0"/>
              <a:t>letkové</a:t>
            </a:r>
            <a:r>
              <a:rPr lang="cs-CZ" dirty="0" smtClean="0"/>
              <a:t> pero)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37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Ošetření zvěřiny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211960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Spárkatá </a:t>
            </a:r>
          </a:p>
          <a:p>
            <a:pPr lvl="1"/>
            <a:r>
              <a:rPr lang="cs-CZ" dirty="0" smtClean="0"/>
              <a:t>Komora napříč, střed těla, nad běh, ne šikmo</a:t>
            </a:r>
          </a:p>
          <a:p>
            <a:pPr lvl="1"/>
            <a:r>
              <a:rPr lang="cs-CZ" dirty="0" smtClean="0"/>
              <a:t>Dosled – časový odstup, pes</a:t>
            </a:r>
          </a:p>
          <a:p>
            <a:pPr lvl="2"/>
            <a:r>
              <a:rPr lang="cs-CZ" dirty="0" smtClean="0"/>
              <a:t>Do 12 hodin pro uvolnění do oběhu</a:t>
            </a:r>
          </a:p>
          <a:p>
            <a:pPr lvl="2"/>
            <a:r>
              <a:rPr lang="cs-CZ" dirty="0" smtClean="0"/>
              <a:t>12-24 hodin pro osobní spotřebu</a:t>
            </a:r>
          </a:p>
          <a:p>
            <a:pPr lvl="2"/>
            <a:r>
              <a:rPr lang="cs-CZ" dirty="0" smtClean="0"/>
              <a:t>Nad 24 hodin nezužitkovatelné</a:t>
            </a:r>
          </a:p>
          <a:p>
            <a:pPr lvl="1"/>
            <a:r>
              <a:rPr lang="cs-CZ" dirty="0" smtClean="0"/>
              <a:t>Kompletní vývrh – transport - pitná voda - zavěšení</a:t>
            </a:r>
          </a:p>
          <a:p>
            <a:pPr lvl="1"/>
            <a:r>
              <a:rPr lang="cs-CZ" dirty="0" smtClean="0"/>
              <a:t>Skladování</a:t>
            </a:r>
          </a:p>
          <a:p>
            <a:pPr lvl="2"/>
            <a:r>
              <a:rPr lang="cs-CZ" dirty="0" smtClean="0"/>
              <a:t>Do </a:t>
            </a:r>
            <a:r>
              <a:rPr lang="cs-CZ" dirty="0"/>
              <a:t>7</a:t>
            </a:r>
            <a:r>
              <a:rPr lang="cs-CZ" baseline="30000" dirty="0"/>
              <a:t>o</a:t>
            </a:r>
            <a:r>
              <a:rPr lang="cs-CZ" dirty="0"/>
              <a:t> </a:t>
            </a:r>
            <a:r>
              <a:rPr lang="cs-CZ" dirty="0" smtClean="0"/>
              <a:t>C – max. 7 dnů</a:t>
            </a:r>
          </a:p>
          <a:p>
            <a:pPr lvl="2"/>
            <a:r>
              <a:rPr lang="cs-CZ" dirty="0" smtClean="0"/>
              <a:t>Při </a:t>
            </a:r>
            <a:r>
              <a:rPr lang="cs-CZ" dirty="0"/>
              <a:t>0</a:t>
            </a:r>
            <a:r>
              <a:rPr lang="cs-CZ" baseline="30000" dirty="0"/>
              <a:t>o</a:t>
            </a:r>
            <a:r>
              <a:rPr lang="cs-CZ" dirty="0"/>
              <a:t> </a:t>
            </a:r>
            <a:r>
              <a:rPr lang="cs-CZ" dirty="0" smtClean="0"/>
              <a:t>C – max. 15 dnů</a:t>
            </a:r>
          </a:p>
          <a:p>
            <a:pPr lvl="2"/>
            <a:r>
              <a:rPr lang="cs-CZ" dirty="0" smtClean="0"/>
              <a:t>Pro vlastní spotřebu 12</a:t>
            </a:r>
            <a:r>
              <a:rPr lang="cs-CZ" baseline="30000" dirty="0"/>
              <a:t>o</a:t>
            </a:r>
            <a:r>
              <a:rPr lang="cs-CZ" dirty="0"/>
              <a:t> </a:t>
            </a:r>
            <a:r>
              <a:rPr lang="cs-CZ" dirty="0" smtClean="0"/>
              <a:t>C = zrání</a:t>
            </a:r>
          </a:p>
          <a:p>
            <a:pPr lvl="1"/>
            <a:r>
              <a:rPr lang="cs-CZ" dirty="0" smtClean="0"/>
              <a:t>Vývrh – od konečníku po </a:t>
            </a:r>
            <a:r>
              <a:rPr lang="cs-CZ" dirty="0" err="1" smtClean="0"/>
              <a:t>lízák</a:t>
            </a:r>
            <a:r>
              <a:rPr lang="cs-CZ" dirty="0" smtClean="0"/>
              <a:t>, rozepření hrudního koše</a:t>
            </a:r>
          </a:p>
          <a:p>
            <a:pPr lvl="1"/>
            <a:r>
              <a:rPr lang="cs-CZ" dirty="0" err="1" smtClean="0"/>
              <a:t>Odplecení</a:t>
            </a:r>
            <a:r>
              <a:rPr lang="cs-CZ" dirty="0" smtClean="0"/>
              <a:t> těžkých kusů</a:t>
            </a:r>
          </a:p>
          <a:p>
            <a:r>
              <a:rPr lang="cs-CZ" dirty="0" smtClean="0"/>
              <a:t>Drobná</a:t>
            </a:r>
          </a:p>
          <a:p>
            <a:pPr lvl="1"/>
            <a:r>
              <a:rPr lang="cs-CZ" dirty="0" smtClean="0"/>
              <a:t>Odpovídající velikost broku a myslivecká vzdálenost</a:t>
            </a:r>
          </a:p>
          <a:p>
            <a:pPr lvl="1"/>
            <a:r>
              <a:rPr lang="cs-CZ" dirty="0" smtClean="0"/>
              <a:t>Ideální vyvrhnout</a:t>
            </a:r>
          </a:p>
          <a:p>
            <a:pPr lvl="1"/>
            <a:r>
              <a:rPr lang="cs-CZ" dirty="0" smtClean="0"/>
              <a:t>Po leči vyvěsit, po výřadu chladírna</a:t>
            </a:r>
          </a:p>
          <a:p>
            <a:r>
              <a:rPr lang="cs-CZ" dirty="0" smtClean="0"/>
              <a:t>Nemrazit v kůži nebo peří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72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Ošetření a preparace trofeje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691432"/>
            <a:ext cx="4464496" cy="47483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Paroží </a:t>
            </a:r>
          </a:p>
          <a:p>
            <a:pPr lvl="1"/>
            <a:r>
              <a:rPr lang="cs-CZ" dirty="0" smtClean="0"/>
              <a:t>S celou lebkou</a:t>
            </a:r>
          </a:p>
          <a:p>
            <a:pPr lvl="1"/>
            <a:r>
              <a:rPr lang="cs-CZ" dirty="0" smtClean="0"/>
              <a:t>Postup</a:t>
            </a:r>
          </a:p>
          <a:p>
            <a:pPr lvl="2"/>
            <a:r>
              <a:rPr lang="cs-CZ" dirty="0" smtClean="0"/>
              <a:t>Oddělení </a:t>
            </a:r>
          </a:p>
          <a:p>
            <a:pPr lvl="2"/>
            <a:r>
              <a:rPr lang="cs-CZ" dirty="0" smtClean="0"/>
              <a:t>Zbavení svaloviny, mozku</a:t>
            </a:r>
          </a:p>
          <a:p>
            <a:pPr lvl="2"/>
            <a:r>
              <a:rPr lang="cs-CZ" dirty="0" smtClean="0"/>
              <a:t>Odbarvení</a:t>
            </a:r>
          </a:p>
          <a:p>
            <a:pPr lvl="2"/>
            <a:r>
              <a:rPr lang="cs-CZ" dirty="0" smtClean="0"/>
              <a:t>Kostrování varem</a:t>
            </a:r>
          </a:p>
          <a:p>
            <a:pPr lvl="2"/>
            <a:r>
              <a:rPr lang="cs-CZ" dirty="0" smtClean="0"/>
              <a:t>Odmaštění</a:t>
            </a:r>
          </a:p>
          <a:p>
            <a:pPr lvl="2"/>
            <a:r>
              <a:rPr lang="cs-CZ" dirty="0" smtClean="0"/>
              <a:t>Bělení peroxidem</a:t>
            </a:r>
          </a:p>
          <a:p>
            <a:pPr lvl="2"/>
            <a:r>
              <a:rPr lang="cs-CZ" dirty="0" smtClean="0"/>
              <a:t>Kompletace </a:t>
            </a:r>
          </a:p>
          <a:p>
            <a:pPr lvl="1"/>
            <a:r>
              <a:rPr lang="cs-CZ" dirty="0" smtClean="0"/>
              <a:t>Dutorohá </a:t>
            </a:r>
          </a:p>
          <a:p>
            <a:pPr lvl="2"/>
            <a:r>
              <a:rPr lang="cs-CZ" dirty="0" smtClean="0"/>
              <a:t>Sejmutí toulců</a:t>
            </a:r>
          </a:p>
          <a:p>
            <a:pPr lvl="2"/>
            <a:r>
              <a:rPr lang="cs-CZ" dirty="0" smtClean="0"/>
              <a:t>Výplach formaldehydem</a:t>
            </a:r>
          </a:p>
          <a:p>
            <a:pPr lvl="1"/>
            <a:r>
              <a:rPr lang="cs-CZ" dirty="0" smtClean="0"/>
              <a:t>Šelmy - lebka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Kůže </a:t>
            </a:r>
          </a:p>
          <a:p>
            <a:pPr lvl="1"/>
            <a:r>
              <a:rPr lang="cs-CZ" dirty="0" smtClean="0"/>
              <a:t>Opatrné řezy</a:t>
            </a:r>
          </a:p>
          <a:p>
            <a:pPr lvl="2"/>
            <a:r>
              <a:rPr lang="cs-CZ" dirty="0" smtClean="0"/>
              <a:t>Spárkatá od konečníku po bradu</a:t>
            </a:r>
          </a:p>
          <a:p>
            <a:pPr lvl="2"/>
            <a:r>
              <a:rPr lang="cs-CZ" dirty="0" smtClean="0"/>
              <a:t>Vnitřní strany běhů</a:t>
            </a:r>
          </a:p>
          <a:p>
            <a:pPr lvl="2"/>
            <a:r>
              <a:rPr lang="cs-CZ" dirty="0" smtClean="0"/>
              <a:t>Drobná vnitřní strany běhů, stažení přes hlavu </a:t>
            </a:r>
          </a:p>
          <a:p>
            <a:pPr lvl="1"/>
            <a:r>
              <a:rPr lang="cs-CZ" dirty="0" smtClean="0"/>
              <a:t>Postupné oddělování</a:t>
            </a:r>
          </a:p>
          <a:p>
            <a:pPr lvl="1"/>
            <a:r>
              <a:rPr lang="cs-CZ" dirty="0" smtClean="0"/>
              <a:t>Pomoc ostrého nože</a:t>
            </a:r>
          </a:p>
          <a:p>
            <a:pPr lvl="1"/>
            <a:r>
              <a:rPr lang="cs-CZ" dirty="0" smtClean="0"/>
              <a:t>Ošetření</a:t>
            </a:r>
          </a:p>
          <a:p>
            <a:pPr lvl="2"/>
            <a:r>
              <a:rPr lang="cs-CZ" dirty="0" smtClean="0"/>
              <a:t>Zchlazení, preparátor</a:t>
            </a:r>
          </a:p>
          <a:p>
            <a:pPr lvl="2"/>
            <a:r>
              <a:rPr lang="cs-CZ" dirty="0" smtClean="0"/>
              <a:t>Usušení po napnutí</a:t>
            </a:r>
          </a:p>
          <a:p>
            <a:pPr lvl="2"/>
            <a:r>
              <a:rPr lang="cs-CZ" dirty="0" smtClean="0"/>
              <a:t>Prosolení </a:t>
            </a:r>
          </a:p>
          <a:p>
            <a:r>
              <a:rPr lang="cs-CZ" dirty="0" err="1" smtClean="0"/>
              <a:t>Ćerná</a:t>
            </a:r>
            <a:r>
              <a:rPr lang="cs-CZ" dirty="0" smtClean="0"/>
              <a:t> - zbraně </a:t>
            </a:r>
          </a:p>
          <a:p>
            <a:pPr lvl="1"/>
            <a:r>
              <a:rPr lang="cs-CZ" dirty="0" smtClean="0"/>
              <a:t>Řez za třetí stoličkou</a:t>
            </a:r>
          </a:p>
          <a:p>
            <a:pPr lvl="1"/>
            <a:r>
              <a:rPr lang="cs-CZ" dirty="0" smtClean="0"/>
              <a:t>Vyvaření</a:t>
            </a:r>
          </a:p>
          <a:p>
            <a:pPr lvl="1"/>
            <a:r>
              <a:rPr lang="cs-CZ" dirty="0" smtClean="0"/>
              <a:t>Opatrné vyjmutí</a:t>
            </a:r>
          </a:p>
          <a:p>
            <a:pPr lvl="1"/>
            <a:r>
              <a:rPr lang="cs-CZ" dirty="0" smtClean="0"/>
              <a:t>Vypláchnutí</a:t>
            </a:r>
          </a:p>
          <a:p>
            <a:pPr lvl="1"/>
            <a:r>
              <a:rPr lang="cs-CZ" dirty="0" smtClean="0"/>
              <a:t>Vyplnění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292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Zařízení k lovu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5000"/>
            <a:ext cx="4464496" cy="47483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Čekaná </a:t>
            </a:r>
          </a:p>
          <a:p>
            <a:pPr lvl="1"/>
            <a:r>
              <a:rPr lang="cs-CZ" dirty="0" smtClean="0"/>
              <a:t>Záštity , </a:t>
            </a:r>
            <a:r>
              <a:rPr lang="cs-CZ" dirty="0" err="1" smtClean="0"/>
              <a:t>zásedky</a:t>
            </a:r>
            <a:r>
              <a:rPr lang="cs-CZ" dirty="0" smtClean="0"/>
              <a:t>, boudy </a:t>
            </a:r>
          </a:p>
          <a:p>
            <a:pPr lvl="1"/>
            <a:r>
              <a:rPr lang="cs-CZ" dirty="0" smtClean="0"/>
              <a:t>Posedy, kazatelny</a:t>
            </a:r>
          </a:p>
          <a:p>
            <a:pPr lvl="2"/>
            <a:r>
              <a:rPr lang="cs-CZ" dirty="0" smtClean="0"/>
              <a:t>Otevřené</a:t>
            </a:r>
          </a:p>
          <a:p>
            <a:pPr lvl="2"/>
            <a:r>
              <a:rPr lang="cs-CZ" dirty="0" smtClean="0"/>
              <a:t>Kryté</a:t>
            </a:r>
          </a:p>
          <a:p>
            <a:pPr lvl="2"/>
            <a:r>
              <a:rPr lang="cs-CZ" dirty="0" smtClean="0"/>
              <a:t>Zateplené </a:t>
            </a:r>
          </a:p>
          <a:p>
            <a:pPr lvl="2"/>
            <a:r>
              <a:rPr lang="cs-CZ" dirty="0" smtClean="0"/>
              <a:t>Mobilní </a:t>
            </a:r>
          </a:p>
          <a:p>
            <a:r>
              <a:rPr lang="cs-CZ" dirty="0" smtClean="0"/>
              <a:t>Společné lovy</a:t>
            </a:r>
          </a:p>
          <a:p>
            <a:pPr lvl="1"/>
            <a:r>
              <a:rPr lang="cs-CZ" dirty="0" smtClean="0"/>
              <a:t>Záštity </a:t>
            </a:r>
          </a:p>
          <a:p>
            <a:pPr lvl="1"/>
            <a:r>
              <a:rPr lang="cs-CZ" dirty="0" smtClean="0"/>
              <a:t>Vymezovací tyče</a:t>
            </a:r>
          </a:p>
          <a:p>
            <a:pPr lvl="1"/>
            <a:r>
              <a:rPr lang="cs-CZ" dirty="0" err="1" smtClean="0"/>
              <a:t>Naháňkové</a:t>
            </a:r>
            <a:r>
              <a:rPr lang="cs-CZ" dirty="0" smtClean="0"/>
              <a:t> posedy</a:t>
            </a:r>
          </a:p>
          <a:p>
            <a:r>
              <a:rPr lang="cs-CZ" dirty="0" smtClean="0"/>
              <a:t>Lovecké chodníky</a:t>
            </a:r>
          </a:p>
          <a:p>
            <a:r>
              <a:rPr lang="cs-CZ" dirty="0" smtClean="0"/>
              <a:t>Přístupové </a:t>
            </a:r>
            <a:r>
              <a:rPr lang="cs-CZ" dirty="0" err="1" smtClean="0"/>
              <a:t>šouláky</a:t>
            </a:r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Zásady </a:t>
            </a:r>
          </a:p>
          <a:p>
            <a:pPr lvl="1"/>
            <a:r>
              <a:rPr lang="cs-CZ" dirty="0" smtClean="0"/>
              <a:t>Souhlas vlastníka pozemků</a:t>
            </a:r>
          </a:p>
          <a:p>
            <a:pPr lvl="1"/>
            <a:r>
              <a:rPr lang="cs-CZ" dirty="0" smtClean="0"/>
              <a:t>Bezpečná konstrukce</a:t>
            </a:r>
          </a:p>
          <a:p>
            <a:pPr lvl="1"/>
            <a:r>
              <a:rPr lang="cs-CZ" dirty="0" smtClean="0"/>
              <a:t>Dobrý technický stav</a:t>
            </a:r>
          </a:p>
          <a:p>
            <a:pPr lvl="1"/>
            <a:r>
              <a:rPr lang="cs-CZ" dirty="0" smtClean="0"/>
              <a:t>200 m od hranic</a:t>
            </a:r>
          </a:p>
          <a:p>
            <a:pPr lvl="1"/>
            <a:r>
              <a:rPr lang="cs-CZ" dirty="0" smtClean="0"/>
              <a:t>Přirozené materiály</a:t>
            </a:r>
          </a:p>
          <a:p>
            <a:pPr lvl="1"/>
            <a:r>
              <a:rPr lang="cs-CZ" dirty="0" smtClean="0"/>
              <a:t>Směr větru</a:t>
            </a:r>
          </a:p>
          <a:p>
            <a:pPr lvl="1"/>
            <a:r>
              <a:rPr lang="cs-CZ" dirty="0" smtClean="0"/>
              <a:t>Respektování ochozů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</a:t>
            </a:r>
            <a:r>
              <a:rPr lang="cs-CZ" smtClean="0"/>
              <a:t>: VII/A/20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8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Pobytové znaky šelem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Znaky </a:t>
            </a:r>
          </a:p>
          <a:p>
            <a:pPr lvl="1"/>
            <a:r>
              <a:rPr lang="cs-CZ" dirty="0" smtClean="0"/>
              <a:t>Stopy </a:t>
            </a:r>
          </a:p>
          <a:p>
            <a:pPr lvl="2"/>
            <a:r>
              <a:rPr lang="cs-CZ" dirty="0" smtClean="0"/>
              <a:t>Šlépěje</a:t>
            </a:r>
          </a:p>
          <a:p>
            <a:pPr lvl="2"/>
            <a:r>
              <a:rPr lang="cs-CZ" dirty="0"/>
              <a:t>Sledy </a:t>
            </a:r>
            <a:r>
              <a:rPr lang="cs-CZ" dirty="0" smtClean="0"/>
              <a:t>stop</a:t>
            </a:r>
          </a:p>
          <a:p>
            <a:pPr lvl="2"/>
            <a:r>
              <a:rPr lang="cs-CZ" dirty="0" smtClean="0"/>
              <a:t>Spády</a:t>
            </a:r>
          </a:p>
          <a:p>
            <a:pPr lvl="1"/>
            <a:r>
              <a:rPr lang="cs-CZ" dirty="0" smtClean="0"/>
              <a:t>Trus </a:t>
            </a:r>
          </a:p>
          <a:p>
            <a:pPr lvl="1"/>
            <a:r>
              <a:rPr lang="cs-CZ" dirty="0" smtClean="0"/>
              <a:t>Potrava</a:t>
            </a:r>
          </a:p>
          <a:p>
            <a:pPr lvl="1"/>
            <a:r>
              <a:rPr lang="cs-CZ" dirty="0" smtClean="0"/>
              <a:t>Nory</a:t>
            </a:r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Šlépěj</a:t>
            </a:r>
          </a:p>
          <a:p>
            <a:pPr lvl="1"/>
            <a:r>
              <a:rPr lang="cs-CZ" dirty="0" smtClean="0"/>
              <a:t>Tlapky</a:t>
            </a:r>
          </a:p>
          <a:p>
            <a:pPr lvl="1"/>
            <a:r>
              <a:rPr lang="cs-CZ" dirty="0" smtClean="0"/>
              <a:t>Drápy</a:t>
            </a:r>
          </a:p>
          <a:p>
            <a:pPr lvl="1"/>
            <a:r>
              <a:rPr lang="cs-CZ" dirty="0" smtClean="0"/>
              <a:t>Prsty</a:t>
            </a:r>
          </a:p>
          <a:p>
            <a:r>
              <a:rPr lang="cs-CZ" dirty="0" smtClean="0"/>
              <a:t>Detaily </a:t>
            </a:r>
          </a:p>
          <a:p>
            <a:pPr lvl="1"/>
            <a:r>
              <a:rPr lang="cs-CZ" dirty="0" smtClean="0"/>
              <a:t>Liška </a:t>
            </a:r>
          </a:p>
          <a:p>
            <a:pPr lvl="1"/>
            <a:r>
              <a:rPr lang="cs-CZ" dirty="0" smtClean="0"/>
              <a:t>Kuny </a:t>
            </a:r>
          </a:p>
          <a:p>
            <a:pPr lvl="1"/>
            <a:r>
              <a:rPr lang="cs-CZ" dirty="0" smtClean="0"/>
              <a:t>Jezevec</a:t>
            </a:r>
          </a:p>
          <a:p>
            <a:pPr lvl="1"/>
            <a:r>
              <a:rPr lang="cs-CZ" dirty="0" smtClean="0"/>
              <a:t>Rys, medvěd, vlk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VII/B/3,8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2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Pobytové znaky drobné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Znaky </a:t>
            </a:r>
          </a:p>
          <a:p>
            <a:pPr lvl="1"/>
            <a:r>
              <a:rPr lang="cs-CZ" dirty="0" smtClean="0"/>
              <a:t>Stopy </a:t>
            </a:r>
          </a:p>
          <a:p>
            <a:pPr lvl="2"/>
            <a:r>
              <a:rPr lang="cs-CZ" dirty="0" smtClean="0"/>
              <a:t>Šlépěje</a:t>
            </a:r>
          </a:p>
          <a:p>
            <a:pPr lvl="2"/>
            <a:r>
              <a:rPr lang="cs-CZ" dirty="0"/>
              <a:t>Sledy </a:t>
            </a:r>
            <a:r>
              <a:rPr lang="cs-CZ" dirty="0" smtClean="0"/>
              <a:t>stop</a:t>
            </a:r>
          </a:p>
          <a:p>
            <a:pPr lvl="2"/>
            <a:r>
              <a:rPr lang="cs-CZ" dirty="0" smtClean="0"/>
              <a:t>Pěšinky, stopníky</a:t>
            </a:r>
          </a:p>
          <a:p>
            <a:pPr lvl="1"/>
            <a:r>
              <a:rPr lang="cs-CZ" dirty="0" smtClean="0"/>
              <a:t>Trus </a:t>
            </a:r>
          </a:p>
          <a:p>
            <a:pPr lvl="1"/>
            <a:r>
              <a:rPr lang="cs-CZ" dirty="0" smtClean="0"/>
              <a:t>Ohryz </a:t>
            </a:r>
          </a:p>
          <a:p>
            <a:pPr lvl="1"/>
            <a:r>
              <a:rPr lang="cs-CZ" dirty="0" smtClean="0"/>
              <a:t>Otisky těla</a:t>
            </a:r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Šlépěj</a:t>
            </a:r>
          </a:p>
          <a:p>
            <a:pPr lvl="1"/>
            <a:r>
              <a:rPr lang="cs-CZ" dirty="0" smtClean="0"/>
              <a:t>Tlapky</a:t>
            </a:r>
          </a:p>
          <a:p>
            <a:pPr lvl="1"/>
            <a:r>
              <a:rPr lang="cs-CZ" dirty="0" smtClean="0"/>
              <a:t>Drápy</a:t>
            </a:r>
          </a:p>
          <a:p>
            <a:pPr lvl="1"/>
            <a:r>
              <a:rPr lang="cs-CZ" dirty="0" smtClean="0"/>
              <a:t>Prsty</a:t>
            </a:r>
          </a:p>
          <a:p>
            <a:pPr lvl="1"/>
            <a:r>
              <a:rPr lang="cs-CZ" dirty="0" smtClean="0"/>
              <a:t>Plovací blány</a:t>
            </a:r>
          </a:p>
          <a:p>
            <a:r>
              <a:rPr lang="cs-CZ" dirty="0" smtClean="0"/>
              <a:t>Detaily </a:t>
            </a:r>
          </a:p>
          <a:p>
            <a:pPr lvl="1"/>
            <a:r>
              <a:rPr lang="cs-CZ" dirty="0" smtClean="0"/>
              <a:t>Zajíc, králík </a:t>
            </a:r>
          </a:p>
          <a:p>
            <a:pPr lvl="1"/>
            <a:r>
              <a:rPr lang="cs-CZ" dirty="0" smtClean="0"/>
              <a:t>Bažant, koroptev</a:t>
            </a:r>
          </a:p>
          <a:p>
            <a:pPr lvl="1"/>
            <a:r>
              <a:rPr lang="cs-CZ" dirty="0" smtClean="0"/>
              <a:t>Kachny, husy, lyska</a:t>
            </a:r>
          </a:p>
          <a:p>
            <a:pPr lvl="1"/>
            <a:r>
              <a:rPr lang="cs-CZ" dirty="0" smtClean="0"/>
              <a:t>Ondatra</a:t>
            </a:r>
            <a:endParaRPr lang="cs-CZ" dirty="0"/>
          </a:p>
          <a:p>
            <a:pPr lvl="1"/>
            <a:r>
              <a:rPr lang="cs-CZ" dirty="0" smtClean="0"/>
              <a:t>Krkavcovití</a:t>
            </a:r>
          </a:p>
          <a:p>
            <a:pPr lvl="1"/>
            <a:r>
              <a:rPr lang="cs-CZ" dirty="0" smtClean="0"/>
              <a:t>Dravci, sovy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66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Pobytové znaky spárkaté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Znaky </a:t>
            </a:r>
          </a:p>
          <a:p>
            <a:pPr lvl="1"/>
            <a:r>
              <a:rPr lang="cs-CZ" dirty="0" smtClean="0"/>
              <a:t>Stopy </a:t>
            </a:r>
          </a:p>
          <a:p>
            <a:pPr lvl="2"/>
            <a:r>
              <a:rPr lang="cs-CZ" dirty="0" smtClean="0"/>
              <a:t>Šlépěje</a:t>
            </a:r>
          </a:p>
          <a:p>
            <a:pPr lvl="2"/>
            <a:r>
              <a:rPr lang="cs-CZ" dirty="0"/>
              <a:t>Sledy </a:t>
            </a:r>
            <a:r>
              <a:rPr lang="cs-CZ" dirty="0" smtClean="0"/>
              <a:t>stop</a:t>
            </a:r>
          </a:p>
          <a:p>
            <a:pPr lvl="2"/>
            <a:r>
              <a:rPr lang="cs-CZ" dirty="0" smtClean="0"/>
              <a:t>Ochozy </a:t>
            </a:r>
          </a:p>
          <a:p>
            <a:pPr lvl="1"/>
            <a:r>
              <a:rPr lang="cs-CZ" dirty="0" smtClean="0"/>
              <a:t>Trus</a:t>
            </a:r>
          </a:p>
          <a:p>
            <a:pPr lvl="1"/>
            <a:r>
              <a:rPr lang="cs-CZ" dirty="0" smtClean="0"/>
              <a:t>Okus </a:t>
            </a:r>
          </a:p>
          <a:p>
            <a:pPr lvl="1"/>
            <a:r>
              <a:rPr lang="cs-CZ" dirty="0" smtClean="0"/>
              <a:t>Hrabánky, </a:t>
            </a:r>
            <a:r>
              <a:rPr lang="cs-CZ" dirty="0" err="1" smtClean="0"/>
              <a:t>výtlučky</a:t>
            </a:r>
            <a:endParaRPr lang="cs-CZ" dirty="0" smtClean="0"/>
          </a:p>
          <a:p>
            <a:pPr lvl="1"/>
            <a:r>
              <a:rPr lang="cs-CZ" dirty="0" smtClean="0"/>
              <a:t>Nebeská znamení</a:t>
            </a:r>
          </a:p>
          <a:p>
            <a:pPr lvl="1"/>
            <a:r>
              <a:rPr lang="cs-CZ" dirty="0" smtClean="0"/>
              <a:t>Kaliště, doliny</a:t>
            </a:r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Šlépěj</a:t>
            </a:r>
          </a:p>
          <a:p>
            <a:pPr lvl="1"/>
            <a:r>
              <a:rPr lang="cs-CZ" dirty="0" smtClean="0"/>
              <a:t>Spárky </a:t>
            </a:r>
          </a:p>
          <a:p>
            <a:pPr lvl="1"/>
            <a:r>
              <a:rPr lang="cs-CZ" dirty="0" smtClean="0"/>
              <a:t>Paspárky </a:t>
            </a:r>
          </a:p>
          <a:p>
            <a:pPr lvl="1"/>
            <a:r>
              <a:rPr lang="cs-CZ" dirty="0" smtClean="0"/>
              <a:t>Hrázka </a:t>
            </a:r>
          </a:p>
          <a:p>
            <a:pPr lvl="1"/>
            <a:r>
              <a:rPr lang="cs-CZ" dirty="0" smtClean="0"/>
              <a:t>Bříško </a:t>
            </a:r>
          </a:p>
          <a:p>
            <a:pPr lvl="1"/>
            <a:r>
              <a:rPr lang="cs-CZ" dirty="0" smtClean="0"/>
              <a:t>Nůsek, svor</a:t>
            </a:r>
          </a:p>
          <a:p>
            <a:r>
              <a:rPr lang="cs-CZ" dirty="0" smtClean="0"/>
              <a:t>Detaily </a:t>
            </a:r>
          </a:p>
          <a:p>
            <a:pPr lvl="1"/>
            <a:r>
              <a:rPr lang="cs-CZ" dirty="0" smtClean="0"/>
              <a:t>Jelen, sika, daněk, muflon</a:t>
            </a:r>
          </a:p>
          <a:p>
            <a:pPr lvl="1"/>
            <a:r>
              <a:rPr lang="cs-CZ" dirty="0" smtClean="0"/>
              <a:t>Černá zvěř</a:t>
            </a:r>
          </a:p>
          <a:p>
            <a:pPr lvl="1"/>
            <a:r>
              <a:rPr lang="cs-CZ" dirty="0" smtClean="0"/>
              <a:t>Kamzík, los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VII/B/4,5,6,7,9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81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Specifika lovu černé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Specifika</a:t>
            </a:r>
          </a:p>
          <a:p>
            <a:pPr lvl="1"/>
            <a:r>
              <a:rPr lang="cs-CZ" dirty="0" smtClean="0"/>
              <a:t>Skvělý čich</a:t>
            </a:r>
          </a:p>
          <a:p>
            <a:pPr lvl="1"/>
            <a:r>
              <a:rPr lang="cs-CZ" dirty="0" smtClean="0"/>
              <a:t>Inteligence</a:t>
            </a:r>
          </a:p>
          <a:p>
            <a:pPr lvl="1"/>
            <a:r>
              <a:rPr lang="cs-CZ" dirty="0" smtClean="0"/>
              <a:t>Učenlivost</a:t>
            </a:r>
          </a:p>
          <a:p>
            <a:pPr lvl="1"/>
            <a:r>
              <a:rPr lang="cs-CZ" dirty="0" smtClean="0"/>
              <a:t>Vitalita</a:t>
            </a:r>
          </a:p>
          <a:p>
            <a:pPr lvl="1"/>
            <a:r>
              <a:rPr lang="cs-CZ" dirty="0" smtClean="0"/>
              <a:t>Agresivita</a:t>
            </a:r>
          </a:p>
          <a:p>
            <a:pPr lvl="1"/>
            <a:r>
              <a:rPr lang="cs-CZ" dirty="0" smtClean="0"/>
              <a:t>Noční život</a:t>
            </a:r>
          </a:p>
          <a:p>
            <a:pPr lvl="1"/>
            <a:r>
              <a:rPr lang="cs-CZ" dirty="0" smtClean="0"/>
              <a:t>Obtížné dosledy</a:t>
            </a:r>
          </a:p>
          <a:p>
            <a:r>
              <a:rPr lang="cs-CZ" dirty="0" smtClean="0"/>
              <a:t>Pobytové znaky</a:t>
            </a:r>
          </a:p>
          <a:p>
            <a:r>
              <a:rPr lang="cs-CZ" dirty="0" smtClean="0"/>
              <a:t>Trofej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Odstřel </a:t>
            </a:r>
          </a:p>
          <a:p>
            <a:pPr lvl="1"/>
            <a:r>
              <a:rPr lang="cs-CZ" dirty="0" smtClean="0"/>
              <a:t>Individuální</a:t>
            </a:r>
          </a:p>
          <a:p>
            <a:pPr lvl="2"/>
            <a:r>
              <a:rPr lang="cs-CZ" dirty="0" err="1" smtClean="0"/>
              <a:t>Vnadiště</a:t>
            </a:r>
            <a:endParaRPr lang="cs-CZ" dirty="0" smtClean="0"/>
          </a:p>
          <a:p>
            <a:pPr lvl="2"/>
            <a:r>
              <a:rPr lang="cs-CZ" dirty="0" smtClean="0"/>
              <a:t>Pole s potravou</a:t>
            </a:r>
          </a:p>
          <a:p>
            <a:pPr lvl="2"/>
            <a:r>
              <a:rPr lang="cs-CZ" dirty="0" smtClean="0"/>
              <a:t>Ochozy </a:t>
            </a:r>
          </a:p>
          <a:p>
            <a:pPr lvl="2"/>
            <a:r>
              <a:rPr lang="cs-CZ" dirty="0" smtClean="0"/>
              <a:t>Vábení</a:t>
            </a:r>
          </a:p>
          <a:p>
            <a:pPr lvl="1"/>
            <a:r>
              <a:rPr lang="cs-CZ" dirty="0" smtClean="0"/>
              <a:t>Společné </a:t>
            </a:r>
          </a:p>
          <a:p>
            <a:pPr lvl="2"/>
            <a:r>
              <a:rPr lang="cs-CZ" dirty="0" smtClean="0"/>
              <a:t>Rychlé zavedení, směr větru</a:t>
            </a:r>
          </a:p>
          <a:p>
            <a:pPr lvl="2"/>
            <a:r>
              <a:rPr lang="cs-CZ" dirty="0" smtClean="0"/>
              <a:t>Oblíbené ochozy</a:t>
            </a:r>
          </a:p>
          <a:p>
            <a:pPr lvl="2"/>
            <a:r>
              <a:rPr lang="cs-CZ" dirty="0" smtClean="0"/>
              <a:t>Zkušení psi</a:t>
            </a:r>
          </a:p>
          <a:p>
            <a:pPr lvl="2"/>
            <a:r>
              <a:rPr lang="cs-CZ" dirty="0" smtClean="0"/>
              <a:t>Dostatek honců</a:t>
            </a:r>
          </a:p>
          <a:p>
            <a:r>
              <a:rPr lang="cs-CZ" dirty="0" smtClean="0"/>
              <a:t>Odchyt</a:t>
            </a:r>
          </a:p>
          <a:p>
            <a:pPr lvl="1"/>
            <a:r>
              <a:rPr lang="cs-CZ" dirty="0" smtClean="0"/>
              <a:t>Lapáky</a:t>
            </a:r>
          </a:p>
          <a:p>
            <a:pPr lvl="1"/>
            <a:r>
              <a:rPr lang="cs-CZ" dirty="0" smtClean="0"/>
              <a:t>Tlumení stavů</a:t>
            </a:r>
          </a:p>
          <a:p>
            <a:pPr lvl="1"/>
            <a:r>
              <a:rPr lang="cs-CZ" dirty="0" smtClean="0"/>
              <a:t>Odstřel</a:t>
            </a:r>
          </a:p>
          <a:p>
            <a:pPr lvl="2"/>
            <a:r>
              <a:rPr lang="cs-CZ" dirty="0" smtClean="0"/>
              <a:t>Mladá, nežádoucí</a:t>
            </a:r>
          </a:p>
          <a:p>
            <a:pPr lvl="2"/>
            <a:r>
              <a:rPr lang="cs-CZ" dirty="0" smtClean="0"/>
              <a:t>Povolení ORP</a:t>
            </a:r>
          </a:p>
          <a:p>
            <a:pPr lvl="2"/>
            <a:r>
              <a:rPr lang="cs-CZ" dirty="0" smtClean="0"/>
              <a:t>Lovecká zbraň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VII/B/5,6,10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61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Specifika lovu srnčí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Specifika</a:t>
            </a:r>
          </a:p>
          <a:p>
            <a:pPr lvl="1"/>
            <a:r>
              <a:rPr lang="cs-CZ" dirty="0"/>
              <a:t>Individuální lov</a:t>
            </a:r>
            <a:endParaRPr lang="cs-CZ" dirty="0" smtClean="0"/>
          </a:p>
          <a:p>
            <a:pPr lvl="1"/>
            <a:r>
              <a:rPr lang="cs-CZ" dirty="0" smtClean="0"/>
              <a:t>Hojné rozšíření</a:t>
            </a:r>
          </a:p>
          <a:p>
            <a:pPr lvl="1"/>
            <a:r>
              <a:rPr lang="cs-CZ" dirty="0" smtClean="0"/>
              <a:t>Relativně snadný lov</a:t>
            </a:r>
          </a:p>
          <a:p>
            <a:pPr lvl="1"/>
            <a:r>
              <a:rPr lang="cs-CZ" dirty="0" smtClean="0"/>
              <a:t>Teritoria, okrsky</a:t>
            </a:r>
          </a:p>
          <a:p>
            <a:r>
              <a:rPr lang="cs-CZ" dirty="0" smtClean="0"/>
              <a:t>Pobytové znaky</a:t>
            </a:r>
          </a:p>
          <a:p>
            <a:r>
              <a:rPr lang="cs-CZ" dirty="0" smtClean="0"/>
              <a:t>Trofej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Odstřel </a:t>
            </a:r>
          </a:p>
          <a:p>
            <a:pPr lvl="1"/>
            <a:r>
              <a:rPr lang="cs-CZ" dirty="0" smtClean="0"/>
              <a:t>Čekaná</a:t>
            </a:r>
          </a:p>
          <a:p>
            <a:pPr lvl="1"/>
            <a:r>
              <a:rPr lang="cs-CZ" dirty="0" smtClean="0"/>
              <a:t>Šoulačka </a:t>
            </a:r>
          </a:p>
          <a:p>
            <a:pPr lvl="1"/>
            <a:r>
              <a:rPr lang="cs-CZ" dirty="0" smtClean="0"/>
              <a:t>Vábení</a:t>
            </a:r>
          </a:p>
          <a:p>
            <a:pPr lvl="2"/>
            <a:r>
              <a:rPr lang="cs-CZ" dirty="0" smtClean="0"/>
              <a:t>Říje</a:t>
            </a:r>
          </a:p>
          <a:p>
            <a:pPr lvl="2"/>
            <a:r>
              <a:rPr lang="cs-CZ" dirty="0" smtClean="0"/>
              <a:t>Hlas srnčete</a:t>
            </a:r>
          </a:p>
          <a:p>
            <a:r>
              <a:rPr lang="cs-CZ" dirty="0" smtClean="0"/>
              <a:t>Oblíbená místa</a:t>
            </a:r>
          </a:p>
          <a:p>
            <a:pPr lvl="1"/>
            <a:r>
              <a:rPr lang="cs-CZ" dirty="0" smtClean="0"/>
              <a:t>Potrava</a:t>
            </a:r>
          </a:p>
          <a:p>
            <a:pPr lvl="1"/>
            <a:r>
              <a:rPr lang="cs-CZ" dirty="0" smtClean="0"/>
              <a:t>Okraje krytin</a:t>
            </a:r>
          </a:p>
          <a:p>
            <a:pPr lvl="1"/>
            <a:r>
              <a:rPr lang="cs-CZ" dirty="0" smtClean="0"/>
              <a:t>Ochozy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VII/B/5,7,11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71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Specifika lovu lišek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Specifika</a:t>
            </a:r>
          </a:p>
          <a:p>
            <a:pPr lvl="1"/>
            <a:r>
              <a:rPr lang="cs-CZ" dirty="0" smtClean="0"/>
              <a:t>Perfektní smysly</a:t>
            </a:r>
          </a:p>
          <a:p>
            <a:pPr lvl="1"/>
            <a:r>
              <a:rPr lang="cs-CZ" dirty="0" smtClean="0"/>
              <a:t>Chytrost, opatrnost</a:t>
            </a:r>
          </a:p>
          <a:p>
            <a:pPr lvl="1"/>
            <a:r>
              <a:rPr lang="cs-CZ" dirty="0" smtClean="0"/>
              <a:t>Skrytý způsob života</a:t>
            </a:r>
          </a:p>
          <a:p>
            <a:pPr lvl="1"/>
            <a:r>
              <a:rPr lang="cs-CZ" dirty="0" smtClean="0"/>
              <a:t>Hojné rozšíření</a:t>
            </a:r>
          </a:p>
          <a:p>
            <a:pPr lvl="1"/>
            <a:r>
              <a:rPr lang="cs-CZ" dirty="0" smtClean="0"/>
              <a:t>Dodržení zvyků</a:t>
            </a:r>
          </a:p>
          <a:p>
            <a:pPr lvl="2"/>
            <a:r>
              <a:rPr lang="cs-CZ" dirty="0" smtClean="0"/>
              <a:t>Spády</a:t>
            </a:r>
          </a:p>
          <a:p>
            <a:pPr lvl="2"/>
            <a:r>
              <a:rPr lang="cs-CZ" dirty="0" smtClean="0"/>
              <a:t>Loviště </a:t>
            </a:r>
          </a:p>
          <a:p>
            <a:pPr lvl="1"/>
            <a:r>
              <a:rPr lang="cs-CZ" dirty="0" smtClean="0"/>
              <a:t>Náročné na trpělivost</a:t>
            </a:r>
          </a:p>
          <a:p>
            <a:r>
              <a:rPr lang="cs-CZ" dirty="0" smtClean="0"/>
              <a:t>Pobytové znaky</a:t>
            </a:r>
          </a:p>
          <a:p>
            <a:r>
              <a:rPr lang="cs-CZ" dirty="0" smtClean="0"/>
              <a:t>Trofej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Odstřel </a:t>
            </a:r>
          </a:p>
          <a:p>
            <a:pPr lvl="1"/>
            <a:r>
              <a:rPr lang="cs-CZ" dirty="0" smtClean="0"/>
              <a:t>Čekaná</a:t>
            </a:r>
          </a:p>
          <a:p>
            <a:pPr lvl="1"/>
            <a:r>
              <a:rPr lang="cs-CZ" dirty="0" smtClean="0"/>
              <a:t>Šoulačka </a:t>
            </a:r>
          </a:p>
          <a:p>
            <a:pPr lvl="1"/>
            <a:r>
              <a:rPr lang="cs-CZ" dirty="0" smtClean="0"/>
              <a:t>Vábení</a:t>
            </a:r>
          </a:p>
          <a:p>
            <a:pPr lvl="2"/>
            <a:r>
              <a:rPr lang="cs-CZ" dirty="0" smtClean="0"/>
              <a:t>Kořist </a:t>
            </a:r>
          </a:p>
          <a:p>
            <a:pPr lvl="2"/>
            <a:r>
              <a:rPr lang="cs-CZ" dirty="0" smtClean="0"/>
              <a:t>Kaňkování </a:t>
            </a:r>
          </a:p>
          <a:p>
            <a:r>
              <a:rPr lang="cs-CZ" dirty="0" smtClean="0"/>
              <a:t>Naháňky </a:t>
            </a:r>
          </a:p>
          <a:p>
            <a:r>
              <a:rPr lang="cs-CZ" dirty="0" smtClean="0"/>
              <a:t>Norování </a:t>
            </a:r>
          </a:p>
          <a:p>
            <a:r>
              <a:rPr lang="cs-CZ" dirty="0" smtClean="0"/>
              <a:t>Odchyt </a:t>
            </a:r>
          </a:p>
          <a:p>
            <a:pPr lvl="1"/>
            <a:r>
              <a:rPr lang="cs-CZ" dirty="0" smtClean="0"/>
              <a:t>Sklopce</a:t>
            </a:r>
          </a:p>
          <a:p>
            <a:pPr lvl="1"/>
            <a:r>
              <a:rPr lang="cs-CZ" dirty="0" smtClean="0"/>
              <a:t>Malá úspěšnost</a:t>
            </a:r>
          </a:p>
          <a:p>
            <a:pPr lvl="1"/>
            <a:r>
              <a:rPr lang="cs-CZ" dirty="0" smtClean="0"/>
              <a:t>Nory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VII/B/3,8,12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290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Rozdělení loveckých metod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683568" y="1772816"/>
            <a:ext cx="3384376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Lov odstřelem</a:t>
            </a:r>
          </a:p>
          <a:p>
            <a:pPr lvl="1"/>
            <a:r>
              <a:rPr lang="cs-CZ" dirty="0" smtClean="0"/>
              <a:t>Lovy individuální</a:t>
            </a:r>
            <a:endParaRPr lang="cs-CZ" dirty="0"/>
          </a:p>
          <a:p>
            <a:pPr lvl="1"/>
            <a:r>
              <a:rPr lang="cs-CZ" sz="2900" dirty="0" smtClean="0"/>
              <a:t>Lovy </a:t>
            </a:r>
            <a:r>
              <a:rPr lang="cs-CZ" sz="2900" dirty="0"/>
              <a:t>společné</a:t>
            </a:r>
          </a:p>
          <a:p>
            <a:pPr lvl="1"/>
            <a:r>
              <a:rPr lang="cs-CZ" dirty="0" smtClean="0"/>
              <a:t>Lovy </a:t>
            </a:r>
            <a:r>
              <a:rPr lang="cs-CZ" dirty="0" err="1" smtClean="0"/>
              <a:t>lestné</a:t>
            </a:r>
            <a:endParaRPr lang="cs-CZ" dirty="0" smtClean="0"/>
          </a:p>
          <a:p>
            <a:r>
              <a:rPr lang="cs-CZ" dirty="0" smtClean="0"/>
              <a:t>Lov odchytem</a:t>
            </a:r>
          </a:p>
          <a:p>
            <a:pPr lvl="1"/>
            <a:r>
              <a:rPr lang="cs-CZ" dirty="0" smtClean="0"/>
              <a:t>Spárkatá</a:t>
            </a:r>
          </a:p>
          <a:p>
            <a:pPr lvl="1"/>
            <a:r>
              <a:rPr lang="cs-CZ" dirty="0" smtClean="0"/>
              <a:t>Drobná</a:t>
            </a:r>
          </a:p>
          <a:p>
            <a:pPr lvl="1"/>
            <a:r>
              <a:rPr lang="cs-CZ" dirty="0" smtClean="0"/>
              <a:t>Lapání šelem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4572000" y="2204864"/>
            <a:ext cx="4104456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Zvláštní způsoby lovu</a:t>
            </a:r>
          </a:p>
          <a:p>
            <a:pPr lvl="1"/>
            <a:r>
              <a:rPr lang="cs-CZ" dirty="0" smtClean="0"/>
              <a:t>Norování</a:t>
            </a:r>
          </a:p>
          <a:p>
            <a:pPr lvl="1"/>
            <a:r>
              <a:rPr lang="cs-CZ" dirty="0" smtClean="0"/>
              <a:t>Lov na obnově</a:t>
            </a:r>
          </a:p>
          <a:p>
            <a:pPr lvl="1"/>
            <a:r>
              <a:rPr lang="cs-CZ" dirty="0" smtClean="0"/>
              <a:t>Sokolnictví</a:t>
            </a:r>
          </a:p>
          <a:p>
            <a:pPr lvl="1"/>
            <a:r>
              <a:rPr lang="cs-CZ" dirty="0" smtClean="0"/>
              <a:t>Fretkování </a:t>
            </a:r>
          </a:p>
          <a:p>
            <a:pPr lvl="1"/>
            <a:r>
              <a:rPr lang="cs-CZ" dirty="0" smtClean="0"/>
              <a:t>Lov se zradidly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2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Lovecká výstroj a výbava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Výzbroj </a:t>
            </a:r>
          </a:p>
          <a:p>
            <a:pPr lvl="1"/>
            <a:r>
              <a:rPr lang="cs-CZ" dirty="0" smtClean="0"/>
              <a:t>Zbraň</a:t>
            </a:r>
          </a:p>
          <a:p>
            <a:pPr lvl="1"/>
            <a:r>
              <a:rPr lang="cs-CZ" dirty="0" smtClean="0"/>
              <a:t>Střelivo </a:t>
            </a:r>
          </a:p>
          <a:p>
            <a:pPr lvl="1"/>
            <a:r>
              <a:rPr lang="cs-CZ" dirty="0" smtClean="0"/>
              <a:t>Lovecký nůž</a:t>
            </a:r>
          </a:p>
          <a:p>
            <a:pPr lvl="1"/>
            <a:r>
              <a:rPr lang="cs-CZ" dirty="0" smtClean="0"/>
              <a:t>Optika </a:t>
            </a:r>
          </a:p>
          <a:p>
            <a:r>
              <a:rPr lang="cs-CZ" dirty="0" smtClean="0"/>
              <a:t>Oděv </a:t>
            </a:r>
          </a:p>
          <a:p>
            <a:pPr lvl="1"/>
            <a:r>
              <a:rPr lang="cs-CZ" dirty="0" smtClean="0"/>
              <a:t>Podle počasí</a:t>
            </a:r>
          </a:p>
          <a:p>
            <a:pPr lvl="1"/>
            <a:r>
              <a:rPr lang="cs-CZ" dirty="0" smtClean="0"/>
              <a:t>Lehkost, vzdušnost</a:t>
            </a:r>
          </a:p>
          <a:p>
            <a:pPr lvl="1"/>
            <a:r>
              <a:rPr lang="cs-CZ" dirty="0" smtClean="0"/>
              <a:t>Neomezený pohyb</a:t>
            </a:r>
          </a:p>
          <a:p>
            <a:pPr lvl="1"/>
            <a:r>
              <a:rPr lang="cs-CZ" dirty="0" smtClean="0"/>
              <a:t>Tepelná izolace</a:t>
            </a:r>
          </a:p>
          <a:p>
            <a:pPr lvl="1"/>
            <a:r>
              <a:rPr lang="cs-CZ" dirty="0" smtClean="0"/>
              <a:t>Odolnost – voda, vítr</a:t>
            </a:r>
          </a:p>
          <a:p>
            <a:pPr lvl="1"/>
            <a:r>
              <a:rPr lang="cs-CZ" dirty="0" smtClean="0"/>
              <a:t>Tradiční provedení</a:t>
            </a:r>
          </a:p>
          <a:p>
            <a:pPr lvl="1"/>
            <a:r>
              <a:rPr lang="cs-CZ" dirty="0" smtClean="0"/>
              <a:t>Pokrývka hlavy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Obuv </a:t>
            </a:r>
          </a:p>
          <a:p>
            <a:pPr lvl="1"/>
            <a:r>
              <a:rPr lang="cs-CZ" dirty="0" smtClean="0"/>
              <a:t>Zpevněná noha</a:t>
            </a:r>
          </a:p>
          <a:p>
            <a:pPr lvl="1"/>
            <a:r>
              <a:rPr lang="cs-CZ" dirty="0" smtClean="0"/>
              <a:t>Tepelná izolace</a:t>
            </a:r>
          </a:p>
          <a:p>
            <a:pPr lvl="1"/>
            <a:r>
              <a:rPr lang="cs-CZ" dirty="0" smtClean="0"/>
              <a:t>Vodoodpudivost </a:t>
            </a:r>
          </a:p>
          <a:p>
            <a:pPr lvl="1"/>
            <a:r>
              <a:rPr lang="cs-CZ" dirty="0" smtClean="0"/>
              <a:t>Lehkost - </a:t>
            </a:r>
            <a:r>
              <a:rPr lang="cs-CZ" dirty="0" err="1" smtClean="0"/>
              <a:t>šoulání</a:t>
            </a:r>
            <a:endParaRPr lang="cs-CZ" dirty="0" smtClean="0"/>
          </a:p>
          <a:p>
            <a:r>
              <a:rPr lang="cs-CZ" dirty="0" smtClean="0"/>
              <a:t>Doplňková </a:t>
            </a:r>
          </a:p>
          <a:p>
            <a:pPr lvl="1"/>
            <a:r>
              <a:rPr lang="cs-CZ" dirty="0" smtClean="0"/>
              <a:t>Lovecká hůl</a:t>
            </a:r>
          </a:p>
          <a:p>
            <a:pPr lvl="1"/>
            <a:r>
              <a:rPr lang="cs-CZ" dirty="0" smtClean="0"/>
              <a:t>Sedačka </a:t>
            </a:r>
          </a:p>
          <a:p>
            <a:pPr lvl="1"/>
            <a:r>
              <a:rPr lang="cs-CZ" dirty="0" smtClean="0"/>
              <a:t>Ruksak </a:t>
            </a:r>
          </a:p>
          <a:p>
            <a:pPr lvl="1"/>
            <a:r>
              <a:rPr lang="cs-CZ" dirty="0" smtClean="0"/>
              <a:t>Svítilna</a:t>
            </a:r>
          </a:p>
          <a:p>
            <a:pPr lvl="1"/>
            <a:r>
              <a:rPr lang="cs-CZ" dirty="0" smtClean="0"/>
              <a:t>Vábničky</a:t>
            </a:r>
          </a:p>
          <a:p>
            <a:pPr lvl="1"/>
            <a:r>
              <a:rPr lang="cs-CZ" dirty="0" err="1" smtClean="0"/>
              <a:t>Fotopast</a:t>
            </a:r>
            <a:endParaRPr lang="cs-CZ" dirty="0" smtClean="0"/>
          </a:p>
          <a:p>
            <a:pPr lvl="1"/>
            <a:r>
              <a:rPr lang="cs-CZ" dirty="0" smtClean="0"/>
              <a:t>Vak na zvěř, šňůra </a:t>
            </a:r>
          </a:p>
          <a:p>
            <a:pPr lvl="1"/>
            <a:r>
              <a:rPr lang="cs-CZ" dirty="0" smtClean="0"/>
              <a:t>Repelent</a:t>
            </a:r>
          </a:p>
          <a:p>
            <a:pPr lvl="1"/>
            <a:r>
              <a:rPr lang="cs-CZ" dirty="0" smtClean="0"/>
              <a:t>Mobilní telefon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8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Vyháčkování, vymačkání, </a:t>
            </a:r>
            <a:r>
              <a:rPr lang="cs-CZ" b="1" dirty="0" err="1" smtClean="0"/>
              <a:t>pírkování</a:t>
            </a:r>
            <a:r>
              <a:rPr lang="cs-CZ" b="1" dirty="0" smtClean="0"/>
              <a:t>, výhoz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Nepoužitelné z hlediska hygieny zvěřiny</a:t>
            </a:r>
          </a:p>
          <a:p>
            <a:r>
              <a:rPr lang="cs-CZ" dirty="0" smtClean="0"/>
              <a:t>Historické pojmy</a:t>
            </a:r>
          </a:p>
          <a:p>
            <a:r>
              <a:rPr lang="cs-CZ" dirty="0" smtClean="0"/>
              <a:t>Vyháčkování</a:t>
            </a:r>
          </a:p>
          <a:p>
            <a:pPr lvl="1"/>
            <a:r>
              <a:rPr lang="cs-CZ" dirty="0" smtClean="0"/>
              <a:t>Pernatá zvěř</a:t>
            </a:r>
          </a:p>
          <a:p>
            <a:pPr lvl="1"/>
            <a:r>
              <a:rPr lang="cs-CZ" dirty="0" smtClean="0"/>
              <a:t>Vytažení střev přes kloaku</a:t>
            </a:r>
          </a:p>
          <a:p>
            <a:pPr lvl="1"/>
            <a:r>
              <a:rPr lang="cs-CZ" dirty="0" smtClean="0"/>
              <a:t>Nástroj – dřevěný nebo drátěný háček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Vymačkání</a:t>
            </a:r>
          </a:p>
          <a:p>
            <a:pPr lvl="1"/>
            <a:r>
              <a:rPr lang="cs-CZ" dirty="0" smtClean="0"/>
              <a:t>Zajíc</a:t>
            </a:r>
          </a:p>
          <a:p>
            <a:pPr lvl="1"/>
            <a:r>
              <a:rPr lang="cs-CZ" dirty="0" smtClean="0"/>
              <a:t>Tlak pěsti na podbřišek</a:t>
            </a:r>
          </a:p>
          <a:p>
            <a:r>
              <a:rPr lang="cs-CZ" dirty="0" err="1" smtClean="0"/>
              <a:t>Pírkování</a:t>
            </a:r>
            <a:endParaRPr lang="cs-CZ" dirty="0" smtClean="0"/>
          </a:p>
          <a:p>
            <a:pPr lvl="1"/>
            <a:r>
              <a:rPr lang="cs-CZ" dirty="0" smtClean="0"/>
              <a:t>Krátký příčný řez podbřiškem</a:t>
            </a:r>
          </a:p>
          <a:p>
            <a:pPr lvl="1"/>
            <a:r>
              <a:rPr lang="cs-CZ" dirty="0" smtClean="0"/>
              <a:t>Vyjmutí střev</a:t>
            </a:r>
          </a:p>
          <a:p>
            <a:pPr lvl="1"/>
            <a:r>
              <a:rPr lang="cs-CZ" dirty="0" smtClean="0"/>
              <a:t>Přehrnutí pírka a zasunutí do řezu</a:t>
            </a:r>
          </a:p>
          <a:p>
            <a:r>
              <a:rPr lang="cs-CZ" dirty="0" smtClean="0"/>
              <a:t>Výhoz</a:t>
            </a:r>
          </a:p>
          <a:p>
            <a:pPr lvl="1"/>
            <a:r>
              <a:rPr lang="cs-CZ" dirty="0" smtClean="0"/>
              <a:t>Spárkatá zvěř</a:t>
            </a:r>
          </a:p>
          <a:p>
            <a:pPr lvl="1"/>
            <a:r>
              <a:rPr lang="cs-CZ" dirty="0" smtClean="0"/>
              <a:t>Vyvržení trávicího traktu za bránicí</a:t>
            </a:r>
          </a:p>
          <a:p>
            <a:pPr lvl="1"/>
            <a:r>
              <a:rPr lang="cs-CZ" dirty="0" smtClean="0"/>
              <a:t>Ponechání obsahu hrudního koše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VII/C/3,4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19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8284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Vyháčkování, vymačkání, </a:t>
            </a:r>
            <a:r>
              <a:rPr lang="cs-CZ" b="1" dirty="0" err="1" smtClean="0"/>
              <a:t>pírkování</a:t>
            </a:r>
            <a:r>
              <a:rPr lang="cs-CZ" b="1" dirty="0" smtClean="0"/>
              <a:t>, výhoz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Nepoužitelné z hlediska hygieny zvěřiny</a:t>
            </a:r>
          </a:p>
          <a:p>
            <a:r>
              <a:rPr lang="cs-CZ" dirty="0" smtClean="0"/>
              <a:t>Historické pojmy</a:t>
            </a:r>
          </a:p>
          <a:p>
            <a:r>
              <a:rPr lang="cs-CZ" dirty="0" smtClean="0"/>
              <a:t>Vyháčkování</a:t>
            </a:r>
          </a:p>
          <a:p>
            <a:pPr lvl="1"/>
            <a:r>
              <a:rPr lang="cs-CZ" dirty="0" smtClean="0"/>
              <a:t>Pernatá zvěř</a:t>
            </a:r>
          </a:p>
          <a:p>
            <a:pPr lvl="1"/>
            <a:r>
              <a:rPr lang="cs-CZ" dirty="0" smtClean="0"/>
              <a:t>Vytažení střev přes kloaku</a:t>
            </a:r>
          </a:p>
          <a:p>
            <a:pPr lvl="1"/>
            <a:r>
              <a:rPr lang="cs-CZ" dirty="0" smtClean="0"/>
              <a:t>Nástroj – dřevěný nebo drátěný háček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Vymačkání</a:t>
            </a:r>
          </a:p>
          <a:p>
            <a:pPr lvl="1"/>
            <a:r>
              <a:rPr lang="cs-CZ" dirty="0" smtClean="0"/>
              <a:t>Zajíc</a:t>
            </a:r>
          </a:p>
          <a:p>
            <a:pPr lvl="1"/>
            <a:r>
              <a:rPr lang="cs-CZ" dirty="0" smtClean="0"/>
              <a:t>Tlak pěsti na podbřišek</a:t>
            </a:r>
          </a:p>
          <a:p>
            <a:r>
              <a:rPr lang="cs-CZ" dirty="0" err="1" smtClean="0"/>
              <a:t>Pírkování</a:t>
            </a:r>
            <a:endParaRPr lang="cs-CZ" dirty="0" smtClean="0"/>
          </a:p>
          <a:p>
            <a:pPr lvl="1"/>
            <a:r>
              <a:rPr lang="cs-CZ" dirty="0" smtClean="0"/>
              <a:t>Krátký příčný řez podbřiškem</a:t>
            </a:r>
          </a:p>
          <a:p>
            <a:pPr lvl="1"/>
            <a:r>
              <a:rPr lang="cs-CZ" dirty="0" smtClean="0"/>
              <a:t>Vyjmutí střev</a:t>
            </a:r>
          </a:p>
          <a:p>
            <a:pPr lvl="1"/>
            <a:r>
              <a:rPr lang="cs-CZ" dirty="0" smtClean="0"/>
              <a:t>Přehrnutí pírka a zasunutí do řezu</a:t>
            </a:r>
          </a:p>
          <a:p>
            <a:r>
              <a:rPr lang="cs-CZ" dirty="0" smtClean="0"/>
              <a:t>Výhoz</a:t>
            </a:r>
          </a:p>
          <a:p>
            <a:pPr lvl="1"/>
            <a:r>
              <a:rPr lang="cs-CZ" dirty="0" smtClean="0"/>
              <a:t>Spárkatá zvěř</a:t>
            </a:r>
          </a:p>
          <a:p>
            <a:pPr lvl="1"/>
            <a:r>
              <a:rPr lang="cs-CZ" dirty="0" smtClean="0"/>
              <a:t>Vyvržení trávicího traktu za bránicí</a:t>
            </a:r>
          </a:p>
          <a:p>
            <a:pPr lvl="1"/>
            <a:r>
              <a:rPr lang="cs-CZ" dirty="0" smtClean="0"/>
              <a:t>Ponechání obsahu hrudního koše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VII/C/3,4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28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Drobné trofeje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Drobné upomínky</a:t>
            </a:r>
          </a:p>
          <a:p>
            <a:r>
              <a:rPr lang="cs-CZ" dirty="0" smtClean="0"/>
              <a:t>Téměř z každé zvěře</a:t>
            </a:r>
          </a:p>
          <a:p>
            <a:r>
              <a:rPr lang="cs-CZ" dirty="0" smtClean="0"/>
              <a:t>Památka, šperky</a:t>
            </a:r>
          </a:p>
          <a:p>
            <a:r>
              <a:rPr lang="cs-CZ" dirty="0" smtClean="0"/>
              <a:t>Kelce </a:t>
            </a:r>
          </a:p>
          <a:p>
            <a:pPr lvl="1"/>
            <a:r>
              <a:rPr lang="cs-CZ" dirty="0" smtClean="0"/>
              <a:t>Špičáky spárkaté zvěře</a:t>
            </a:r>
          </a:p>
          <a:p>
            <a:pPr lvl="1"/>
            <a:r>
              <a:rPr lang="cs-CZ" dirty="0" smtClean="0"/>
              <a:t>Rovněž u holé</a:t>
            </a:r>
          </a:p>
          <a:p>
            <a:pPr lvl="1"/>
            <a:r>
              <a:rPr lang="cs-CZ" dirty="0" smtClean="0"/>
              <a:t>Jelen, daněk, srnec (2%)</a:t>
            </a:r>
          </a:p>
          <a:p>
            <a:r>
              <a:rPr lang="cs-CZ" dirty="0" smtClean="0"/>
              <a:t>Špičáky šelem</a:t>
            </a:r>
          </a:p>
          <a:p>
            <a:r>
              <a:rPr lang="cs-CZ" dirty="0" smtClean="0"/>
              <a:t>Pírka černé zvěře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Štětky </a:t>
            </a:r>
          </a:p>
          <a:p>
            <a:pPr lvl="1"/>
            <a:r>
              <a:rPr lang="cs-CZ" dirty="0" smtClean="0"/>
              <a:t>Typická srst</a:t>
            </a:r>
          </a:p>
          <a:p>
            <a:pPr lvl="1"/>
            <a:r>
              <a:rPr lang="cs-CZ" dirty="0" smtClean="0"/>
              <a:t>Černá, jelen, kamzík, jezevec, zajíc (vousy)</a:t>
            </a:r>
          </a:p>
          <a:p>
            <a:r>
              <a:rPr lang="cs-CZ" dirty="0" err="1" smtClean="0"/>
              <a:t>Hubertky</a:t>
            </a:r>
            <a:endParaRPr lang="cs-CZ" dirty="0" smtClean="0"/>
          </a:p>
          <a:p>
            <a:pPr lvl="1"/>
            <a:r>
              <a:rPr lang="cs-CZ" dirty="0" smtClean="0"/>
              <a:t>Drobná kůstka</a:t>
            </a:r>
          </a:p>
          <a:p>
            <a:pPr lvl="1"/>
            <a:r>
              <a:rPr lang="cs-CZ" dirty="0" smtClean="0"/>
              <a:t>Srdeční přepážka</a:t>
            </a:r>
          </a:p>
          <a:p>
            <a:pPr lvl="1"/>
            <a:r>
              <a:rPr lang="cs-CZ" dirty="0" smtClean="0"/>
              <a:t>Spárkatá zvěř</a:t>
            </a:r>
          </a:p>
          <a:p>
            <a:r>
              <a:rPr lang="cs-CZ" dirty="0" smtClean="0"/>
              <a:t>Typická pera</a:t>
            </a:r>
          </a:p>
          <a:p>
            <a:pPr lvl="1"/>
            <a:r>
              <a:rPr lang="cs-CZ" dirty="0" smtClean="0"/>
              <a:t>Paletky (každá pernatá)</a:t>
            </a:r>
          </a:p>
          <a:p>
            <a:pPr lvl="1"/>
            <a:r>
              <a:rPr lang="cs-CZ" dirty="0" smtClean="0"/>
              <a:t>Kačírky</a:t>
            </a:r>
          </a:p>
          <a:p>
            <a:pPr lvl="1"/>
            <a:r>
              <a:rPr lang="cs-CZ" dirty="0" smtClean="0"/>
              <a:t>Krocaní štětka</a:t>
            </a:r>
          </a:p>
          <a:p>
            <a:pPr lvl="1"/>
            <a:r>
              <a:rPr lang="cs-CZ" dirty="0" err="1" smtClean="0"/>
              <a:t>Tatrče</a:t>
            </a:r>
            <a:r>
              <a:rPr lang="cs-CZ" dirty="0" smtClean="0"/>
              <a:t> </a:t>
            </a:r>
          </a:p>
          <a:p>
            <a:r>
              <a:rPr lang="cs-CZ" dirty="0" smtClean="0"/>
              <a:t>Bezoárové koule</a:t>
            </a:r>
          </a:p>
          <a:p>
            <a:pPr lvl="1"/>
            <a:r>
              <a:rPr lang="cs-CZ" dirty="0" smtClean="0"/>
              <a:t>Trávicí trakt</a:t>
            </a:r>
          </a:p>
          <a:p>
            <a:pPr lvl="1"/>
            <a:r>
              <a:rPr lang="cs-CZ" dirty="0" smtClean="0"/>
              <a:t>Dutorohá zvěř, výjimečně ostatní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VII/C/5,6,7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50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Hodnocení srnčích trofejí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Základ </a:t>
            </a:r>
          </a:p>
          <a:p>
            <a:pPr lvl="1"/>
            <a:r>
              <a:rPr lang="cs-CZ" dirty="0" smtClean="0"/>
              <a:t>Hmotnost v gramech</a:t>
            </a:r>
          </a:p>
          <a:p>
            <a:pPr lvl="2"/>
            <a:r>
              <a:rPr lang="cs-CZ" dirty="0" smtClean="0"/>
              <a:t>Odečet lebky</a:t>
            </a:r>
          </a:p>
          <a:p>
            <a:pPr lvl="1"/>
            <a:r>
              <a:rPr lang="cs-CZ" dirty="0" smtClean="0"/>
              <a:t>Objem v cm</a:t>
            </a:r>
            <a:r>
              <a:rPr lang="cs-CZ" baseline="30000" dirty="0" smtClean="0"/>
              <a:t>3</a:t>
            </a:r>
          </a:p>
          <a:p>
            <a:pPr lvl="1"/>
            <a:r>
              <a:rPr lang="cs-CZ" dirty="0" smtClean="0"/>
              <a:t>Délka lodyh v mm</a:t>
            </a:r>
          </a:p>
          <a:p>
            <a:r>
              <a:rPr lang="cs-CZ" dirty="0" smtClean="0"/>
              <a:t>Vynásobení koeficienty</a:t>
            </a:r>
          </a:p>
          <a:p>
            <a:r>
              <a:rPr lang="cs-CZ" dirty="0" smtClean="0"/>
              <a:t>Srážky</a:t>
            </a:r>
          </a:p>
          <a:p>
            <a:pPr lvl="1"/>
            <a:r>
              <a:rPr lang="cs-CZ" dirty="0" smtClean="0"/>
              <a:t>Vybrané estetické vady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Přirážky </a:t>
            </a:r>
          </a:p>
          <a:p>
            <a:pPr lvl="1"/>
            <a:r>
              <a:rPr lang="cs-CZ" dirty="0" smtClean="0"/>
              <a:t>Rozloha</a:t>
            </a:r>
          </a:p>
          <a:p>
            <a:pPr lvl="1"/>
            <a:r>
              <a:rPr lang="cs-CZ" dirty="0" smtClean="0"/>
              <a:t>Barva</a:t>
            </a:r>
          </a:p>
          <a:p>
            <a:pPr lvl="1"/>
            <a:r>
              <a:rPr lang="cs-CZ" dirty="0" smtClean="0"/>
              <a:t>Perlení </a:t>
            </a:r>
          </a:p>
          <a:p>
            <a:pPr lvl="1"/>
            <a:r>
              <a:rPr lang="cs-CZ" dirty="0" smtClean="0"/>
              <a:t>Růže </a:t>
            </a:r>
          </a:p>
          <a:p>
            <a:pPr lvl="1"/>
            <a:r>
              <a:rPr lang="cs-CZ" dirty="0" smtClean="0"/>
              <a:t>Výsady</a:t>
            </a:r>
          </a:p>
          <a:p>
            <a:pPr lvl="1"/>
            <a:r>
              <a:rPr lang="cs-CZ" dirty="0" smtClean="0"/>
              <a:t>Hroty výsad</a:t>
            </a:r>
          </a:p>
          <a:p>
            <a:pPr lvl="1"/>
            <a:r>
              <a:rPr lang="cs-CZ" dirty="0" smtClean="0"/>
              <a:t>Pravidelnost 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7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Hodnocení jeleních trofejí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4464496" cy="47483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Základ </a:t>
            </a:r>
          </a:p>
          <a:p>
            <a:pPr lvl="1"/>
            <a:r>
              <a:rPr lang="cs-CZ" dirty="0" smtClean="0"/>
              <a:t>Hmotnost </a:t>
            </a:r>
          </a:p>
          <a:p>
            <a:pPr lvl="1"/>
            <a:r>
              <a:rPr lang="cs-CZ" dirty="0" smtClean="0"/>
              <a:t>Rozměry </a:t>
            </a:r>
          </a:p>
          <a:p>
            <a:pPr lvl="2"/>
            <a:r>
              <a:rPr lang="cs-CZ" dirty="0" smtClean="0"/>
              <a:t>Délka lodyh</a:t>
            </a:r>
          </a:p>
          <a:p>
            <a:pPr lvl="2"/>
            <a:r>
              <a:rPr lang="cs-CZ" dirty="0" smtClean="0"/>
              <a:t>Délka očníků a opěráků</a:t>
            </a:r>
          </a:p>
          <a:p>
            <a:pPr lvl="2"/>
            <a:r>
              <a:rPr lang="cs-CZ" dirty="0" smtClean="0"/>
              <a:t>Obvod růží</a:t>
            </a:r>
          </a:p>
          <a:p>
            <a:pPr lvl="2"/>
            <a:r>
              <a:rPr lang="cs-CZ" dirty="0" smtClean="0"/>
              <a:t>Vybrané obvody lodyh</a:t>
            </a:r>
          </a:p>
          <a:p>
            <a:pPr lvl="1"/>
            <a:r>
              <a:rPr lang="cs-CZ" dirty="0" smtClean="0"/>
              <a:t>Počet výsad</a:t>
            </a:r>
          </a:p>
          <a:p>
            <a:r>
              <a:rPr lang="cs-CZ" dirty="0" smtClean="0"/>
              <a:t>Vynásobení koeficienty</a:t>
            </a:r>
          </a:p>
          <a:p>
            <a:r>
              <a:rPr lang="cs-CZ" dirty="0" smtClean="0"/>
              <a:t>Srážky </a:t>
            </a:r>
          </a:p>
          <a:p>
            <a:pPr lvl="1"/>
            <a:r>
              <a:rPr lang="cs-CZ" dirty="0" smtClean="0"/>
              <a:t>Nesouměrnosti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Přirážky </a:t>
            </a:r>
          </a:p>
          <a:p>
            <a:pPr lvl="1"/>
            <a:r>
              <a:rPr lang="cs-CZ" dirty="0" smtClean="0"/>
              <a:t>Rozloha</a:t>
            </a:r>
          </a:p>
          <a:p>
            <a:pPr lvl="1"/>
            <a:r>
              <a:rPr lang="cs-CZ" dirty="0" smtClean="0"/>
              <a:t>Barva</a:t>
            </a:r>
          </a:p>
          <a:p>
            <a:pPr lvl="1"/>
            <a:r>
              <a:rPr lang="cs-CZ" dirty="0" smtClean="0"/>
              <a:t>Perlení, rýhy</a:t>
            </a:r>
          </a:p>
          <a:p>
            <a:pPr lvl="1"/>
            <a:r>
              <a:rPr lang="cs-CZ" dirty="0" smtClean="0"/>
              <a:t>Nadočníky </a:t>
            </a:r>
          </a:p>
          <a:p>
            <a:pPr lvl="1"/>
            <a:r>
              <a:rPr lang="cs-CZ" dirty="0" smtClean="0"/>
              <a:t>Výsady</a:t>
            </a:r>
          </a:p>
          <a:p>
            <a:pPr lvl="1"/>
            <a:r>
              <a:rPr lang="cs-CZ" dirty="0" smtClean="0"/>
              <a:t>Koruny 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360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Hodnocení lebek, kůží, </a:t>
            </a:r>
            <a:br>
              <a:rPr lang="cs-CZ" b="1" dirty="0" smtClean="0"/>
            </a:br>
            <a:r>
              <a:rPr lang="cs-CZ" b="1" dirty="0" smtClean="0"/>
              <a:t>zbraní černé zvěře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4464496" cy="47483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Lebky </a:t>
            </a:r>
          </a:p>
          <a:p>
            <a:pPr lvl="1"/>
            <a:r>
              <a:rPr lang="cs-CZ" dirty="0" smtClean="0"/>
              <a:t>Liška, jezevec, velké šelmy </a:t>
            </a:r>
          </a:p>
          <a:p>
            <a:pPr lvl="1"/>
            <a:r>
              <a:rPr lang="cs-CZ" dirty="0" smtClean="0"/>
              <a:t>Rozměry </a:t>
            </a:r>
          </a:p>
          <a:p>
            <a:pPr lvl="2"/>
            <a:r>
              <a:rPr lang="cs-CZ" dirty="0" smtClean="0"/>
              <a:t>Délka lebky </a:t>
            </a:r>
          </a:p>
          <a:p>
            <a:pPr lvl="2"/>
            <a:r>
              <a:rPr lang="cs-CZ" dirty="0" smtClean="0"/>
              <a:t>Šířka lebky</a:t>
            </a:r>
          </a:p>
          <a:p>
            <a:pPr lvl="1"/>
            <a:r>
              <a:rPr lang="cs-CZ" dirty="0" smtClean="0"/>
              <a:t>Body = součet hodnot</a:t>
            </a:r>
          </a:p>
          <a:p>
            <a:r>
              <a:rPr lang="cs-CZ" dirty="0" smtClean="0"/>
              <a:t>Kůže </a:t>
            </a:r>
          </a:p>
          <a:p>
            <a:pPr lvl="1"/>
            <a:r>
              <a:rPr lang="cs-CZ" dirty="0" smtClean="0"/>
              <a:t>Medvěd, vlk, rys, divoká kočka</a:t>
            </a:r>
          </a:p>
          <a:p>
            <a:pPr lvl="1"/>
            <a:r>
              <a:rPr lang="cs-CZ" dirty="0"/>
              <a:t>Rozměry </a:t>
            </a:r>
          </a:p>
          <a:p>
            <a:pPr lvl="2"/>
            <a:r>
              <a:rPr lang="cs-CZ" dirty="0"/>
              <a:t>Délka </a:t>
            </a:r>
            <a:r>
              <a:rPr lang="cs-CZ" dirty="0" smtClean="0"/>
              <a:t>kůže </a:t>
            </a:r>
            <a:endParaRPr lang="cs-CZ" dirty="0"/>
          </a:p>
          <a:p>
            <a:pPr lvl="2"/>
            <a:r>
              <a:rPr lang="cs-CZ" dirty="0"/>
              <a:t>Šířka </a:t>
            </a:r>
            <a:r>
              <a:rPr lang="cs-CZ" dirty="0" smtClean="0"/>
              <a:t>kůže</a:t>
            </a:r>
          </a:p>
          <a:p>
            <a:pPr lvl="1"/>
            <a:r>
              <a:rPr lang="cs-CZ" dirty="0" smtClean="0"/>
              <a:t>Body podle vzorce</a:t>
            </a:r>
          </a:p>
          <a:p>
            <a:pPr lvl="1"/>
            <a:r>
              <a:rPr lang="cs-CZ" dirty="0" smtClean="0"/>
              <a:t>Přirážky za vzhled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Zbraně černé</a:t>
            </a:r>
          </a:p>
          <a:p>
            <a:pPr lvl="1"/>
            <a:r>
              <a:rPr lang="cs-CZ" dirty="0" err="1" smtClean="0"/>
              <a:t>Páráky</a:t>
            </a:r>
            <a:endParaRPr lang="cs-CZ" dirty="0" smtClean="0"/>
          </a:p>
          <a:p>
            <a:pPr lvl="2"/>
            <a:r>
              <a:rPr lang="cs-CZ" dirty="0" smtClean="0"/>
              <a:t>Délka a šířka</a:t>
            </a:r>
          </a:p>
          <a:p>
            <a:pPr lvl="1"/>
            <a:r>
              <a:rPr lang="cs-CZ" dirty="0" smtClean="0"/>
              <a:t>Klektáky</a:t>
            </a:r>
          </a:p>
          <a:p>
            <a:pPr lvl="2"/>
            <a:r>
              <a:rPr lang="cs-CZ" dirty="0" smtClean="0"/>
              <a:t>Odvod </a:t>
            </a:r>
          </a:p>
          <a:p>
            <a:pPr lvl="1"/>
            <a:r>
              <a:rPr lang="cs-CZ" dirty="0" smtClean="0"/>
              <a:t>Body po vynásobení koeficienty</a:t>
            </a:r>
          </a:p>
          <a:p>
            <a:pPr lvl="1"/>
            <a:r>
              <a:rPr lang="cs-CZ" dirty="0" smtClean="0"/>
              <a:t>Přirážky </a:t>
            </a:r>
          </a:p>
          <a:p>
            <a:pPr lvl="2"/>
            <a:r>
              <a:rPr lang="cs-CZ" dirty="0" smtClean="0"/>
              <a:t>Pravidelnost, tvar, </a:t>
            </a:r>
            <a:r>
              <a:rPr lang="cs-CZ" dirty="0" err="1" smtClean="0"/>
              <a:t>úbrus</a:t>
            </a:r>
            <a:endParaRPr lang="cs-CZ" dirty="0" smtClean="0"/>
          </a:p>
          <a:p>
            <a:pPr lvl="1"/>
            <a:r>
              <a:rPr lang="cs-CZ" dirty="0" smtClean="0"/>
              <a:t>Srážky</a:t>
            </a:r>
          </a:p>
          <a:p>
            <a:pPr lvl="2"/>
            <a:r>
              <a:rPr lang="cs-CZ" dirty="0" smtClean="0"/>
              <a:t>Estetické vady, nepravidelnosti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VII/C/10,11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41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Hodnocení mufloních trofejí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Základ </a:t>
            </a:r>
          </a:p>
          <a:p>
            <a:pPr lvl="1"/>
            <a:r>
              <a:rPr lang="cs-CZ" dirty="0" smtClean="0"/>
              <a:t>Délka toulců</a:t>
            </a:r>
          </a:p>
          <a:p>
            <a:pPr lvl="1"/>
            <a:r>
              <a:rPr lang="cs-CZ" dirty="0" smtClean="0"/>
              <a:t>Obvody toulců</a:t>
            </a:r>
          </a:p>
          <a:p>
            <a:pPr lvl="1"/>
            <a:r>
              <a:rPr lang="cs-CZ" dirty="0" smtClean="0"/>
              <a:t>Rozloha toulců</a:t>
            </a:r>
          </a:p>
          <a:p>
            <a:r>
              <a:rPr lang="cs-CZ" dirty="0" smtClean="0"/>
              <a:t>Vynásobení koeficienty</a:t>
            </a:r>
          </a:p>
          <a:p>
            <a:r>
              <a:rPr lang="cs-CZ" dirty="0" smtClean="0"/>
              <a:t>Srážky</a:t>
            </a:r>
          </a:p>
          <a:p>
            <a:pPr lvl="1"/>
            <a:r>
              <a:rPr lang="cs-CZ" dirty="0" smtClean="0"/>
              <a:t>Atypické rozpětí</a:t>
            </a:r>
          </a:p>
          <a:p>
            <a:pPr lvl="1"/>
            <a:r>
              <a:rPr lang="cs-CZ" dirty="0" smtClean="0"/>
              <a:t>Asymetrie toulců</a:t>
            </a:r>
          </a:p>
          <a:p>
            <a:pPr lvl="1"/>
            <a:r>
              <a:rPr lang="cs-CZ" dirty="0" smtClean="0"/>
              <a:t>Povrchové vady toulců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Přirážky </a:t>
            </a:r>
          </a:p>
          <a:p>
            <a:pPr lvl="1"/>
            <a:r>
              <a:rPr lang="cs-CZ" dirty="0" smtClean="0"/>
              <a:t>Barva</a:t>
            </a:r>
          </a:p>
          <a:p>
            <a:pPr lvl="1"/>
            <a:r>
              <a:rPr lang="cs-CZ" dirty="0" smtClean="0"/>
              <a:t>Vrubování</a:t>
            </a:r>
          </a:p>
          <a:p>
            <a:pPr lvl="1"/>
            <a:r>
              <a:rPr lang="cs-CZ" dirty="0" smtClean="0"/>
              <a:t>Průměr vinutí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7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Výrovka, zradidla, tenata, příkrajníky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29532"/>
            <a:ext cx="4464496" cy="47483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Výrovka  </a:t>
            </a:r>
          </a:p>
          <a:p>
            <a:pPr lvl="1"/>
            <a:r>
              <a:rPr lang="cs-CZ" dirty="0" smtClean="0"/>
              <a:t>Lov pernaté „škodné“ </a:t>
            </a:r>
          </a:p>
          <a:p>
            <a:pPr lvl="1"/>
            <a:r>
              <a:rPr lang="cs-CZ" dirty="0" smtClean="0"/>
              <a:t>Čekaná s ochočeným výrem</a:t>
            </a:r>
          </a:p>
          <a:p>
            <a:pPr lvl="1"/>
            <a:r>
              <a:rPr lang="cs-CZ" dirty="0" smtClean="0"/>
              <a:t>Útoky ptáků na výra</a:t>
            </a:r>
          </a:p>
          <a:p>
            <a:r>
              <a:rPr lang="cs-CZ" dirty="0" smtClean="0"/>
              <a:t>Zradidla</a:t>
            </a:r>
          </a:p>
          <a:p>
            <a:pPr lvl="1"/>
            <a:r>
              <a:rPr lang="cs-CZ" dirty="0" smtClean="0"/>
              <a:t>Lov šelem na společném lovu</a:t>
            </a:r>
          </a:p>
          <a:p>
            <a:pPr lvl="1"/>
            <a:r>
              <a:rPr lang="cs-CZ" dirty="0" smtClean="0"/>
              <a:t>Šustivé pásky navěšené na šňůře</a:t>
            </a:r>
          </a:p>
          <a:p>
            <a:pPr lvl="1"/>
            <a:r>
              <a:rPr lang="cs-CZ" dirty="0" smtClean="0"/>
              <a:t>Obehnání </a:t>
            </a:r>
            <a:r>
              <a:rPr lang="cs-CZ" dirty="0" err="1" smtClean="0"/>
              <a:t>leče</a:t>
            </a:r>
            <a:endParaRPr lang="cs-CZ" dirty="0" smtClean="0"/>
          </a:p>
          <a:p>
            <a:pPr lvl="1"/>
            <a:r>
              <a:rPr lang="cs-CZ" dirty="0" smtClean="0"/>
              <a:t>Čekání u otevřených úseků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628800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Tenata </a:t>
            </a:r>
          </a:p>
          <a:p>
            <a:pPr lvl="1"/>
            <a:r>
              <a:rPr lang="cs-CZ" dirty="0" smtClean="0"/>
              <a:t>Odchyt zajíců</a:t>
            </a:r>
          </a:p>
          <a:p>
            <a:pPr lvl="1"/>
            <a:r>
              <a:rPr lang="cs-CZ" dirty="0" smtClean="0"/>
              <a:t>Dlouhá síť natažená v poli</a:t>
            </a:r>
          </a:p>
          <a:p>
            <a:pPr lvl="1"/>
            <a:r>
              <a:rPr lang="cs-CZ" dirty="0" err="1" smtClean="0"/>
              <a:t>Natláčení</a:t>
            </a:r>
            <a:r>
              <a:rPr lang="cs-CZ" dirty="0" smtClean="0"/>
              <a:t> řadou honců</a:t>
            </a:r>
          </a:p>
          <a:p>
            <a:r>
              <a:rPr lang="cs-CZ" dirty="0" smtClean="0"/>
              <a:t>Příkrajník</a:t>
            </a:r>
          </a:p>
          <a:p>
            <a:pPr lvl="1"/>
            <a:r>
              <a:rPr lang="cs-CZ" dirty="0" smtClean="0"/>
              <a:t>Odchyt koroptví</a:t>
            </a:r>
          </a:p>
          <a:p>
            <a:pPr lvl="1"/>
            <a:r>
              <a:rPr lang="cs-CZ" dirty="0" smtClean="0"/>
              <a:t>Ploužení s ohařem</a:t>
            </a:r>
          </a:p>
          <a:p>
            <a:pPr lvl="1"/>
            <a:r>
              <a:rPr lang="cs-CZ" dirty="0" smtClean="0"/>
              <a:t>Po vystavení hejnko překryto velkou sítí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VII/C/13,14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60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Lovecká štvanice, parforsní hon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921024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Lovecká štvanice</a:t>
            </a:r>
          </a:p>
          <a:p>
            <a:pPr lvl="1"/>
            <a:r>
              <a:rPr lang="cs-CZ" dirty="0" smtClean="0"/>
              <a:t>Typická pro středověk</a:t>
            </a:r>
          </a:p>
          <a:p>
            <a:pPr lvl="1"/>
            <a:r>
              <a:rPr lang="cs-CZ" dirty="0" smtClean="0"/>
              <a:t>Jelen, kanec, medvěd, vlk, los</a:t>
            </a:r>
          </a:p>
          <a:p>
            <a:pPr lvl="1"/>
            <a:r>
              <a:rPr lang="cs-CZ" dirty="0" smtClean="0"/>
              <a:t>Pronásledování zvěře na koni „na viděnou“</a:t>
            </a:r>
          </a:p>
          <a:p>
            <a:pPr lvl="1"/>
            <a:r>
              <a:rPr lang="cs-CZ" dirty="0" smtClean="0"/>
              <a:t>Po uštvání usmrcení šípem, kopím, mečem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Parforsní hon</a:t>
            </a:r>
          </a:p>
          <a:p>
            <a:pPr lvl="1"/>
            <a:r>
              <a:rPr lang="cs-CZ" dirty="0" smtClean="0"/>
              <a:t>Typický pro baroko</a:t>
            </a:r>
          </a:p>
          <a:p>
            <a:pPr lvl="1"/>
            <a:r>
              <a:rPr lang="cs-CZ" dirty="0" smtClean="0"/>
              <a:t>Pozvolné pronásledování vybraného jelena</a:t>
            </a:r>
          </a:p>
          <a:p>
            <a:pPr lvl="1"/>
            <a:r>
              <a:rPr lang="cs-CZ" dirty="0" smtClean="0"/>
              <a:t>Okázalá společnost</a:t>
            </a:r>
          </a:p>
          <a:p>
            <a:pPr lvl="1"/>
            <a:r>
              <a:rPr lang="cs-CZ" dirty="0" smtClean="0"/>
              <a:t>Smečka po stopě</a:t>
            </a:r>
          </a:p>
          <a:p>
            <a:pPr lvl="1"/>
            <a:r>
              <a:rPr lang="cs-CZ" dirty="0" smtClean="0"/>
              <a:t>Troubení signálů a fanfár</a:t>
            </a:r>
          </a:p>
          <a:p>
            <a:pPr lvl="1"/>
            <a:r>
              <a:rPr lang="cs-CZ" dirty="0" smtClean="0"/>
              <a:t>Záraz unavené zvěře tesákem</a:t>
            </a:r>
          </a:p>
          <a:p>
            <a:pPr lvl="1"/>
            <a:r>
              <a:rPr lang="cs-CZ" dirty="0" smtClean="0"/>
              <a:t>Ceremoniály </a:t>
            </a:r>
          </a:p>
          <a:p>
            <a:pPr lvl="1"/>
            <a:r>
              <a:rPr lang="cs-CZ" dirty="0" smtClean="0"/>
              <a:t>Poslední leč</a:t>
            </a:r>
          </a:p>
          <a:p>
            <a:pPr lvl="1"/>
            <a:r>
              <a:rPr lang="cs-CZ" dirty="0" smtClean="0"/>
              <a:t>Anglie </a:t>
            </a:r>
            <a:r>
              <a:rPr lang="cs-CZ" dirty="0"/>
              <a:t>– dodnes hon na lišku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10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 odstřelem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Základní metoda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Spárkatá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Definovaný typ i výkon zbraně </a:t>
            </a:r>
          </a:p>
          <a:p>
            <a:pPr lvl="3">
              <a:buFont typeface="Calibri" panose="020F0502020204030204" pitchFamily="34" charset="0"/>
              <a:buChar char="–"/>
            </a:pPr>
            <a:r>
              <a:rPr lang="cs-CZ" sz="2100" dirty="0" smtClean="0"/>
              <a:t>Kulovnice - 1000,1500 J/100m</a:t>
            </a:r>
          </a:p>
          <a:p>
            <a:pPr lvl="3">
              <a:buFont typeface="Calibri" panose="020F0502020204030204" pitchFamily="34" charset="0"/>
              <a:buChar char="–"/>
            </a:pPr>
            <a:r>
              <a:rPr lang="cs-CZ" sz="2100" dirty="0" smtClean="0"/>
              <a:t>Jednotná střela – sele, lončák, společný lov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Individuální i společné způsoby lovu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Drobná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Brokovnice (i kulovnice)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Až na výjimky společné způsoby lovu (trofejová pernatá)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Šelmy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Brokovnice i kulovnice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Individuální i společné způsoby lovu</a:t>
            </a:r>
          </a:p>
          <a:p>
            <a:r>
              <a:rPr lang="cs-CZ" sz="3300" dirty="0" smtClean="0"/>
              <a:t>Výhody</a:t>
            </a:r>
          </a:p>
          <a:p>
            <a:pPr lvl="1"/>
            <a:r>
              <a:rPr lang="cs-CZ" sz="2900" dirty="0" smtClean="0"/>
              <a:t>Vysoký výkon a přesnost zbraní a střeliva</a:t>
            </a:r>
          </a:p>
          <a:p>
            <a:pPr lvl="1"/>
            <a:r>
              <a:rPr lang="cs-CZ" sz="2900" dirty="0"/>
              <a:t>Lov za zhoršených světelných podmínek</a:t>
            </a:r>
          </a:p>
          <a:p>
            <a:pPr lvl="1"/>
            <a:r>
              <a:rPr lang="cs-CZ" sz="2900" dirty="0" smtClean="0"/>
              <a:t>Rychlé usmrcení zvěře</a:t>
            </a:r>
          </a:p>
          <a:p>
            <a:r>
              <a:rPr lang="cs-CZ" sz="3300" dirty="0" smtClean="0"/>
              <a:t>Důraz na bezpečnost použití zbraně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92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Čižba, vrše, šlehačky, </a:t>
            </a:r>
            <a:br>
              <a:rPr lang="cs-CZ" b="1" dirty="0" smtClean="0"/>
            </a:br>
            <a:r>
              <a:rPr lang="cs-CZ" b="1" dirty="0" smtClean="0"/>
              <a:t>jestřábí koše, tlučky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7684"/>
            <a:ext cx="4464496" cy="4748336"/>
          </a:xfrm>
        </p:spPr>
        <p:txBody>
          <a:bodyPr>
            <a:noAutofit/>
          </a:bodyPr>
          <a:lstStyle/>
          <a:p>
            <a:r>
              <a:rPr lang="cs-CZ" sz="2200" b="1" dirty="0" smtClean="0"/>
              <a:t>Čižba </a:t>
            </a:r>
          </a:p>
          <a:p>
            <a:pPr lvl="1"/>
            <a:r>
              <a:rPr lang="cs-CZ" sz="2200" dirty="0" smtClean="0"/>
              <a:t>Do 19. století</a:t>
            </a:r>
          </a:p>
          <a:p>
            <a:pPr lvl="1"/>
            <a:r>
              <a:rPr lang="cs-CZ" sz="2200" dirty="0" smtClean="0"/>
              <a:t>Volný lov zpěvného ptactva</a:t>
            </a:r>
          </a:p>
          <a:p>
            <a:pPr lvl="1"/>
            <a:r>
              <a:rPr lang="cs-CZ" sz="2200" dirty="0" smtClean="0"/>
              <a:t>Pro chov v kleci i kuchyni</a:t>
            </a:r>
          </a:p>
          <a:p>
            <a:pPr lvl="1"/>
            <a:r>
              <a:rPr lang="cs-CZ" sz="2200" dirty="0" smtClean="0"/>
              <a:t>Lep, oka, sítě</a:t>
            </a:r>
          </a:p>
          <a:p>
            <a:pPr lvl="1"/>
            <a:r>
              <a:rPr lang="cs-CZ" sz="2200" dirty="0" smtClean="0"/>
              <a:t>Speciální nástroje a pomůcky </a:t>
            </a:r>
          </a:p>
          <a:p>
            <a:r>
              <a:rPr lang="cs-CZ" sz="2200" b="1" dirty="0" smtClean="0"/>
              <a:t>Vrše</a:t>
            </a:r>
          </a:p>
          <a:p>
            <a:pPr lvl="1"/>
            <a:r>
              <a:rPr lang="cs-CZ" sz="2200" dirty="0" smtClean="0"/>
              <a:t>Odchyt ondater</a:t>
            </a:r>
          </a:p>
          <a:p>
            <a:pPr lvl="1"/>
            <a:r>
              <a:rPr lang="cs-CZ" sz="2200" dirty="0" smtClean="0"/>
              <a:t>Klec nalíčená u </a:t>
            </a:r>
            <a:r>
              <a:rPr lang="cs-CZ" sz="2200" dirty="0" err="1" smtClean="0"/>
              <a:t>vsuku</a:t>
            </a:r>
            <a:endParaRPr lang="cs-CZ" sz="2200" dirty="0" smtClean="0"/>
          </a:p>
          <a:p>
            <a:pPr lvl="1"/>
            <a:r>
              <a:rPr lang="cs-CZ" sz="2200" dirty="0" smtClean="0"/>
              <a:t>Ondatra se utopila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65712" y="1628800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/>
              <a:t>Šlehačka</a:t>
            </a:r>
          </a:p>
          <a:p>
            <a:pPr lvl="1"/>
            <a:r>
              <a:rPr lang="cs-CZ" dirty="0" smtClean="0"/>
              <a:t>Odchyt ondater</a:t>
            </a:r>
          </a:p>
          <a:p>
            <a:pPr lvl="1"/>
            <a:r>
              <a:rPr lang="cs-CZ" dirty="0" smtClean="0"/>
              <a:t>Past nalíčená na břehu</a:t>
            </a:r>
          </a:p>
          <a:p>
            <a:pPr lvl="1"/>
            <a:r>
              <a:rPr lang="cs-CZ" dirty="0" smtClean="0"/>
              <a:t>Usmrcení ondatry úderem do vazu</a:t>
            </a:r>
          </a:p>
          <a:p>
            <a:r>
              <a:rPr lang="cs-CZ" sz="2800" b="1" dirty="0" smtClean="0"/>
              <a:t>Jestřábí koš</a:t>
            </a:r>
          </a:p>
          <a:p>
            <a:pPr lvl="1"/>
            <a:r>
              <a:rPr lang="cs-CZ" dirty="0" smtClean="0"/>
              <a:t>Dvojitá, shora otevřená klec</a:t>
            </a:r>
          </a:p>
          <a:p>
            <a:pPr lvl="1"/>
            <a:r>
              <a:rPr lang="cs-CZ" dirty="0" smtClean="0"/>
              <a:t>V dolním patře holub</a:t>
            </a:r>
          </a:p>
          <a:p>
            <a:r>
              <a:rPr lang="cs-CZ" sz="2800" b="1" dirty="0" smtClean="0"/>
              <a:t>Tlučky</a:t>
            </a:r>
          </a:p>
          <a:p>
            <a:pPr lvl="1"/>
            <a:r>
              <a:rPr lang="cs-CZ" dirty="0" smtClean="0"/>
              <a:t>Lov šelem do velikosti medvěda</a:t>
            </a:r>
          </a:p>
          <a:p>
            <a:pPr lvl="1"/>
            <a:r>
              <a:rPr lang="cs-CZ" dirty="0" smtClean="0"/>
              <a:t>Zemní a stromové</a:t>
            </a:r>
          </a:p>
          <a:p>
            <a:pPr lvl="1"/>
            <a:r>
              <a:rPr lang="cs-CZ" dirty="0" smtClean="0"/>
              <a:t>Usmrcení pádem polena, kmenu, velkého kamenu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VII/C/16,17,19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3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 tetřeva, tetřívka, </a:t>
            </a:r>
            <a:br>
              <a:rPr lang="cs-CZ" b="1" dirty="0" smtClean="0"/>
            </a:br>
            <a:r>
              <a:rPr lang="cs-CZ" b="1" dirty="0" smtClean="0"/>
              <a:t>koroptve a sluky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38908"/>
            <a:ext cx="4464496" cy="4748336"/>
          </a:xfrm>
        </p:spPr>
        <p:txBody>
          <a:bodyPr>
            <a:normAutofit/>
          </a:bodyPr>
          <a:lstStyle/>
          <a:p>
            <a:r>
              <a:rPr lang="cs-CZ" dirty="0" smtClean="0"/>
              <a:t>Tetřev </a:t>
            </a:r>
          </a:p>
          <a:p>
            <a:pPr lvl="1"/>
            <a:r>
              <a:rPr lang="cs-CZ" dirty="0" smtClean="0"/>
              <a:t>V toku</a:t>
            </a:r>
          </a:p>
          <a:p>
            <a:pPr lvl="1"/>
            <a:r>
              <a:rPr lang="cs-CZ" dirty="0" smtClean="0"/>
              <a:t>Večer zábrk (posluchy)</a:t>
            </a:r>
          </a:p>
          <a:p>
            <a:pPr lvl="1"/>
            <a:r>
              <a:rPr lang="cs-CZ" dirty="0" smtClean="0"/>
              <a:t>Ráno přiskakování </a:t>
            </a:r>
          </a:p>
          <a:p>
            <a:r>
              <a:rPr lang="cs-CZ" dirty="0" smtClean="0"/>
              <a:t>Tetřívek </a:t>
            </a:r>
          </a:p>
          <a:p>
            <a:pPr lvl="1"/>
            <a:r>
              <a:rPr lang="cs-CZ" dirty="0" smtClean="0"/>
              <a:t>Na tokaništi</a:t>
            </a:r>
          </a:p>
          <a:p>
            <a:pPr lvl="1"/>
            <a:r>
              <a:rPr lang="cs-CZ" dirty="0" smtClean="0"/>
              <a:t>Čekaná v boudě</a:t>
            </a:r>
          </a:p>
          <a:p>
            <a:pPr lvl="1"/>
            <a:r>
              <a:rPr lang="cs-CZ" dirty="0" smtClean="0"/>
              <a:t>Vystavení </a:t>
            </a:r>
            <a:r>
              <a:rPr lang="cs-CZ" dirty="0" err="1" smtClean="0"/>
              <a:t>balabánů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Koroptev </a:t>
            </a:r>
          </a:p>
          <a:p>
            <a:pPr lvl="1"/>
            <a:r>
              <a:rPr lang="cs-CZ" dirty="0" smtClean="0"/>
              <a:t>Ploužení v zemědělských porostech</a:t>
            </a:r>
          </a:p>
          <a:p>
            <a:pPr lvl="1"/>
            <a:r>
              <a:rPr lang="cs-CZ" dirty="0" err="1" smtClean="0"/>
              <a:t>Protláčení</a:t>
            </a:r>
            <a:r>
              <a:rPr lang="cs-CZ" dirty="0" smtClean="0"/>
              <a:t> remízů</a:t>
            </a:r>
          </a:p>
          <a:p>
            <a:pPr lvl="1"/>
            <a:r>
              <a:rPr lang="cs-CZ" dirty="0" smtClean="0"/>
              <a:t>Ohaři a slídiči</a:t>
            </a:r>
          </a:p>
          <a:p>
            <a:r>
              <a:rPr lang="cs-CZ" dirty="0" smtClean="0"/>
              <a:t>Sluka</a:t>
            </a:r>
          </a:p>
          <a:p>
            <a:pPr lvl="1"/>
            <a:r>
              <a:rPr lang="cs-CZ" dirty="0" smtClean="0"/>
              <a:t>Historicky na společných lovech</a:t>
            </a:r>
          </a:p>
          <a:p>
            <a:pPr lvl="1"/>
            <a:r>
              <a:rPr lang="cs-CZ" dirty="0" smtClean="0"/>
              <a:t>Tradičně v průběhu toku</a:t>
            </a:r>
          </a:p>
          <a:p>
            <a:pPr lvl="1"/>
            <a:r>
              <a:rPr lang="cs-CZ" dirty="0" smtClean="0"/>
              <a:t>Čekaná během večerního soumraku</a:t>
            </a:r>
          </a:p>
          <a:p>
            <a:pPr lvl="1"/>
            <a:r>
              <a:rPr lang="cs-CZ" dirty="0" smtClean="0"/>
              <a:t>Vábení hlasem slepičky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VII/C/18,20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56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/>
          <a:lstStyle/>
          <a:p>
            <a:r>
              <a:rPr lang="cs-CZ" dirty="0" smtClean="0"/>
              <a:t>Za ČMMJ připravil:</a:t>
            </a:r>
          </a:p>
          <a:p>
            <a:pPr marL="457200" lvl="1" indent="0">
              <a:buNone/>
            </a:pPr>
            <a:r>
              <a:rPr lang="cs-CZ" dirty="0" smtClean="0"/>
              <a:t>Mgr. Josef </a:t>
            </a:r>
            <a:r>
              <a:rPr lang="cs-CZ" dirty="0" err="1" smtClean="0"/>
              <a:t>Drmota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josef.drmota@myslivost.cz</a:t>
            </a:r>
          </a:p>
          <a:p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37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Individuální lovy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3888432" cy="4824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Rozdělení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Čekaná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Šoulačka 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Slídění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Lovy </a:t>
            </a:r>
            <a:r>
              <a:rPr lang="cs-CZ" sz="2900" dirty="0" err="1" smtClean="0"/>
              <a:t>lestné</a:t>
            </a:r>
            <a:endParaRPr lang="cs-CZ" sz="2900" dirty="0" smtClean="0"/>
          </a:p>
          <a:p>
            <a:r>
              <a:rPr lang="cs-CZ" sz="3300" dirty="0" smtClean="0"/>
              <a:t>Určení</a:t>
            </a:r>
          </a:p>
          <a:p>
            <a:pPr lvl="1"/>
            <a:r>
              <a:rPr lang="cs-CZ" sz="2900" dirty="0" smtClean="0"/>
              <a:t>Spárkatá zvěř</a:t>
            </a:r>
          </a:p>
          <a:p>
            <a:pPr lvl="1"/>
            <a:r>
              <a:rPr lang="cs-CZ" sz="2900" dirty="0" smtClean="0"/>
              <a:t>Drobná zvěř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Šelmy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61430" y="1628800"/>
            <a:ext cx="388843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300" dirty="0" smtClean="0"/>
              <a:t>Výhody</a:t>
            </a:r>
          </a:p>
          <a:p>
            <a:pPr lvl="1"/>
            <a:r>
              <a:rPr lang="cs-CZ" sz="2900" dirty="0" smtClean="0"/>
              <a:t>Univerzálnost</a:t>
            </a:r>
          </a:p>
          <a:p>
            <a:pPr lvl="1"/>
            <a:r>
              <a:rPr lang="cs-CZ" sz="2900" dirty="0" smtClean="0"/>
              <a:t>Pohotovost</a:t>
            </a:r>
          </a:p>
          <a:p>
            <a:pPr lvl="1"/>
            <a:r>
              <a:rPr lang="cs-CZ" sz="2900" dirty="0" smtClean="0"/>
              <a:t>Malá náročnost na organizaci</a:t>
            </a:r>
          </a:p>
          <a:p>
            <a:pPr lvl="1"/>
            <a:r>
              <a:rPr lang="cs-CZ" sz="2900" dirty="0"/>
              <a:t>Klid v honitbě</a:t>
            </a:r>
          </a:p>
          <a:p>
            <a:pPr lvl="1"/>
            <a:r>
              <a:rPr lang="cs-CZ" sz="2900" dirty="0" smtClean="0"/>
              <a:t>Vysoká efektivita</a:t>
            </a:r>
          </a:p>
          <a:p>
            <a:pPr lvl="1"/>
            <a:r>
              <a:rPr lang="cs-CZ" sz="2900" dirty="0" smtClean="0"/>
              <a:t>Fázový lov</a:t>
            </a:r>
          </a:p>
          <a:p>
            <a:pPr lvl="1"/>
            <a:r>
              <a:rPr lang="cs-CZ" sz="2900" dirty="0" smtClean="0"/>
              <a:t>Ohniskový odstřel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9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88900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Příprava a průběh individuálního lovu s loveckým hostem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921024"/>
            <a:ext cx="3898428" cy="4388296"/>
          </a:xfrm>
        </p:spPr>
        <p:txBody>
          <a:bodyPr>
            <a:normAutofit/>
          </a:bodyPr>
          <a:lstStyle/>
          <a:p>
            <a:r>
              <a:rPr lang="cs-CZ" dirty="0" smtClean="0"/>
              <a:t>Příprava, plán</a:t>
            </a:r>
          </a:p>
          <a:p>
            <a:pPr lvl="1"/>
            <a:r>
              <a:rPr lang="cs-CZ" dirty="0" smtClean="0"/>
              <a:t>Pozvání </a:t>
            </a:r>
          </a:p>
          <a:p>
            <a:pPr lvl="1"/>
            <a:r>
              <a:rPr lang="cs-CZ" dirty="0" smtClean="0"/>
              <a:t>Povolenka, plomby</a:t>
            </a:r>
          </a:p>
          <a:p>
            <a:pPr lvl="1"/>
            <a:r>
              <a:rPr lang="cs-CZ" dirty="0" smtClean="0"/>
              <a:t>Zařízení </a:t>
            </a:r>
          </a:p>
          <a:p>
            <a:pPr lvl="1"/>
            <a:r>
              <a:rPr lang="cs-CZ" dirty="0" smtClean="0"/>
              <a:t>Obeznání zvěře</a:t>
            </a:r>
          </a:p>
          <a:p>
            <a:pPr lvl="1"/>
            <a:r>
              <a:rPr lang="cs-CZ" dirty="0" smtClean="0"/>
              <a:t>Dohoda s kolegy</a:t>
            </a:r>
          </a:p>
          <a:p>
            <a:pPr lvl="1"/>
            <a:r>
              <a:rPr lang="cs-CZ" dirty="0" smtClean="0"/>
              <a:t>Zázemí, program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700" dirty="0" smtClean="0"/>
              <a:t>Průběh</a:t>
            </a:r>
            <a:endParaRPr lang="cs-CZ" sz="2700" dirty="0"/>
          </a:p>
          <a:p>
            <a:pPr lvl="1"/>
            <a:r>
              <a:rPr lang="cs-CZ" sz="2400" dirty="0"/>
              <a:t>Přátelská </a:t>
            </a:r>
            <a:r>
              <a:rPr lang="cs-CZ" sz="2400" dirty="0" smtClean="0"/>
              <a:t>atmosféra</a:t>
            </a:r>
          </a:p>
          <a:p>
            <a:pPr lvl="1"/>
            <a:r>
              <a:rPr lang="cs-CZ" sz="2400" dirty="0" smtClean="0"/>
              <a:t>Myslivecká etika a zvyky</a:t>
            </a:r>
          </a:p>
          <a:p>
            <a:pPr lvl="1"/>
            <a:r>
              <a:rPr lang="cs-CZ" sz="2400" dirty="0" smtClean="0"/>
              <a:t>Přesné pokyny</a:t>
            </a:r>
          </a:p>
          <a:p>
            <a:pPr lvl="1"/>
            <a:r>
              <a:rPr lang="cs-CZ" sz="2400" dirty="0" smtClean="0"/>
              <a:t>Podmínky lovu předem</a:t>
            </a:r>
          </a:p>
          <a:p>
            <a:pPr lvl="1"/>
            <a:r>
              <a:rPr lang="cs-CZ" sz="2400" dirty="0" smtClean="0"/>
              <a:t>Respektování pokynů</a:t>
            </a:r>
          </a:p>
          <a:p>
            <a:pPr lvl="1"/>
            <a:r>
              <a:rPr lang="cs-CZ" sz="2400" dirty="0" smtClean="0"/>
              <a:t>Respektování k lovu určené zvěře</a:t>
            </a:r>
          </a:p>
          <a:p>
            <a:pPr lvl="1"/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VII/B/1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27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Čekaná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5400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Charakteristika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Klidné vyčkání příchodu zvěře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err="1" smtClean="0"/>
              <a:t>Čekaniště</a:t>
            </a:r>
            <a:r>
              <a:rPr lang="cs-CZ" sz="2900" dirty="0" smtClean="0"/>
              <a:t>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Krytina, ochoz, paše, kaliště, újediště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Zařízení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Pravidla výstavby (souhlas, 200 m)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Posed, záštita, </a:t>
            </a:r>
            <a:r>
              <a:rPr lang="cs-CZ" sz="2500" dirty="0" err="1" smtClean="0"/>
              <a:t>zásedka</a:t>
            </a:r>
            <a:r>
              <a:rPr lang="cs-CZ" sz="2500" dirty="0" smtClean="0"/>
              <a:t>, přirozený úkryt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Převažující směr větru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Respektovat ochozy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Chování na </a:t>
            </a:r>
            <a:r>
              <a:rPr lang="cs-CZ" sz="2500" dirty="0" err="1" smtClean="0"/>
              <a:t>čekaništi</a:t>
            </a:r>
            <a:r>
              <a:rPr lang="cs-CZ" sz="2500" dirty="0" smtClean="0"/>
              <a:t>, při příchodu a odchodu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Přístupový </a:t>
            </a:r>
            <a:r>
              <a:rPr lang="cs-CZ" sz="2900" dirty="0" err="1" smtClean="0"/>
              <a:t>šoulák</a:t>
            </a:r>
            <a:endParaRPr lang="cs-CZ" sz="2900" dirty="0" smtClean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Vhodná doba pro lov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395711" y="1738908"/>
            <a:ext cx="3510093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500" dirty="0" smtClean="0"/>
              <a:t>Výhody</a:t>
            </a:r>
          </a:p>
          <a:p>
            <a:pPr lvl="1"/>
            <a:r>
              <a:rPr lang="cs-CZ" sz="2200" dirty="0" smtClean="0"/>
              <a:t>Univerzálnost</a:t>
            </a:r>
          </a:p>
          <a:p>
            <a:pPr lvl="1"/>
            <a:r>
              <a:rPr lang="cs-CZ" sz="2200" dirty="0" smtClean="0"/>
              <a:t>Klid v honitbě</a:t>
            </a:r>
          </a:p>
          <a:p>
            <a:pPr lvl="1"/>
            <a:r>
              <a:rPr lang="cs-CZ" sz="2200" dirty="0" smtClean="0"/>
              <a:t>Obeznání zvěře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 smtClean="0"/>
              <a:t>Bezpečný výstřel</a:t>
            </a:r>
          </a:p>
          <a:p>
            <a:pPr lvl="1"/>
            <a:r>
              <a:rPr lang="cs-CZ" sz="2200" dirty="0" smtClean="0"/>
              <a:t>Dostupné i při horším zdravotním stavu</a:t>
            </a:r>
          </a:p>
          <a:p>
            <a:pPr lvl="1"/>
            <a:r>
              <a:rPr lang="cs-CZ" sz="2200" dirty="0" smtClean="0"/>
              <a:t>Menší nároky na zkušenosti</a:t>
            </a:r>
          </a:p>
          <a:p>
            <a:pPr lvl="1"/>
            <a:r>
              <a:rPr lang="cs-CZ" sz="2200" dirty="0" smtClean="0"/>
              <a:t>Opora pro zbraň</a:t>
            </a:r>
            <a:endParaRPr lang="cs-CZ" sz="22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5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Šoulačka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5400600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Charakteristika</a:t>
            </a:r>
            <a:endParaRPr lang="cs-CZ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Pozvolný pohyb honitbou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Systém </a:t>
            </a:r>
            <a:r>
              <a:rPr lang="cs-CZ" sz="2900" dirty="0" err="1" smtClean="0"/>
              <a:t>šouláků</a:t>
            </a:r>
            <a:r>
              <a:rPr lang="cs-CZ" sz="2900" dirty="0" smtClean="0"/>
              <a:t> a odboček 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Kolem krytin, ochozů, paše, kališť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Neustálé sledování větru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Nenápadné oblečení i chování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Lehká obuv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Lovecké hole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Vhodná doba pro lov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Mírný vítr, deštivo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395711" y="1738908"/>
            <a:ext cx="3510093" cy="48245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500" dirty="0" smtClean="0"/>
              <a:t>Výhody</a:t>
            </a:r>
          </a:p>
          <a:p>
            <a:pPr lvl="1"/>
            <a:r>
              <a:rPr lang="cs-CZ" sz="2200" dirty="0" smtClean="0"/>
              <a:t>Široké použití</a:t>
            </a:r>
          </a:p>
          <a:p>
            <a:pPr lvl="1"/>
            <a:r>
              <a:rPr lang="cs-CZ" sz="2200" dirty="0" smtClean="0"/>
              <a:t>Aktivní lov</a:t>
            </a:r>
          </a:p>
          <a:p>
            <a:pPr lvl="1"/>
            <a:r>
              <a:rPr lang="cs-CZ" sz="2200" dirty="0" smtClean="0"/>
              <a:t>Kontakt se zvěři</a:t>
            </a:r>
          </a:p>
          <a:p>
            <a:r>
              <a:rPr lang="cs-CZ" sz="2600" dirty="0" smtClean="0"/>
              <a:t>Nevýhody</a:t>
            </a:r>
          </a:p>
          <a:p>
            <a:pPr lvl="1"/>
            <a:r>
              <a:rPr lang="cs-CZ" sz="2200" dirty="0" smtClean="0"/>
              <a:t>Náročné na fyzickou kondici</a:t>
            </a:r>
          </a:p>
          <a:p>
            <a:pPr lvl="1"/>
            <a:r>
              <a:rPr lang="cs-CZ" sz="2200" dirty="0" smtClean="0"/>
              <a:t>Vyžaduje zkušenost</a:t>
            </a:r>
          </a:p>
          <a:p>
            <a:pPr lvl="1"/>
            <a:r>
              <a:rPr lang="cs-CZ" sz="2200" dirty="0" smtClean="0"/>
              <a:t>Neustálá pohotovost</a:t>
            </a:r>
          </a:p>
          <a:p>
            <a:pPr lvl="1"/>
            <a:r>
              <a:rPr lang="cs-CZ" sz="2200" dirty="0" smtClean="0"/>
              <a:t>Náročné na vítr</a:t>
            </a:r>
          </a:p>
          <a:p>
            <a:pPr lvl="1"/>
            <a:r>
              <a:rPr lang="cs-CZ" sz="2200" dirty="0" smtClean="0"/>
              <a:t>Rychlé rozhodování</a:t>
            </a:r>
          </a:p>
          <a:p>
            <a:pPr lvl="1"/>
            <a:r>
              <a:rPr lang="cs-CZ" sz="2200" dirty="0" smtClean="0"/>
              <a:t>Chybí opora pro zbraň</a:t>
            </a:r>
          </a:p>
          <a:p>
            <a:pPr lvl="1"/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VII/A/5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44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2734</Words>
  <Application>Microsoft Office PowerPoint</Application>
  <PresentationFormat>Předvádění na obrazovce (4:3)</PresentationFormat>
  <Paragraphs>1036</Paragraphs>
  <Slides>52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3" baseType="lpstr">
      <vt:lpstr>Motiv systému Office</vt:lpstr>
      <vt:lpstr>Zkoušky z myslivosti</vt:lpstr>
      <vt:lpstr>Význam lovu zvěře</vt:lpstr>
      <vt:lpstr>Definice lovu zvěře</vt:lpstr>
      <vt:lpstr>Rozdělení loveckých metod</vt:lpstr>
      <vt:lpstr>Lov odstřelem</vt:lpstr>
      <vt:lpstr>Individuální lovy</vt:lpstr>
      <vt:lpstr>Příprava a průběh individuálního lovu s loveckým hostem</vt:lpstr>
      <vt:lpstr>Čekaná</vt:lpstr>
      <vt:lpstr>Šoulačka</vt:lpstr>
      <vt:lpstr>Slídění</vt:lpstr>
      <vt:lpstr>Společné lovy</vt:lpstr>
      <vt:lpstr>Příprava a průběh společného lovu</vt:lpstr>
      <vt:lpstr>Ploužení </vt:lpstr>
      <vt:lpstr>Kruhový hon</vt:lpstr>
      <vt:lpstr>Naháňka</vt:lpstr>
      <vt:lpstr>Nadháňka, nátlačka</vt:lpstr>
      <vt:lpstr>Lovy lestné</vt:lpstr>
      <vt:lpstr>Lov vábením</vt:lpstr>
      <vt:lpstr>Lov odchytem</vt:lpstr>
      <vt:lpstr>Odchyt spárkaté zvěře</vt:lpstr>
      <vt:lpstr>Odchyt drobné zvěře</vt:lpstr>
      <vt:lpstr>Lapání predátorů</vt:lpstr>
      <vt:lpstr>Zvláštní způsoby lovu</vt:lpstr>
      <vt:lpstr>Norování</vt:lpstr>
      <vt:lpstr>Sokolnictví a fretkování</vt:lpstr>
      <vt:lpstr>Lov na újedi a obnově</vt:lpstr>
      <vt:lpstr>Myslivecká rána</vt:lpstr>
      <vt:lpstr>Značení zvěře</vt:lpstr>
      <vt:lpstr>Nástřel</vt:lpstr>
      <vt:lpstr>Dohledávka, dosled, dostřelná rána</vt:lpstr>
      <vt:lpstr>Ošetření zvěřiny</vt:lpstr>
      <vt:lpstr>Ošetření a preparace trofeje</vt:lpstr>
      <vt:lpstr>Zařízení k lovu zvěře</vt:lpstr>
      <vt:lpstr>Pobytové znaky šelem</vt:lpstr>
      <vt:lpstr>Pobytové znaky drobné zvěře</vt:lpstr>
      <vt:lpstr>Pobytové znaky spárkaté zvěře</vt:lpstr>
      <vt:lpstr>Specifika lovu černé zvěře</vt:lpstr>
      <vt:lpstr>Specifika lovu srnčí zvěře</vt:lpstr>
      <vt:lpstr>Specifika lovu lišek</vt:lpstr>
      <vt:lpstr>Lovecká výstroj a výbava</vt:lpstr>
      <vt:lpstr>Vyháčkování, vymačkání, pírkování, výhoz</vt:lpstr>
      <vt:lpstr>Vyháčkování, vymačkání, pírkování, výhoz</vt:lpstr>
      <vt:lpstr>Drobné trofeje</vt:lpstr>
      <vt:lpstr>Hodnocení srnčích trofejí</vt:lpstr>
      <vt:lpstr>Hodnocení jeleních trofejí</vt:lpstr>
      <vt:lpstr>Hodnocení lebek, kůží,  zbraní černé zvěře </vt:lpstr>
      <vt:lpstr>Hodnocení mufloních trofejí</vt:lpstr>
      <vt:lpstr>Výrovka, zradidla, tenata, příkrajníky</vt:lpstr>
      <vt:lpstr>Lovecká štvanice, parforsní hon</vt:lpstr>
      <vt:lpstr>Čižba, vrše, šlehačky,  jestřábí koše, tlučky</vt:lpstr>
      <vt:lpstr>Lov tetřeva, tetřívka,  koroptve a sluky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The Czech Hunting Association</cp:lastModifiedBy>
  <cp:revision>361</cp:revision>
  <dcterms:created xsi:type="dcterms:W3CDTF">2016-08-09T07:59:11Z</dcterms:created>
  <dcterms:modified xsi:type="dcterms:W3CDTF">2018-04-23T10:48:59Z</dcterms:modified>
</cp:coreProperties>
</file>