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56" r:id="rId2"/>
    <p:sldId id="258" r:id="rId3"/>
    <p:sldId id="265" r:id="rId4"/>
    <p:sldId id="266" r:id="rId5"/>
    <p:sldId id="267" r:id="rId6"/>
    <p:sldId id="269" r:id="rId7"/>
    <p:sldId id="268" r:id="rId8"/>
    <p:sldId id="320" r:id="rId9"/>
    <p:sldId id="321" r:id="rId10"/>
    <p:sldId id="322" r:id="rId11"/>
    <p:sldId id="323" r:id="rId12"/>
    <p:sldId id="297" r:id="rId13"/>
    <p:sldId id="298" r:id="rId14"/>
    <p:sldId id="277" r:id="rId15"/>
    <p:sldId id="327" r:id="rId16"/>
    <p:sldId id="300" r:id="rId17"/>
    <p:sldId id="328" r:id="rId18"/>
    <p:sldId id="270" r:id="rId19"/>
    <p:sldId id="273" r:id="rId20"/>
    <p:sldId id="272" r:id="rId21"/>
    <p:sldId id="271" r:id="rId22"/>
    <p:sldId id="275" r:id="rId23"/>
    <p:sldId id="274" r:id="rId24"/>
    <p:sldId id="295" r:id="rId25"/>
    <p:sldId id="296" r:id="rId26"/>
    <p:sldId id="303" r:id="rId27"/>
    <p:sldId id="280" r:id="rId28"/>
    <p:sldId id="294" r:id="rId29"/>
    <p:sldId id="279" r:id="rId30"/>
    <p:sldId id="293" r:id="rId31"/>
    <p:sldId id="287" r:id="rId32"/>
    <p:sldId id="281" r:id="rId33"/>
    <p:sldId id="282" r:id="rId34"/>
    <p:sldId id="319" r:id="rId35"/>
    <p:sldId id="299" r:id="rId36"/>
    <p:sldId id="292" r:id="rId37"/>
    <p:sldId id="289" r:id="rId38"/>
    <p:sldId id="301" r:id="rId39"/>
    <p:sldId id="290" r:id="rId40"/>
    <p:sldId id="302" r:id="rId41"/>
    <p:sldId id="291" r:id="rId42"/>
    <p:sldId id="324" r:id="rId43"/>
    <p:sldId id="325" r:id="rId44"/>
    <p:sldId id="32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16" r:id="rId55"/>
    <p:sldId id="317" r:id="rId56"/>
    <p:sldId id="318" r:id="rId57"/>
    <p:sldId id="264" r:id="rId5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>
      <p:cViewPr varScale="1">
        <p:scale>
          <a:sx n="83" d="100"/>
          <a:sy n="83" d="100"/>
        </p:scale>
        <p:origin x="-10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23. 4. 2018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23. 4. 2018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852936"/>
            <a:ext cx="7772400" cy="1470025"/>
          </a:xfrm>
        </p:spPr>
        <p:txBody>
          <a:bodyPr/>
          <a:lstStyle/>
          <a:p>
            <a:r>
              <a:rPr lang="cs-CZ" b="1"/>
              <a:t>Zkoušky z myslivosti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864096"/>
          </a:xfrm>
        </p:spPr>
        <p:txBody>
          <a:bodyPr>
            <a:normAutofit fontScale="92500"/>
          </a:bodyPr>
          <a:lstStyle/>
          <a:p>
            <a:r>
              <a:rPr lang="cs-CZ" b="1" dirty="0" smtClean="0"/>
              <a:t>VI. skupina – Lovecké zbraně a střelivo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Hlavně loveckých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VI/C/5,6,7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423824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Kulovnice</a:t>
            </a:r>
          </a:p>
          <a:p>
            <a:pPr lvl="1"/>
            <a:r>
              <a:rPr lang="cs-CZ" dirty="0" smtClean="0"/>
              <a:t>Komora</a:t>
            </a:r>
            <a:r>
              <a:rPr lang="cs-CZ" dirty="0"/>
              <a:t>, přechodový kužel, </a:t>
            </a:r>
            <a:r>
              <a:rPr lang="cs-CZ" dirty="0" smtClean="0"/>
              <a:t>vývrt, </a:t>
            </a:r>
            <a:r>
              <a:rPr lang="cs-CZ" dirty="0"/>
              <a:t>ústí</a:t>
            </a:r>
          </a:p>
          <a:p>
            <a:pPr lvl="1"/>
            <a:r>
              <a:rPr lang="cs-CZ" dirty="0" smtClean="0"/>
              <a:t>Vývrt – pole, drážky, stoupání</a:t>
            </a:r>
          </a:p>
          <a:p>
            <a:r>
              <a:rPr lang="cs-CZ" dirty="0" smtClean="0"/>
              <a:t>Brokovnice</a:t>
            </a:r>
          </a:p>
          <a:p>
            <a:pPr lvl="1"/>
            <a:r>
              <a:rPr lang="cs-CZ" dirty="0" smtClean="0"/>
              <a:t>Nábojová komora, přechodový kužel, hladký vývrt, </a:t>
            </a:r>
            <a:r>
              <a:rPr lang="cs-CZ" dirty="0" err="1" smtClean="0"/>
              <a:t>choke</a:t>
            </a:r>
            <a:r>
              <a:rPr lang="cs-CZ" dirty="0" smtClean="0"/>
              <a:t>, ústí</a:t>
            </a:r>
            <a:r>
              <a:rPr lang="cs-CZ" dirty="0"/>
              <a:t>, vytahovač, </a:t>
            </a:r>
            <a:r>
              <a:rPr lang="cs-CZ" dirty="0" smtClean="0"/>
              <a:t>vyhazovač</a:t>
            </a:r>
          </a:p>
          <a:p>
            <a:pPr lvl="1"/>
            <a:r>
              <a:rPr lang="cs-CZ" dirty="0" smtClean="0"/>
              <a:t>Zahrdlení (</a:t>
            </a:r>
            <a:r>
              <a:rPr lang="cs-CZ" dirty="0" err="1" smtClean="0"/>
              <a:t>choke</a:t>
            </a:r>
            <a:r>
              <a:rPr lang="cs-CZ" dirty="0" smtClean="0"/>
              <a:t>)</a:t>
            </a:r>
          </a:p>
          <a:p>
            <a:pPr lvl="2"/>
            <a:r>
              <a:rPr lang="cs-CZ" dirty="0" smtClean="0"/>
              <a:t>Sražení brokového shluku, zpomalení zátky</a:t>
            </a:r>
          </a:p>
          <a:p>
            <a:pPr lvl="2"/>
            <a:r>
              <a:rPr lang="cs-CZ" dirty="0" smtClean="0"/>
              <a:t>Pevné, výměnné, paradox</a:t>
            </a:r>
          </a:p>
          <a:p>
            <a:pPr lvl="2"/>
            <a:r>
              <a:rPr lang="cs-CZ" dirty="0" smtClean="0"/>
              <a:t>Plné, poloviční, čtvrtinové, otevřené, </a:t>
            </a:r>
            <a:r>
              <a:rPr lang="cs-CZ" dirty="0" err="1" smtClean="0"/>
              <a:t>cylidrické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4740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Pažby loveckých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VI/C/4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628800"/>
            <a:ext cx="8423824" cy="460851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Stěžejní z hlediska míření</a:t>
            </a:r>
          </a:p>
          <a:p>
            <a:pPr lvl="1"/>
            <a:r>
              <a:rPr lang="cs-CZ" dirty="0" smtClean="0"/>
              <a:t>Délka, lomení, vyhnutí</a:t>
            </a:r>
          </a:p>
          <a:p>
            <a:r>
              <a:rPr lang="cs-CZ" dirty="0" smtClean="0"/>
              <a:t>Části </a:t>
            </a:r>
          </a:p>
          <a:p>
            <a:pPr lvl="1"/>
            <a:r>
              <a:rPr lang="cs-CZ" dirty="0" smtClean="0"/>
              <a:t>Hlaviště, botka, hřbet, krk, pistolová rukojeť, lícnice</a:t>
            </a:r>
          </a:p>
          <a:p>
            <a:r>
              <a:rPr lang="cs-CZ" dirty="0" smtClean="0"/>
              <a:t>Kulovnice</a:t>
            </a:r>
          </a:p>
          <a:p>
            <a:pPr lvl="1"/>
            <a:r>
              <a:rPr lang="cs-CZ" dirty="0" smtClean="0"/>
              <a:t>Jednotná (</a:t>
            </a:r>
            <a:r>
              <a:rPr lang="cs-CZ" dirty="0" err="1" smtClean="0"/>
              <a:t>polopažbená</a:t>
            </a:r>
            <a:r>
              <a:rPr lang="cs-CZ" dirty="0" smtClean="0"/>
              <a:t>, </a:t>
            </a:r>
            <a:r>
              <a:rPr lang="cs-CZ" dirty="0" err="1" smtClean="0"/>
              <a:t>celopažbená</a:t>
            </a:r>
            <a:r>
              <a:rPr lang="cs-CZ" dirty="0" smtClean="0"/>
              <a:t>)</a:t>
            </a:r>
          </a:p>
          <a:p>
            <a:r>
              <a:rPr lang="cs-CZ" dirty="0" smtClean="0"/>
              <a:t>Zbraně s lůžkovým závěrem</a:t>
            </a:r>
          </a:p>
          <a:p>
            <a:pPr lvl="1"/>
            <a:r>
              <a:rPr lang="cs-CZ" dirty="0" smtClean="0"/>
              <a:t>Dělená (pažba a předpažbí)</a:t>
            </a:r>
          </a:p>
          <a:p>
            <a:r>
              <a:rPr lang="cs-CZ" dirty="0" smtClean="0"/>
              <a:t>Tvar pažby</a:t>
            </a:r>
          </a:p>
          <a:p>
            <a:pPr lvl="1"/>
            <a:r>
              <a:rPr lang="cs-CZ" dirty="0" smtClean="0"/>
              <a:t>Anglická, americká, francouzská, německá, bavorská, Monte Carlo</a:t>
            </a:r>
          </a:p>
          <a:p>
            <a:r>
              <a:rPr lang="cs-CZ" dirty="0" smtClean="0"/>
              <a:t>Materiál – buk, ořech, plast</a:t>
            </a:r>
          </a:p>
        </p:txBody>
      </p:sp>
    </p:spTree>
    <p:extLst>
      <p:ext uri="{BB962C8B-B14F-4D97-AF65-F5344CB8AC3E}">
        <p14:creationId xmlns:p14="http://schemas.microsoft.com/office/powerpoint/2010/main" val="142911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Spoušťové a bicí mechanismy, napínáčky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VI/C/8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Lučík, jazýček</a:t>
            </a:r>
          </a:p>
          <a:p>
            <a:r>
              <a:rPr lang="cs-CZ" dirty="0" smtClean="0"/>
              <a:t>Spoušť</a:t>
            </a:r>
          </a:p>
          <a:p>
            <a:pPr lvl="1"/>
            <a:r>
              <a:rPr lang="cs-CZ" dirty="0" err="1" smtClean="0"/>
              <a:t>Jednospoušť</a:t>
            </a:r>
            <a:r>
              <a:rPr lang="cs-CZ" dirty="0" smtClean="0"/>
              <a:t>, přepínání pořadí spouštění</a:t>
            </a:r>
          </a:p>
          <a:p>
            <a:pPr lvl="1"/>
            <a:r>
              <a:rPr lang="cs-CZ" dirty="0" smtClean="0"/>
              <a:t>Dvojitá spoušť</a:t>
            </a:r>
          </a:p>
          <a:p>
            <a:r>
              <a:rPr lang="cs-CZ" dirty="0" smtClean="0"/>
              <a:t>Odpor spouště a délka chodu</a:t>
            </a:r>
          </a:p>
          <a:p>
            <a:r>
              <a:rPr lang="cs-CZ" dirty="0" smtClean="0"/>
              <a:t>Bicí ústrojí</a:t>
            </a:r>
          </a:p>
          <a:p>
            <a:pPr lvl="1"/>
            <a:r>
              <a:rPr lang="cs-CZ" dirty="0" smtClean="0"/>
              <a:t>Odsuvné závěry – úderník s vinutou pružinou v ose závěru</a:t>
            </a:r>
          </a:p>
          <a:p>
            <a:pPr lvl="1"/>
            <a:r>
              <a:rPr lang="cs-CZ" dirty="0" smtClean="0"/>
              <a:t>Lůžkové závěry – kladívko (kohoutek), zápalník, plochá pružina </a:t>
            </a:r>
          </a:p>
          <a:p>
            <a:r>
              <a:rPr lang="cs-CZ" dirty="0" smtClean="0"/>
              <a:t>Napínáčky </a:t>
            </a:r>
          </a:p>
          <a:p>
            <a:pPr lvl="1"/>
            <a:r>
              <a:rPr lang="cs-CZ" dirty="0" smtClean="0"/>
              <a:t>Francouzský a německý</a:t>
            </a:r>
          </a:p>
          <a:p>
            <a:pPr lvl="1"/>
            <a:r>
              <a:rPr lang="cs-CZ" dirty="0" smtClean="0"/>
              <a:t>Bezpečnost při používání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327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Pojistky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VI/C/9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82453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Pojistka </a:t>
            </a:r>
          </a:p>
          <a:p>
            <a:pPr lvl="1"/>
            <a:r>
              <a:rPr lang="cs-CZ" dirty="0" smtClean="0"/>
              <a:t>Blok spouště nebo bicího mechanismu</a:t>
            </a:r>
          </a:p>
          <a:p>
            <a:r>
              <a:rPr lang="cs-CZ" dirty="0" smtClean="0"/>
              <a:t>Požadavky </a:t>
            </a:r>
          </a:p>
          <a:p>
            <a:pPr lvl="1"/>
            <a:r>
              <a:rPr lang="cs-CZ" dirty="0" smtClean="0"/>
              <a:t>Bezhlučnost</a:t>
            </a:r>
          </a:p>
          <a:p>
            <a:pPr lvl="1"/>
            <a:r>
              <a:rPr lang="cs-CZ" dirty="0" smtClean="0"/>
              <a:t>Spolehlivost</a:t>
            </a:r>
          </a:p>
          <a:p>
            <a:pPr lvl="1"/>
            <a:r>
              <a:rPr lang="cs-CZ" dirty="0" smtClean="0"/>
              <a:t>Zřetelné vyznačení polohy, výstražníky</a:t>
            </a:r>
          </a:p>
          <a:p>
            <a:r>
              <a:rPr lang="cs-CZ" dirty="0" smtClean="0"/>
              <a:t>Blokování</a:t>
            </a:r>
          </a:p>
          <a:p>
            <a:pPr lvl="1"/>
            <a:r>
              <a:rPr lang="cs-CZ" dirty="0" smtClean="0"/>
              <a:t>Spouště</a:t>
            </a:r>
          </a:p>
          <a:p>
            <a:pPr lvl="1"/>
            <a:r>
              <a:rPr lang="cs-CZ" dirty="0" smtClean="0"/>
              <a:t>Bicího kladívka</a:t>
            </a:r>
          </a:p>
          <a:p>
            <a:pPr lvl="1"/>
            <a:r>
              <a:rPr lang="cs-CZ" dirty="0" smtClean="0"/>
              <a:t>Úderníku</a:t>
            </a:r>
          </a:p>
          <a:p>
            <a:r>
              <a:rPr lang="cs-CZ" dirty="0" smtClean="0"/>
              <a:t>Provedení</a:t>
            </a:r>
          </a:p>
          <a:p>
            <a:pPr lvl="1"/>
            <a:r>
              <a:rPr lang="cs-CZ" dirty="0" smtClean="0"/>
              <a:t>Krk pažby</a:t>
            </a:r>
          </a:p>
          <a:p>
            <a:pPr lvl="1"/>
            <a:r>
              <a:rPr lang="cs-CZ" dirty="0" smtClean="0"/>
              <a:t>Závěr, pouzdro závěru</a:t>
            </a:r>
          </a:p>
          <a:p>
            <a:pPr lvl="1"/>
            <a:r>
              <a:rPr lang="cs-CZ" dirty="0" smtClean="0"/>
              <a:t>Lučík, čep spouště   </a:t>
            </a:r>
          </a:p>
        </p:txBody>
      </p:sp>
    </p:spTree>
    <p:extLst>
      <p:ext uri="{BB962C8B-B14F-4D97-AF65-F5344CB8AC3E}">
        <p14:creationId xmlns:p14="http://schemas.microsoft.com/office/powerpoint/2010/main" val="62534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Mířidla a zaměřovače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Mechanická </a:t>
            </a:r>
          </a:p>
          <a:p>
            <a:pPr lvl="1"/>
            <a:r>
              <a:rPr lang="cs-CZ" dirty="0" smtClean="0"/>
              <a:t>Kulovnice</a:t>
            </a:r>
          </a:p>
          <a:p>
            <a:pPr lvl="2"/>
            <a:r>
              <a:rPr lang="cs-CZ" dirty="0" smtClean="0"/>
              <a:t>Muška</a:t>
            </a:r>
          </a:p>
          <a:p>
            <a:pPr lvl="2"/>
            <a:r>
              <a:rPr lang="cs-CZ" dirty="0" smtClean="0"/>
              <a:t>Hledí</a:t>
            </a:r>
          </a:p>
          <a:p>
            <a:pPr lvl="1"/>
            <a:r>
              <a:rPr lang="cs-CZ" dirty="0" smtClean="0"/>
              <a:t>Brokovnice</a:t>
            </a:r>
          </a:p>
          <a:p>
            <a:pPr lvl="2"/>
            <a:r>
              <a:rPr lang="cs-CZ" dirty="0" smtClean="0"/>
              <a:t>Hlavňová lišta</a:t>
            </a:r>
          </a:p>
          <a:p>
            <a:pPr lvl="2"/>
            <a:r>
              <a:rPr lang="cs-CZ" dirty="0" smtClean="0"/>
              <a:t>Muška</a:t>
            </a:r>
          </a:p>
          <a:p>
            <a:pPr lvl="1"/>
            <a:r>
              <a:rPr lang="cs-CZ" dirty="0" err="1" smtClean="0"/>
              <a:t>Naháňková</a:t>
            </a:r>
            <a:r>
              <a:rPr lang="cs-CZ" dirty="0" smtClean="0"/>
              <a:t> mířidla</a:t>
            </a:r>
          </a:p>
          <a:p>
            <a:r>
              <a:rPr lang="cs-CZ" dirty="0" smtClean="0"/>
              <a:t>Dioptrická (zejména sportovní zbraně)</a:t>
            </a:r>
          </a:p>
          <a:p>
            <a:r>
              <a:rPr lang="cs-CZ" dirty="0" smtClean="0"/>
              <a:t>Optická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85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Optické přístroje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4824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Zaměřovací dalekohledy</a:t>
            </a:r>
          </a:p>
          <a:p>
            <a:r>
              <a:rPr lang="cs-CZ" dirty="0" smtClean="0"/>
              <a:t>Pozorovací optika – binokulár, </a:t>
            </a:r>
            <a:r>
              <a:rPr lang="cs-CZ" dirty="0" err="1" smtClean="0"/>
              <a:t>spektiv</a:t>
            </a:r>
            <a:endParaRPr lang="cs-CZ" dirty="0" smtClean="0"/>
          </a:p>
          <a:p>
            <a:r>
              <a:rPr lang="cs-CZ" dirty="0" smtClean="0"/>
              <a:t>Označování – např. 7×50</a:t>
            </a:r>
          </a:p>
          <a:p>
            <a:r>
              <a:rPr lang="cs-CZ" dirty="0" smtClean="0"/>
              <a:t>Kolimátory, </a:t>
            </a:r>
            <a:r>
              <a:rPr lang="cs-CZ" dirty="0" err="1" smtClean="0"/>
              <a:t>naháňkové</a:t>
            </a:r>
            <a:r>
              <a:rPr lang="cs-CZ" dirty="0" smtClean="0"/>
              <a:t> puškohledy</a:t>
            </a:r>
          </a:p>
          <a:p>
            <a:r>
              <a:rPr lang="cs-CZ" dirty="0" smtClean="0"/>
              <a:t>Přístroje pro noční vidění, podsvícení osnovy</a:t>
            </a:r>
          </a:p>
          <a:p>
            <a:r>
              <a:rPr lang="cs-CZ" dirty="0" smtClean="0"/>
              <a:t>Digitální a termovizní přístroje</a:t>
            </a:r>
          </a:p>
          <a:p>
            <a:r>
              <a:rPr lang="cs-CZ" dirty="0" smtClean="0"/>
              <a:t>Zorné pole, paralaxa, dálkoměr</a:t>
            </a:r>
          </a:p>
          <a:p>
            <a:r>
              <a:rPr lang="cs-CZ" dirty="0" smtClean="0"/>
              <a:t>Výstupní pupila, výkon za šera</a:t>
            </a:r>
          </a:p>
          <a:p>
            <a:r>
              <a:rPr lang="cs-CZ" dirty="0" smtClean="0"/>
              <a:t>Volba a údržba optiky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32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Přístroje pro noční vidění, elektronické a jiné pomůcky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VI/C/3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Pozorovací i zaměřovací</a:t>
            </a:r>
          </a:p>
          <a:p>
            <a:r>
              <a:rPr lang="cs-CZ" dirty="0" smtClean="0"/>
              <a:t>Noktovizory </a:t>
            </a:r>
          </a:p>
          <a:p>
            <a:pPr lvl="1"/>
            <a:r>
              <a:rPr lang="cs-CZ" dirty="0" smtClean="0"/>
              <a:t>Zbytkové světlo, chemická reakce</a:t>
            </a:r>
          </a:p>
          <a:p>
            <a:pPr lvl="1"/>
            <a:r>
              <a:rPr lang="cs-CZ" dirty="0" smtClean="0"/>
              <a:t>Několik generací</a:t>
            </a:r>
          </a:p>
          <a:p>
            <a:r>
              <a:rPr lang="cs-CZ" dirty="0" err="1" smtClean="0"/>
              <a:t>Termovize</a:t>
            </a:r>
            <a:endParaRPr lang="cs-CZ" dirty="0" smtClean="0"/>
          </a:p>
          <a:p>
            <a:r>
              <a:rPr lang="cs-CZ" dirty="0" smtClean="0"/>
              <a:t>Digitální přístroje</a:t>
            </a:r>
          </a:p>
          <a:p>
            <a:r>
              <a:rPr lang="cs-CZ" dirty="0" smtClean="0"/>
              <a:t>Provedení</a:t>
            </a:r>
          </a:p>
          <a:p>
            <a:pPr lvl="1"/>
            <a:r>
              <a:rPr lang="cs-CZ" dirty="0" smtClean="0"/>
              <a:t>Individuální konstrukce</a:t>
            </a:r>
          </a:p>
          <a:p>
            <a:pPr lvl="1"/>
            <a:r>
              <a:rPr lang="cs-CZ" dirty="0" smtClean="0"/>
              <a:t>Předsádky a </a:t>
            </a:r>
            <a:r>
              <a:rPr lang="cs-CZ" dirty="0" err="1" smtClean="0"/>
              <a:t>zasádky</a:t>
            </a:r>
            <a:endParaRPr lang="cs-CZ" dirty="0" smtClean="0"/>
          </a:p>
          <a:p>
            <a:r>
              <a:rPr lang="cs-CZ" dirty="0" smtClean="0"/>
              <a:t>Dálkoměry </a:t>
            </a:r>
          </a:p>
          <a:p>
            <a:r>
              <a:rPr lang="cs-CZ" dirty="0" smtClean="0"/>
              <a:t>Integrované digitální kamery</a:t>
            </a:r>
          </a:p>
          <a:p>
            <a:r>
              <a:rPr lang="cs-CZ" dirty="0" err="1" smtClean="0"/>
              <a:t>Fotopasti</a:t>
            </a:r>
            <a:r>
              <a:rPr lang="cs-CZ" dirty="0" smtClean="0"/>
              <a:t>, časové spínače (hodiny), detektory pohybu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1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Montáže zaměřovacích dalekohledů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03558" y="1556792"/>
            <a:ext cx="8964488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Požadavky</a:t>
            </a:r>
          </a:p>
          <a:p>
            <a:pPr lvl="1"/>
            <a:r>
              <a:rPr lang="cs-CZ" dirty="0" smtClean="0"/>
              <a:t>Tuhost</a:t>
            </a:r>
          </a:p>
          <a:p>
            <a:pPr lvl="1"/>
            <a:r>
              <a:rPr lang="cs-CZ" dirty="0" smtClean="0"/>
              <a:t>Spolehlivost ukotvení</a:t>
            </a:r>
          </a:p>
          <a:p>
            <a:pPr lvl="1"/>
            <a:r>
              <a:rPr lang="cs-CZ" dirty="0" smtClean="0"/>
              <a:t>Zachování nástřelu při sejmutí</a:t>
            </a:r>
          </a:p>
          <a:p>
            <a:pPr lvl="1"/>
            <a:r>
              <a:rPr lang="cs-CZ" dirty="0" smtClean="0"/>
              <a:t>Přiměřená výška</a:t>
            </a:r>
          </a:p>
          <a:p>
            <a:r>
              <a:rPr lang="cs-CZ" dirty="0" smtClean="0"/>
              <a:t>Problémy</a:t>
            </a:r>
          </a:p>
          <a:p>
            <a:pPr lvl="1"/>
            <a:r>
              <a:rPr lang="cs-CZ" dirty="0" smtClean="0"/>
              <a:t>Plovoucí zásahy</a:t>
            </a:r>
          </a:p>
          <a:p>
            <a:pPr lvl="1"/>
            <a:r>
              <a:rPr lang="cs-CZ" dirty="0" smtClean="0"/>
              <a:t>Tečení za studena</a:t>
            </a:r>
          </a:p>
          <a:p>
            <a:r>
              <a:rPr lang="cs-CZ" dirty="0" smtClean="0"/>
              <a:t>Typy</a:t>
            </a:r>
          </a:p>
          <a:p>
            <a:pPr lvl="1"/>
            <a:r>
              <a:rPr lang="cs-CZ" dirty="0" smtClean="0"/>
              <a:t>Klapková</a:t>
            </a:r>
          </a:p>
          <a:p>
            <a:pPr lvl="1"/>
            <a:r>
              <a:rPr lang="cs-CZ" dirty="0" smtClean="0"/>
              <a:t>Násuvná </a:t>
            </a:r>
          </a:p>
          <a:p>
            <a:pPr lvl="1"/>
            <a:r>
              <a:rPr lang="cs-CZ" dirty="0" err="1" smtClean="0"/>
              <a:t>Weaver</a:t>
            </a:r>
            <a:r>
              <a:rPr lang="cs-CZ" dirty="0" smtClean="0"/>
              <a:t> (</a:t>
            </a:r>
            <a:r>
              <a:rPr lang="cs-CZ" dirty="0" err="1" smtClean="0"/>
              <a:t>Picatinny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Schwenk</a:t>
            </a:r>
            <a:r>
              <a:rPr lang="cs-CZ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83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Náboje pro kulovnice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0414" y="1628800"/>
            <a:ext cx="8964488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Nábojnice, střela, prachová náplň</a:t>
            </a:r>
          </a:p>
          <a:p>
            <a:r>
              <a:rPr lang="cs-CZ" dirty="0" smtClean="0"/>
              <a:t>Nábojnice</a:t>
            </a:r>
          </a:p>
          <a:p>
            <a:pPr lvl="1"/>
            <a:r>
              <a:rPr lang="cs-CZ" dirty="0" smtClean="0"/>
              <a:t>Válcovitá, kuželová, lahvicovitá (s krčkem a dosedacím kuželem)</a:t>
            </a:r>
          </a:p>
          <a:p>
            <a:pPr lvl="1"/>
            <a:r>
              <a:rPr lang="cs-CZ" dirty="0" smtClean="0"/>
              <a:t>Drážka, rozšířený okraj, dosedací nákružek</a:t>
            </a:r>
          </a:p>
          <a:p>
            <a:pPr lvl="1"/>
            <a:r>
              <a:rPr lang="cs-CZ" dirty="0" smtClean="0"/>
              <a:t>Okrajový a středový zápal</a:t>
            </a:r>
          </a:p>
          <a:p>
            <a:pPr lvl="1"/>
            <a:r>
              <a:rPr lang="cs-CZ" dirty="0" smtClean="0"/>
              <a:t>Zápalka (Boxer, </a:t>
            </a:r>
            <a:r>
              <a:rPr lang="cs-CZ" dirty="0" err="1" smtClean="0"/>
              <a:t>Berdan</a:t>
            </a:r>
            <a:r>
              <a:rPr lang="cs-CZ" dirty="0" smtClean="0"/>
              <a:t>), zátravka</a:t>
            </a:r>
          </a:p>
          <a:p>
            <a:r>
              <a:rPr lang="cs-CZ" dirty="0" smtClean="0"/>
              <a:t>Střela, zaškrcení, výtahová síla</a:t>
            </a:r>
          </a:p>
          <a:p>
            <a:r>
              <a:rPr lang="cs-CZ" dirty="0" smtClean="0"/>
              <a:t>Prach – bezdýmný, různé typy, kontrolované hoření</a:t>
            </a:r>
          </a:p>
          <a:p>
            <a:r>
              <a:rPr lang="cs-CZ" dirty="0" smtClean="0"/>
              <a:t>Volba střeliva a skladování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12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Ráže loveckých kulovnic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 smtClean="0"/>
              <a:t>Anglo</a:t>
            </a:r>
            <a:r>
              <a:rPr lang="cs-CZ" dirty="0" smtClean="0"/>
              <a:t>-americký systém</a:t>
            </a:r>
          </a:p>
          <a:p>
            <a:pPr lvl="1"/>
            <a:r>
              <a:rPr lang="cs-CZ" dirty="0" smtClean="0"/>
              <a:t>Průměr střely (tisíciny palce) </a:t>
            </a:r>
          </a:p>
          <a:p>
            <a:pPr lvl="1"/>
            <a:r>
              <a:rPr lang="cs-CZ" dirty="0" smtClean="0"/>
              <a:t>Další údaje (</a:t>
            </a:r>
            <a:r>
              <a:rPr lang="cs-CZ" dirty="0" err="1" smtClean="0"/>
              <a:t>Rem</a:t>
            </a:r>
            <a:r>
              <a:rPr lang="cs-CZ" dirty="0" smtClean="0"/>
              <a:t>,…)</a:t>
            </a:r>
          </a:p>
          <a:p>
            <a:r>
              <a:rPr lang="cs-CZ" dirty="0" smtClean="0"/>
              <a:t>Evropský systém</a:t>
            </a:r>
          </a:p>
          <a:p>
            <a:pPr lvl="1"/>
            <a:r>
              <a:rPr lang="cs-CZ" dirty="0" smtClean="0"/>
              <a:t>Průměr střely (mm)</a:t>
            </a:r>
          </a:p>
          <a:p>
            <a:pPr lvl="1"/>
            <a:r>
              <a:rPr lang="cs-CZ" dirty="0" smtClean="0"/>
              <a:t>Délka nábojnice</a:t>
            </a:r>
          </a:p>
          <a:p>
            <a:pPr lvl="1"/>
            <a:r>
              <a:rPr lang="cs-CZ" dirty="0" smtClean="0"/>
              <a:t>Další údaj (J,R,S)</a:t>
            </a:r>
          </a:p>
          <a:p>
            <a:r>
              <a:rPr lang="cs-CZ" dirty="0" smtClean="0"/>
              <a:t>Trendy</a:t>
            </a:r>
          </a:p>
          <a:p>
            <a:pPr lvl="1"/>
            <a:r>
              <a:rPr lang="cs-CZ" dirty="0" smtClean="0"/>
              <a:t>Vyšší výkon (Mag.)</a:t>
            </a:r>
          </a:p>
          <a:p>
            <a:pPr lvl="1"/>
            <a:r>
              <a:rPr lang="cs-CZ" dirty="0" smtClean="0"/>
              <a:t>Vyšší rychlost</a:t>
            </a:r>
          </a:p>
          <a:p>
            <a:pPr lvl="1"/>
            <a:r>
              <a:rPr lang="cs-CZ" dirty="0" smtClean="0"/>
              <a:t>Vyšší hmotnost (g, </a:t>
            </a:r>
            <a:r>
              <a:rPr lang="cs-CZ" dirty="0" err="1" smtClean="0"/>
              <a:t>gr</a:t>
            </a:r>
            <a:r>
              <a:rPr lang="cs-CZ" dirty="0" smtClean="0"/>
              <a:t>)</a:t>
            </a:r>
          </a:p>
          <a:p>
            <a:r>
              <a:rPr lang="cs-CZ" dirty="0" smtClean="0"/>
              <a:t>Informativní srovnání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VI/A/12</a:t>
            </a:r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815947"/>
              </p:ext>
            </p:extLst>
          </p:nvPr>
        </p:nvGraphicFramePr>
        <p:xfrm>
          <a:off x="3995936" y="2492896"/>
          <a:ext cx="4790465" cy="3634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2408"/>
                <a:gridCol w="2098057"/>
              </a:tblGrid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b="1" dirty="0">
                          <a:effectLst/>
                        </a:rPr>
                        <a:t>americké</a:t>
                      </a:r>
                      <a:endParaRPr lang="cs-CZ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b="1" dirty="0" smtClean="0">
                          <a:effectLst/>
                        </a:rPr>
                        <a:t>evropské</a:t>
                      </a:r>
                      <a:endParaRPr lang="cs-CZ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22 LR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malorážkový dlouhý 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22 Short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malorážkový krátký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222 Remington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5,6 x 43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223 Remington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5,6 x 45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22 </a:t>
                      </a:r>
                      <a:r>
                        <a:rPr lang="cs-CZ" sz="1800" dirty="0" err="1">
                          <a:effectLst/>
                        </a:rPr>
                        <a:t>Savage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5,6 x 52 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243 Winchester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6,2 x 51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270 Winchester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6,9 x 64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308 Winchester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7,62 x 51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30 – 30 Winchester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7,62 x 51 R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303 British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7,7 x 56 R 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76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30 – 06 </a:t>
                      </a:r>
                      <a:r>
                        <a:rPr lang="cs-CZ" sz="1800" dirty="0" err="1">
                          <a:effectLst/>
                        </a:rPr>
                        <a:t>Spr</a:t>
                      </a:r>
                      <a:r>
                        <a:rPr lang="cs-CZ" sz="1800" dirty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7,62 x 63</a:t>
                      </a:r>
                      <a:endParaRPr lang="cs-CZ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028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.300 </a:t>
                      </a:r>
                      <a:r>
                        <a:rPr lang="cs-CZ" sz="1800" dirty="0" err="1">
                          <a:effectLst/>
                        </a:rPr>
                        <a:t>Win</a:t>
                      </a:r>
                      <a:r>
                        <a:rPr lang="cs-CZ" sz="1800" dirty="0">
                          <a:effectLst/>
                        </a:rPr>
                        <a:t>. </a:t>
                      </a:r>
                      <a:r>
                        <a:rPr lang="cs-CZ" sz="1800" dirty="0" err="1">
                          <a:effectLst/>
                        </a:rPr>
                        <a:t>Mgn</a:t>
                      </a:r>
                      <a:r>
                        <a:rPr lang="cs-CZ" sz="1800" dirty="0">
                          <a:effectLst/>
                        </a:rPr>
                        <a:t>.               </a:t>
                      </a:r>
                      <a:endParaRPr lang="cs-C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7,62 x 66</a:t>
                      </a:r>
                      <a:endParaRPr lang="cs-CZ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1120" marR="7112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1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Lovecké zbraně a jejich rozdělení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Obecné rozdělení zbraní</a:t>
            </a:r>
          </a:p>
          <a:p>
            <a:pPr lvl="1"/>
            <a:r>
              <a:rPr lang="cs-CZ" dirty="0" smtClean="0"/>
              <a:t>Úderné (kyj, klín, bumerang)</a:t>
            </a:r>
          </a:p>
          <a:p>
            <a:pPr lvl="1"/>
            <a:r>
              <a:rPr lang="cs-CZ" dirty="0" smtClean="0"/>
              <a:t>Chladné (nůž, oštěp, kopí, sekáč)</a:t>
            </a:r>
          </a:p>
          <a:p>
            <a:pPr lvl="1"/>
            <a:r>
              <a:rPr lang="cs-CZ" dirty="0" smtClean="0"/>
              <a:t>Střelné</a:t>
            </a:r>
          </a:p>
          <a:p>
            <a:pPr lvl="2"/>
            <a:r>
              <a:rPr lang="cs-CZ" dirty="0" smtClean="0"/>
              <a:t>Mechanické (luk, kuše balista)</a:t>
            </a:r>
          </a:p>
          <a:p>
            <a:pPr lvl="2"/>
            <a:r>
              <a:rPr lang="cs-CZ" dirty="0" smtClean="0"/>
              <a:t>Plynové (vzduchovka, plynovka)</a:t>
            </a:r>
          </a:p>
          <a:p>
            <a:pPr lvl="2"/>
            <a:r>
              <a:rPr lang="cs-CZ" dirty="0" smtClean="0"/>
              <a:t>Palné (brokovnice, kulovnice, kombinovaná, malorážka, flobertka)</a:t>
            </a:r>
          </a:p>
          <a:p>
            <a:r>
              <a:rPr lang="cs-CZ" dirty="0" smtClean="0"/>
              <a:t>Lovecká </a:t>
            </a:r>
            <a:r>
              <a:rPr lang="cs-CZ" dirty="0"/>
              <a:t>zbraň</a:t>
            </a:r>
          </a:p>
          <a:p>
            <a:pPr lvl="1"/>
            <a:r>
              <a:rPr lang="cs-CZ" dirty="0" smtClean="0"/>
              <a:t>Dlouhá palná </a:t>
            </a:r>
            <a:r>
              <a:rPr lang="cs-CZ" dirty="0"/>
              <a:t>zbraň určená k lovu zvěře s definovaným výkonem</a:t>
            </a:r>
          </a:p>
          <a:p>
            <a:pPr lvl="1"/>
            <a:r>
              <a:rPr lang="cs-CZ" dirty="0"/>
              <a:t>Chladná zbraň používaná jako pracovní nástroj</a:t>
            </a:r>
          </a:p>
          <a:p>
            <a:pPr lvl="2"/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Střely pro kulovnice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Provedení</a:t>
            </a:r>
          </a:p>
          <a:p>
            <a:pPr lvl="1"/>
            <a:r>
              <a:rPr lang="cs-CZ" dirty="0" err="1" smtClean="0"/>
              <a:t>Poloplášťové</a:t>
            </a:r>
            <a:r>
              <a:rPr lang="cs-CZ" dirty="0" smtClean="0"/>
              <a:t>, se střižnou hranou</a:t>
            </a:r>
          </a:p>
          <a:p>
            <a:pPr lvl="1"/>
            <a:r>
              <a:rPr lang="cs-CZ" dirty="0" err="1" smtClean="0"/>
              <a:t>Celoplášťové</a:t>
            </a:r>
            <a:endParaRPr lang="cs-CZ" dirty="0" smtClean="0"/>
          </a:p>
          <a:p>
            <a:pPr lvl="1"/>
            <a:r>
              <a:rPr lang="cs-CZ" dirty="0" smtClean="0"/>
              <a:t>Tříštivé, s krytkou</a:t>
            </a:r>
          </a:p>
          <a:p>
            <a:pPr lvl="1"/>
            <a:r>
              <a:rPr lang="cs-CZ" dirty="0" err="1" smtClean="0"/>
              <a:t>Celoolověné</a:t>
            </a:r>
            <a:endParaRPr lang="cs-CZ" dirty="0" smtClean="0"/>
          </a:p>
          <a:p>
            <a:pPr lvl="1"/>
            <a:r>
              <a:rPr lang="cs-CZ" dirty="0" smtClean="0"/>
              <a:t>Monolitické – alternativní materiály</a:t>
            </a:r>
          </a:p>
          <a:p>
            <a:pPr lvl="1"/>
            <a:r>
              <a:rPr lang="cs-CZ" dirty="0" err="1" smtClean="0"/>
              <a:t>Dvojjaderné</a:t>
            </a:r>
            <a:r>
              <a:rPr lang="cs-CZ" dirty="0" smtClean="0"/>
              <a:t>, s řízeným rozkladem</a:t>
            </a:r>
          </a:p>
          <a:p>
            <a:r>
              <a:rPr lang="cs-CZ" dirty="0" smtClean="0"/>
              <a:t>Tvar </a:t>
            </a:r>
          </a:p>
          <a:p>
            <a:pPr lvl="1"/>
            <a:r>
              <a:rPr lang="cs-CZ" dirty="0" smtClean="0"/>
              <a:t>Kulovitý</a:t>
            </a:r>
          </a:p>
          <a:p>
            <a:pPr lvl="1"/>
            <a:r>
              <a:rPr lang="cs-CZ" dirty="0" smtClean="0"/>
              <a:t>Ogivální</a:t>
            </a:r>
          </a:p>
          <a:p>
            <a:pPr lvl="1"/>
            <a:r>
              <a:rPr lang="cs-CZ" dirty="0" err="1" smtClean="0"/>
              <a:t>Biogivální</a:t>
            </a:r>
            <a:endParaRPr lang="cs-CZ" dirty="0" smtClean="0"/>
          </a:p>
          <a:p>
            <a:r>
              <a:rPr lang="cs-CZ" dirty="0" smtClean="0"/>
              <a:t>Šokový párový účinek, střelný kanál, kmitající kaverna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91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Náboje pro brokovnice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2686" y="1556792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Nábojnice, prachová náplň, zátka (kontejner), střela, uzavírka</a:t>
            </a:r>
          </a:p>
          <a:p>
            <a:r>
              <a:rPr lang="cs-CZ" dirty="0" smtClean="0"/>
              <a:t>Nábojnice </a:t>
            </a:r>
          </a:p>
          <a:p>
            <a:pPr lvl="1"/>
            <a:r>
              <a:rPr lang="cs-CZ" dirty="0" smtClean="0"/>
              <a:t>Plášť (papír, plast)</a:t>
            </a:r>
          </a:p>
          <a:p>
            <a:pPr lvl="1"/>
            <a:r>
              <a:rPr lang="cs-CZ" dirty="0" smtClean="0"/>
              <a:t>Kování</a:t>
            </a:r>
          </a:p>
          <a:p>
            <a:pPr lvl="1"/>
            <a:r>
              <a:rPr lang="cs-CZ" dirty="0" smtClean="0"/>
              <a:t>Zápalka, zátravka</a:t>
            </a:r>
          </a:p>
          <a:p>
            <a:pPr lvl="1"/>
            <a:r>
              <a:rPr lang="cs-CZ" dirty="0" smtClean="0"/>
              <a:t>Plastový toulec</a:t>
            </a:r>
          </a:p>
          <a:p>
            <a:r>
              <a:rPr lang="cs-CZ" dirty="0" smtClean="0"/>
              <a:t>Prach (bezdýmný), plstěná zátka</a:t>
            </a:r>
          </a:p>
          <a:p>
            <a:r>
              <a:rPr lang="cs-CZ" dirty="0" smtClean="0"/>
              <a:t>Plastový kontejner (zvýšení krytí, ochrana hlavně)</a:t>
            </a:r>
          </a:p>
          <a:p>
            <a:r>
              <a:rPr lang="cs-CZ" dirty="0" smtClean="0"/>
              <a:t>Uzavírka (papírová, plastová) nebo prolis </a:t>
            </a:r>
          </a:p>
          <a:p>
            <a:r>
              <a:rPr lang="cs-CZ" dirty="0" smtClean="0"/>
              <a:t>Výběr střeliva a skladování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011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Ráže loveckých brokovnic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Průměr hlavně</a:t>
            </a:r>
          </a:p>
          <a:p>
            <a:pPr lvl="1"/>
            <a:r>
              <a:rPr lang="cs-CZ" dirty="0" smtClean="0"/>
              <a:t>Obvykle 12, 16, 20 </a:t>
            </a:r>
          </a:p>
          <a:p>
            <a:pPr lvl="1"/>
            <a:r>
              <a:rPr lang="cs-CZ" dirty="0" smtClean="0"/>
              <a:t>Odpovídá počtu kulí z 1 anglické libry olova</a:t>
            </a:r>
          </a:p>
          <a:p>
            <a:r>
              <a:rPr lang="cs-CZ" dirty="0" smtClean="0"/>
              <a:t>Délka nábojnice</a:t>
            </a:r>
          </a:p>
          <a:p>
            <a:pPr lvl="1"/>
            <a:r>
              <a:rPr lang="cs-CZ" dirty="0" smtClean="0"/>
              <a:t>Nejčastěji 65, 70, 76 mm</a:t>
            </a:r>
          </a:p>
          <a:p>
            <a:r>
              <a:rPr lang="cs-CZ" dirty="0" smtClean="0"/>
              <a:t>Další označení na nábojnici</a:t>
            </a:r>
          </a:p>
          <a:p>
            <a:pPr lvl="1"/>
            <a:r>
              <a:rPr lang="cs-CZ" dirty="0" smtClean="0"/>
              <a:t>Průměr broků (v mm a národním číslování)</a:t>
            </a:r>
          </a:p>
          <a:p>
            <a:pPr lvl="1"/>
            <a:r>
              <a:rPr lang="cs-CZ" dirty="0" smtClean="0"/>
              <a:t>Hmotnost brokové navážky</a:t>
            </a:r>
          </a:p>
          <a:p>
            <a:pPr lvl="1"/>
            <a:r>
              <a:rPr lang="cs-CZ" dirty="0" smtClean="0"/>
              <a:t>Další vlastnosti střeliva (Mag.)</a:t>
            </a:r>
          </a:p>
          <a:p>
            <a:pPr lvl="1"/>
            <a:r>
              <a:rPr lang="cs-CZ" dirty="0" smtClean="0"/>
              <a:t>Konstrukční a obchodní označení (např. Fortuna)</a:t>
            </a:r>
          </a:p>
          <a:p>
            <a:pPr lvl="1"/>
            <a:r>
              <a:rPr lang="cs-CZ" dirty="0" smtClean="0"/>
              <a:t>Materiál broků, určení (</a:t>
            </a:r>
            <a:r>
              <a:rPr lang="cs-CZ" dirty="0" err="1" smtClean="0"/>
              <a:t>steel</a:t>
            </a:r>
            <a:r>
              <a:rPr lang="cs-CZ" dirty="0" smtClean="0"/>
              <a:t>, </a:t>
            </a:r>
            <a:r>
              <a:rPr lang="cs-CZ" dirty="0" err="1" smtClean="0"/>
              <a:t>skeet</a:t>
            </a:r>
            <a:r>
              <a:rPr lang="cs-CZ" dirty="0" smtClean="0"/>
              <a:t> aj.)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899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Střely pro brokovnice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Hromadná </a:t>
            </a:r>
          </a:p>
          <a:p>
            <a:pPr lvl="1"/>
            <a:r>
              <a:rPr lang="cs-CZ" dirty="0" smtClean="0"/>
              <a:t>Náplň obvykle od 24 g do 36 g (50 g u Mag.)</a:t>
            </a:r>
          </a:p>
          <a:p>
            <a:pPr lvl="1"/>
            <a:r>
              <a:rPr lang="cs-CZ" dirty="0" smtClean="0"/>
              <a:t>Materiál - olovo (přísady), ocel, zinek – výhody, nevýhody</a:t>
            </a:r>
          </a:p>
          <a:p>
            <a:pPr lvl="1"/>
            <a:r>
              <a:rPr lang="cs-CZ" dirty="0" smtClean="0"/>
              <a:t>Číslování a dolet (účinný a bezpečnostní)</a:t>
            </a:r>
          </a:p>
          <a:p>
            <a:r>
              <a:rPr lang="cs-CZ" dirty="0" smtClean="0"/>
              <a:t>Jednotná</a:t>
            </a:r>
          </a:p>
          <a:p>
            <a:pPr lvl="1"/>
            <a:r>
              <a:rPr lang="cs-CZ" dirty="0" smtClean="0"/>
              <a:t>Problém stabilizace</a:t>
            </a:r>
          </a:p>
          <a:p>
            <a:pPr lvl="1"/>
            <a:r>
              <a:rPr lang="cs-CZ" dirty="0" smtClean="0"/>
              <a:t>Sférické, </a:t>
            </a:r>
            <a:r>
              <a:rPr lang="cs-CZ" dirty="0" err="1" smtClean="0"/>
              <a:t>Brenneke</a:t>
            </a:r>
            <a:r>
              <a:rPr lang="cs-CZ" dirty="0" smtClean="0"/>
              <a:t>, </a:t>
            </a:r>
            <a:r>
              <a:rPr lang="cs-CZ" dirty="0" err="1" smtClean="0"/>
              <a:t>Slug</a:t>
            </a:r>
            <a:r>
              <a:rPr lang="cs-CZ" dirty="0" smtClean="0"/>
              <a:t>, S-</a:t>
            </a:r>
            <a:r>
              <a:rPr lang="cs-CZ" dirty="0" err="1" smtClean="0"/>
              <a:t>Ball</a:t>
            </a:r>
            <a:r>
              <a:rPr lang="cs-CZ" dirty="0" smtClean="0"/>
              <a:t> </a:t>
            </a:r>
            <a:r>
              <a:rPr lang="cs-CZ" dirty="0" err="1" smtClean="0"/>
              <a:t>Plastic</a:t>
            </a:r>
            <a:endParaRPr lang="cs-CZ" dirty="0" smtClean="0"/>
          </a:p>
          <a:p>
            <a:pPr lvl="1"/>
            <a:r>
              <a:rPr lang="cs-CZ" dirty="0" smtClean="0"/>
              <a:t>Šípovitá konstrukce, </a:t>
            </a:r>
            <a:r>
              <a:rPr lang="cs-CZ" dirty="0" err="1" smtClean="0"/>
              <a:t>podkaliberní</a:t>
            </a:r>
            <a:r>
              <a:rPr lang="cs-CZ" dirty="0" smtClean="0"/>
              <a:t>, </a:t>
            </a:r>
            <a:r>
              <a:rPr lang="cs-CZ" dirty="0" err="1" smtClean="0"/>
              <a:t>Ideal</a:t>
            </a:r>
            <a:endParaRPr lang="cs-CZ" dirty="0" smtClean="0"/>
          </a:p>
          <a:p>
            <a:pPr lvl="1"/>
            <a:r>
              <a:rPr lang="cs-CZ" dirty="0" smtClean="0"/>
              <a:t>Použití a účinný dostřel</a:t>
            </a:r>
          </a:p>
          <a:p>
            <a:pPr lvl="1"/>
            <a:r>
              <a:rPr lang="cs-CZ" dirty="0" smtClean="0"/>
              <a:t>Nedostatky a výhody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VI/A/10,11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04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Bezolovnaté a nestandardní střely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VI/C/14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Důvody </a:t>
            </a:r>
          </a:p>
          <a:p>
            <a:pPr lvl="1"/>
            <a:r>
              <a:rPr lang="cs-CZ" dirty="0" smtClean="0"/>
              <a:t>Ekologie</a:t>
            </a:r>
          </a:p>
          <a:p>
            <a:pPr lvl="1"/>
            <a:r>
              <a:rPr lang="cs-CZ" dirty="0" smtClean="0"/>
              <a:t>Kontaminace zvěřiny olovem</a:t>
            </a:r>
          </a:p>
          <a:p>
            <a:r>
              <a:rPr lang="cs-CZ" dirty="0" smtClean="0"/>
              <a:t>Nevýhody </a:t>
            </a:r>
          </a:p>
          <a:p>
            <a:pPr lvl="1"/>
            <a:r>
              <a:rPr lang="cs-CZ" dirty="0" smtClean="0"/>
              <a:t>Nízká specifická hmotnost</a:t>
            </a:r>
          </a:p>
          <a:p>
            <a:pPr lvl="1"/>
            <a:r>
              <a:rPr lang="cs-CZ" dirty="0" smtClean="0"/>
              <a:t>Nízká ranivost</a:t>
            </a:r>
          </a:p>
          <a:p>
            <a:pPr lvl="1"/>
            <a:r>
              <a:rPr lang="cs-CZ" dirty="0" smtClean="0"/>
              <a:t>Zhoršená balistika a dostřel</a:t>
            </a:r>
          </a:p>
          <a:p>
            <a:pPr lvl="1"/>
            <a:r>
              <a:rPr lang="cs-CZ" dirty="0" smtClean="0"/>
              <a:t>Namáhání hlavně</a:t>
            </a:r>
          </a:p>
          <a:p>
            <a:r>
              <a:rPr lang="cs-CZ" dirty="0" smtClean="0"/>
              <a:t>Kulové </a:t>
            </a:r>
          </a:p>
          <a:p>
            <a:pPr lvl="1"/>
            <a:r>
              <a:rPr lang="cs-CZ" dirty="0" smtClean="0"/>
              <a:t>Kompozitní materiál (tombak, měď), plášť (zinek)</a:t>
            </a:r>
          </a:p>
          <a:p>
            <a:pPr lvl="1"/>
            <a:r>
              <a:rPr lang="cs-CZ" dirty="0" smtClean="0"/>
              <a:t>Řízená deformace střely </a:t>
            </a:r>
          </a:p>
          <a:p>
            <a:r>
              <a:rPr lang="cs-CZ" dirty="0" smtClean="0"/>
              <a:t>Brokové</a:t>
            </a:r>
          </a:p>
          <a:p>
            <a:pPr lvl="1"/>
            <a:r>
              <a:rPr lang="cs-CZ" dirty="0" smtClean="0"/>
              <a:t>Ocel, zinek, vizmut</a:t>
            </a:r>
          </a:p>
        </p:txBody>
      </p:sp>
    </p:spTree>
    <p:extLst>
      <p:ext uri="{BB962C8B-B14F-4D97-AF65-F5344CB8AC3E}">
        <p14:creationId xmlns:p14="http://schemas.microsoft.com/office/powerpoint/2010/main" val="41991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Zápalky a střelné prachy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VI/C/10,11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Zápal</a:t>
            </a:r>
          </a:p>
          <a:p>
            <a:pPr lvl="1"/>
            <a:r>
              <a:rPr lang="cs-CZ" dirty="0" smtClean="0"/>
              <a:t>Okrajový – malorážky, flobertky</a:t>
            </a:r>
          </a:p>
          <a:p>
            <a:pPr lvl="1"/>
            <a:r>
              <a:rPr lang="cs-CZ" dirty="0" smtClean="0"/>
              <a:t>Středový</a:t>
            </a:r>
          </a:p>
          <a:p>
            <a:pPr lvl="2"/>
            <a:r>
              <a:rPr lang="cs-CZ" dirty="0" err="1" smtClean="0"/>
              <a:t>Berdan</a:t>
            </a:r>
            <a:r>
              <a:rPr lang="cs-CZ" dirty="0" smtClean="0"/>
              <a:t>, Boxer, </a:t>
            </a:r>
            <a:r>
              <a:rPr lang="cs-CZ" dirty="0" err="1" smtClean="0"/>
              <a:t>Gevelot</a:t>
            </a:r>
            <a:r>
              <a:rPr lang="cs-CZ" dirty="0" smtClean="0"/>
              <a:t> – vnější a vnitřní kovadlinka</a:t>
            </a:r>
          </a:p>
          <a:p>
            <a:r>
              <a:rPr lang="cs-CZ" dirty="0" smtClean="0"/>
              <a:t>Střelný prach</a:t>
            </a:r>
          </a:p>
          <a:p>
            <a:pPr lvl="1"/>
            <a:r>
              <a:rPr lang="cs-CZ" dirty="0" smtClean="0"/>
              <a:t>Černý (dýmný) - historie</a:t>
            </a:r>
          </a:p>
          <a:p>
            <a:pPr lvl="1"/>
            <a:r>
              <a:rPr lang="cs-CZ" dirty="0" smtClean="0"/>
              <a:t>Bezdýmný</a:t>
            </a:r>
          </a:p>
          <a:p>
            <a:pPr lvl="2"/>
            <a:r>
              <a:rPr lang="cs-CZ" dirty="0" smtClean="0"/>
              <a:t>Jednosložkový - nitrocelulózový</a:t>
            </a:r>
          </a:p>
          <a:p>
            <a:pPr lvl="2"/>
            <a:r>
              <a:rPr lang="cs-CZ" dirty="0" smtClean="0"/>
              <a:t>Dvousložkový  - nitroglycerinový s přísadami aj.</a:t>
            </a:r>
          </a:p>
          <a:p>
            <a:pPr lvl="1"/>
            <a:r>
              <a:rPr lang="cs-CZ" dirty="0" smtClean="0"/>
              <a:t>Kontrolované hoření</a:t>
            </a:r>
          </a:p>
          <a:p>
            <a:pPr lvl="1"/>
            <a:r>
              <a:rPr lang="cs-CZ" dirty="0" smtClean="0"/>
              <a:t>Různé vlastnosti podle různých výrobců</a:t>
            </a:r>
          </a:p>
          <a:p>
            <a:pPr lvl="1"/>
            <a:r>
              <a:rPr lang="cs-CZ" dirty="0" smtClean="0"/>
              <a:t>Nezaměnit prach pro brokové a kulové náboje!</a:t>
            </a:r>
          </a:p>
        </p:txBody>
      </p:sp>
    </p:spTree>
    <p:extLst>
      <p:ext uri="{BB962C8B-B14F-4D97-AF65-F5344CB8AC3E}">
        <p14:creationId xmlns:p14="http://schemas.microsoft.com/office/powerpoint/2010/main" val="425566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Přebíjení střeliva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VI/C/17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80520"/>
          </a:xfrm>
        </p:spPr>
        <p:txBody>
          <a:bodyPr>
            <a:normAutofit/>
          </a:bodyPr>
          <a:lstStyle/>
          <a:p>
            <a:r>
              <a:rPr lang="cs-CZ" dirty="0" smtClean="0"/>
              <a:t>Pro vlastní potřebu</a:t>
            </a:r>
          </a:p>
          <a:p>
            <a:r>
              <a:rPr lang="cs-CZ" dirty="0" smtClean="0"/>
              <a:t>Standardní i individuální </a:t>
            </a:r>
            <a:r>
              <a:rPr lang="cs-CZ" dirty="0" err="1" smtClean="0"/>
              <a:t>laborace</a:t>
            </a:r>
            <a:endParaRPr lang="cs-CZ" dirty="0" smtClean="0"/>
          </a:p>
          <a:p>
            <a:r>
              <a:rPr lang="cs-CZ" dirty="0" smtClean="0"/>
              <a:t>Znalost balistických tabulek</a:t>
            </a:r>
          </a:p>
          <a:p>
            <a:r>
              <a:rPr lang="cs-CZ" dirty="0" smtClean="0"/>
              <a:t>Speciální pomůcky  a nástroje</a:t>
            </a:r>
          </a:p>
          <a:p>
            <a:pPr lvl="1"/>
            <a:r>
              <a:rPr lang="cs-CZ" dirty="0" smtClean="0"/>
              <a:t>Brokový náboj</a:t>
            </a:r>
          </a:p>
          <a:p>
            <a:pPr lvl="2"/>
            <a:r>
              <a:rPr lang="cs-CZ" dirty="0" smtClean="0"/>
              <a:t>Výměna zápalky, prachová náplň, zátka, broky, uzavírka, kalibrační kroužek</a:t>
            </a:r>
          </a:p>
          <a:p>
            <a:pPr lvl="1"/>
            <a:r>
              <a:rPr lang="cs-CZ" dirty="0" smtClean="0"/>
              <a:t>Kulový náboj</a:t>
            </a:r>
          </a:p>
          <a:p>
            <a:pPr lvl="2"/>
            <a:r>
              <a:rPr lang="cs-CZ" dirty="0" smtClean="0"/>
              <a:t>Matrice, zápalka, prachová náplň,  střela, stažení krčku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3908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Balistika kulového výstřelu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Vnitřní a přechodová</a:t>
            </a:r>
          </a:p>
          <a:p>
            <a:pPr lvl="1"/>
            <a:r>
              <a:rPr lang="cs-CZ" dirty="0"/>
              <a:t>Zápal, překonání výtahové síly</a:t>
            </a:r>
          </a:p>
          <a:p>
            <a:pPr lvl="1"/>
            <a:r>
              <a:rPr lang="cs-CZ" dirty="0"/>
              <a:t>Prostup hlavní, </a:t>
            </a:r>
            <a:r>
              <a:rPr lang="cs-CZ" dirty="0" smtClean="0"/>
              <a:t>rotace, rázové kmity </a:t>
            </a:r>
          </a:p>
          <a:p>
            <a:pPr lvl="1"/>
            <a:r>
              <a:rPr lang="cs-CZ" dirty="0" smtClean="0"/>
              <a:t>Úsťová rychlost, úsťový tlak, zpětný ráz</a:t>
            </a:r>
          </a:p>
          <a:p>
            <a:r>
              <a:rPr lang="cs-CZ" dirty="0" smtClean="0"/>
              <a:t>Vnější balistika</a:t>
            </a:r>
          </a:p>
          <a:p>
            <a:pPr lvl="1"/>
            <a:r>
              <a:rPr lang="cs-CZ" dirty="0" smtClean="0"/>
              <a:t>Záměrná, </a:t>
            </a:r>
            <a:r>
              <a:rPr lang="cs-CZ" dirty="0" err="1" smtClean="0"/>
              <a:t>náměrná</a:t>
            </a:r>
            <a:r>
              <a:rPr lang="cs-CZ" dirty="0" smtClean="0"/>
              <a:t>, úhel zdvihu, výstřelná </a:t>
            </a:r>
          </a:p>
          <a:p>
            <a:pPr lvl="1"/>
            <a:r>
              <a:rPr lang="cs-CZ" dirty="0" smtClean="0"/>
              <a:t>Balistická křivka, převýšení, </a:t>
            </a:r>
          </a:p>
          <a:p>
            <a:pPr lvl="1"/>
            <a:r>
              <a:rPr lang="cs-CZ" dirty="0" smtClean="0"/>
              <a:t>Stabilizace rotací, derivace</a:t>
            </a:r>
            <a:endParaRPr lang="cs-CZ" dirty="0"/>
          </a:p>
          <a:p>
            <a:pPr lvl="1"/>
            <a:r>
              <a:rPr lang="cs-CZ" dirty="0" smtClean="0"/>
              <a:t>Nástřelná vzdálenost, ONV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742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Střední zásad a rozptyl kulovnice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VI/C/16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Střední zásah</a:t>
            </a:r>
          </a:p>
          <a:p>
            <a:pPr lvl="1"/>
            <a:r>
              <a:rPr lang="cs-CZ" dirty="0" smtClean="0"/>
              <a:t>Těžiště rozptylového obrazce</a:t>
            </a:r>
          </a:p>
          <a:p>
            <a:pPr lvl="1"/>
            <a:r>
              <a:rPr lang="cs-CZ" dirty="0" smtClean="0"/>
              <a:t>Grafické metoda</a:t>
            </a:r>
          </a:p>
          <a:p>
            <a:pPr lvl="2"/>
            <a:r>
              <a:rPr lang="cs-CZ" dirty="0" smtClean="0"/>
              <a:t>Svislá a vodorovná osa – rozdělení zásahů na poloviny</a:t>
            </a:r>
          </a:p>
          <a:p>
            <a:pPr lvl="1"/>
            <a:r>
              <a:rPr lang="cs-CZ" dirty="0" smtClean="0"/>
              <a:t>Metoda úseček</a:t>
            </a:r>
          </a:p>
          <a:p>
            <a:pPr lvl="2"/>
            <a:r>
              <a:rPr lang="cs-CZ" dirty="0" smtClean="0"/>
              <a:t>První dva zásahy – střed</a:t>
            </a:r>
          </a:p>
          <a:p>
            <a:pPr lvl="2"/>
            <a:r>
              <a:rPr lang="cs-CZ" dirty="0" smtClean="0"/>
              <a:t>Střed s třetím zásahem – jedna třetina blíž středu</a:t>
            </a:r>
          </a:p>
          <a:p>
            <a:pPr lvl="2"/>
            <a:r>
              <a:rPr lang="cs-CZ" dirty="0" smtClean="0"/>
              <a:t>Pokračujeme stejně – čtvrtiny, pětiny,…</a:t>
            </a:r>
          </a:p>
          <a:p>
            <a:r>
              <a:rPr lang="cs-CZ" dirty="0" smtClean="0"/>
              <a:t>Rozptyl – maximální vzdálenost zásahů v obrazci</a:t>
            </a:r>
          </a:p>
          <a:p>
            <a:pPr lvl="1"/>
            <a:r>
              <a:rPr lang="cs-CZ" dirty="0" smtClean="0"/>
              <a:t>Obvykle na vzdálenost 100 m, 5 výstřelů</a:t>
            </a:r>
          </a:p>
          <a:p>
            <a:r>
              <a:rPr lang="cs-CZ" dirty="0" smtClean="0"/>
              <a:t>Čím více zásahů, tím přesnější</a:t>
            </a:r>
          </a:p>
        </p:txBody>
      </p:sp>
    </p:spTree>
    <p:extLst>
      <p:ext uri="{BB962C8B-B14F-4D97-AF65-F5344CB8AC3E}">
        <p14:creationId xmlns:p14="http://schemas.microsoft.com/office/powerpoint/2010/main" val="106906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Balistika brokového výstřelu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Vnitřní a přechodová</a:t>
            </a:r>
          </a:p>
          <a:p>
            <a:pPr lvl="1"/>
            <a:r>
              <a:rPr lang="cs-CZ" dirty="0" smtClean="0"/>
              <a:t>Zápal, překonání výtahové síly</a:t>
            </a:r>
          </a:p>
          <a:p>
            <a:pPr lvl="1"/>
            <a:r>
              <a:rPr lang="cs-CZ" dirty="0" smtClean="0"/>
              <a:t>Prostup hlavní, klínování broků</a:t>
            </a:r>
          </a:p>
          <a:p>
            <a:pPr lvl="1"/>
            <a:r>
              <a:rPr lang="cs-CZ" dirty="0" smtClean="0"/>
              <a:t>Zahrdlení</a:t>
            </a:r>
          </a:p>
          <a:p>
            <a:pPr lvl="2"/>
            <a:r>
              <a:rPr lang="cs-CZ" dirty="0" smtClean="0"/>
              <a:t>Sražení brokového shluku</a:t>
            </a:r>
          </a:p>
          <a:p>
            <a:pPr lvl="2"/>
            <a:r>
              <a:rPr lang="cs-CZ" dirty="0" smtClean="0"/>
              <a:t>Zpomalení zátky</a:t>
            </a:r>
          </a:p>
          <a:p>
            <a:r>
              <a:rPr lang="cs-CZ" dirty="0" smtClean="0"/>
              <a:t>Vnější </a:t>
            </a:r>
          </a:p>
          <a:p>
            <a:pPr lvl="1"/>
            <a:r>
              <a:rPr lang="cs-CZ" dirty="0" smtClean="0"/>
              <a:t>Jádro brokového shluku – délka, šířka</a:t>
            </a:r>
          </a:p>
          <a:p>
            <a:pPr lvl="1"/>
            <a:r>
              <a:rPr lang="cs-CZ" dirty="0" smtClean="0"/>
              <a:t>Opožděné a předbíhající broky</a:t>
            </a:r>
          </a:p>
          <a:p>
            <a:pPr lvl="1"/>
            <a:r>
              <a:rPr lang="cs-CZ" dirty="0" smtClean="0"/>
              <a:t>Pokles rychlosti</a:t>
            </a:r>
          </a:p>
          <a:p>
            <a:pPr lvl="1"/>
            <a:r>
              <a:rPr lang="cs-CZ" dirty="0" smtClean="0"/>
              <a:t>Balistické zakřivení</a:t>
            </a:r>
          </a:p>
          <a:p>
            <a:pPr lvl="1"/>
            <a:r>
              <a:rPr lang="cs-CZ" dirty="0" smtClean="0"/>
              <a:t>Krytí, střední zásah, účinný a maximální dostřel</a:t>
            </a:r>
          </a:p>
          <a:p>
            <a:pPr lvl="1"/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25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Rozdělení loveckých zbraní podle počtu a uspořádání hlavní 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Brokové </a:t>
            </a:r>
          </a:p>
          <a:p>
            <a:pPr lvl="1"/>
            <a:r>
              <a:rPr lang="cs-CZ" dirty="0" smtClean="0"/>
              <a:t>Jednuška, dvojka, broková kozlice, brokový troják</a:t>
            </a:r>
          </a:p>
          <a:p>
            <a:r>
              <a:rPr lang="cs-CZ" dirty="0" smtClean="0"/>
              <a:t>Kulové</a:t>
            </a:r>
          </a:p>
          <a:p>
            <a:pPr lvl="1"/>
            <a:r>
              <a:rPr lang="cs-CZ" dirty="0" smtClean="0"/>
              <a:t>Jednuška (jednohlavňová kulovnice), dvoják, kulová kozlice, kulový troják</a:t>
            </a:r>
          </a:p>
          <a:p>
            <a:r>
              <a:rPr lang="cs-CZ" dirty="0" smtClean="0"/>
              <a:t>Kombinované</a:t>
            </a:r>
          </a:p>
          <a:p>
            <a:pPr lvl="1"/>
            <a:r>
              <a:rPr lang="cs-CZ" dirty="0" smtClean="0"/>
              <a:t>Obojetnice, </a:t>
            </a:r>
            <a:r>
              <a:rPr lang="cs-CZ" dirty="0" err="1" smtClean="0"/>
              <a:t>kulobroková</a:t>
            </a:r>
            <a:r>
              <a:rPr lang="cs-CZ" dirty="0" smtClean="0"/>
              <a:t> kozlice, troják, trojče, </a:t>
            </a:r>
            <a:r>
              <a:rPr lang="cs-CZ" dirty="0" err="1" smtClean="0"/>
              <a:t>dvojákový</a:t>
            </a:r>
            <a:r>
              <a:rPr lang="cs-CZ" dirty="0" smtClean="0"/>
              <a:t> troják, čtyřče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151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Krytí brokovnice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VI/C/15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Hustota broků v terči</a:t>
            </a:r>
          </a:p>
          <a:p>
            <a:r>
              <a:rPr lang="cs-CZ" dirty="0" smtClean="0"/>
              <a:t>Broky 3,5 mm, vzdálenost 35 m</a:t>
            </a:r>
          </a:p>
          <a:p>
            <a:r>
              <a:rPr lang="cs-CZ" dirty="0" smtClean="0"/>
              <a:t>Terč – kruh s průměrem 75 cm, černý střed</a:t>
            </a:r>
          </a:p>
          <a:p>
            <a:r>
              <a:rPr lang="cs-CZ" dirty="0" smtClean="0"/>
              <a:t>K=M/N×100 (%)</a:t>
            </a:r>
          </a:p>
          <a:p>
            <a:pPr lvl="1"/>
            <a:r>
              <a:rPr lang="cs-CZ" dirty="0" smtClean="0"/>
              <a:t>M – počet broků v náboji, N – počet broků v terči</a:t>
            </a:r>
          </a:p>
          <a:p>
            <a:r>
              <a:rPr lang="cs-CZ" dirty="0" smtClean="0"/>
              <a:t>Střední zásah</a:t>
            </a:r>
          </a:p>
          <a:p>
            <a:pPr lvl="1"/>
            <a:r>
              <a:rPr lang="cs-CZ" dirty="0" smtClean="0"/>
              <a:t>Odhad v místě největšího počtu zásahů</a:t>
            </a:r>
          </a:p>
          <a:p>
            <a:pPr lvl="1"/>
            <a:r>
              <a:rPr lang="cs-CZ" dirty="0" smtClean="0"/>
              <a:t>Rozdělení shluku na svislou a vodorovnou polovinu počtu</a:t>
            </a:r>
          </a:p>
          <a:p>
            <a:r>
              <a:rPr lang="cs-CZ" dirty="0" smtClean="0"/>
              <a:t>Průměr z 5 výstřelů</a:t>
            </a:r>
          </a:p>
        </p:txBody>
      </p:sp>
    </p:spTree>
    <p:extLst>
      <p:ext uri="{BB962C8B-B14F-4D97-AF65-F5344CB8AC3E}">
        <p14:creationId xmlns:p14="http://schemas.microsoft.com/office/powerpoint/2010/main" val="250609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Dostřel loveckých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VI/B/18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Myslivecká vzdálenost</a:t>
            </a:r>
          </a:p>
          <a:p>
            <a:pPr lvl="1"/>
            <a:r>
              <a:rPr lang="cs-CZ" dirty="0" smtClean="0"/>
              <a:t>Brokovnice: 35 - 40 m, jednotná střela 50 m</a:t>
            </a:r>
          </a:p>
          <a:p>
            <a:pPr lvl="1"/>
            <a:r>
              <a:rPr lang="cs-CZ" dirty="0" smtClean="0"/>
              <a:t>Kulovnice: 150 m srnčí, 200 m velká zvěř</a:t>
            </a:r>
          </a:p>
          <a:p>
            <a:pPr lvl="1"/>
            <a:r>
              <a:rPr lang="cs-CZ" dirty="0" smtClean="0"/>
              <a:t>Malorážka: 50 m</a:t>
            </a:r>
          </a:p>
          <a:p>
            <a:r>
              <a:rPr lang="cs-CZ" dirty="0" smtClean="0"/>
              <a:t>Bezpečnostní vzdálenost</a:t>
            </a:r>
          </a:p>
          <a:p>
            <a:pPr lvl="1"/>
            <a:r>
              <a:rPr lang="cs-CZ" dirty="0" smtClean="0"/>
              <a:t>Brokovnice: průměr broků × 100 m, jednotná </a:t>
            </a:r>
            <a:r>
              <a:rPr lang="cs-CZ" dirty="0"/>
              <a:t>střela </a:t>
            </a:r>
            <a:r>
              <a:rPr lang="cs-CZ" dirty="0" smtClean="0"/>
              <a:t>1500 </a:t>
            </a:r>
            <a:r>
              <a:rPr lang="cs-CZ" dirty="0"/>
              <a:t>m</a:t>
            </a:r>
          </a:p>
          <a:p>
            <a:pPr lvl="1"/>
            <a:r>
              <a:rPr lang="cs-CZ" dirty="0" smtClean="0"/>
              <a:t>Kulovnice: 3500 – 5000 m</a:t>
            </a:r>
            <a:endParaRPr lang="cs-CZ" dirty="0"/>
          </a:p>
          <a:p>
            <a:pPr lvl="1"/>
            <a:r>
              <a:rPr lang="cs-CZ" dirty="0" smtClean="0"/>
              <a:t>Malorážka: 1500 – 2000 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31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Nastřelování zbraní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3822" y="1556792"/>
            <a:ext cx="8964488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Balistické tabulky, ONV</a:t>
            </a:r>
          </a:p>
          <a:p>
            <a:r>
              <a:rPr lang="cs-CZ" dirty="0" smtClean="0"/>
              <a:t>Brokovnice – ověření středního zásahu</a:t>
            </a:r>
          </a:p>
          <a:p>
            <a:r>
              <a:rPr lang="cs-CZ" dirty="0" smtClean="0"/>
              <a:t>Kulovnice</a:t>
            </a:r>
          </a:p>
          <a:p>
            <a:pPr lvl="1"/>
            <a:r>
              <a:rPr lang="cs-CZ" dirty="0" smtClean="0"/>
              <a:t>Sestavení zbraně a optiky</a:t>
            </a:r>
          </a:p>
          <a:p>
            <a:pPr lvl="1"/>
            <a:r>
              <a:rPr lang="cs-CZ" dirty="0" smtClean="0"/>
              <a:t>Stanovení středního zásahu</a:t>
            </a:r>
          </a:p>
          <a:p>
            <a:pPr lvl="1"/>
            <a:r>
              <a:rPr lang="cs-CZ" dirty="0" smtClean="0"/>
              <a:t>Korekce mířidel</a:t>
            </a:r>
          </a:p>
          <a:p>
            <a:pPr lvl="1"/>
            <a:r>
              <a:rPr lang="cs-CZ" dirty="0" smtClean="0"/>
              <a:t>Ověřovací výstřel</a:t>
            </a:r>
          </a:p>
          <a:p>
            <a:r>
              <a:rPr lang="cs-CZ" dirty="0" smtClean="0"/>
              <a:t>Ověření – střelec osobně</a:t>
            </a:r>
          </a:p>
          <a:p>
            <a:r>
              <a:rPr lang="cs-CZ" dirty="0" smtClean="0"/>
              <a:t>Nastřelování – vsedě, v klidu, podepřená zbraň</a:t>
            </a:r>
          </a:p>
          <a:p>
            <a:r>
              <a:rPr lang="cs-CZ" dirty="0" smtClean="0"/>
              <a:t>Nastřelovací stolice, schválená střelnice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63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Lovecká střelba v praxi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VI/B/17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Střelba pouze na dokonale obeznaný cíl</a:t>
            </a:r>
          </a:p>
          <a:p>
            <a:r>
              <a:rPr lang="cs-CZ" dirty="0" smtClean="0"/>
              <a:t>Statický cíl</a:t>
            </a:r>
          </a:p>
          <a:p>
            <a:pPr lvl="1"/>
            <a:r>
              <a:rPr lang="cs-CZ" dirty="0" smtClean="0"/>
              <a:t>Opora (ideální) nebo „volná ruka“</a:t>
            </a:r>
          </a:p>
          <a:p>
            <a:pPr lvl="1"/>
            <a:r>
              <a:rPr lang="cs-CZ" dirty="0" smtClean="0"/>
              <a:t>Pevný úchop zbraně, srovnání mířidel a cíle</a:t>
            </a:r>
          </a:p>
          <a:p>
            <a:pPr lvl="1"/>
            <a:r>
              <a:rPr lang="cs-CZ" dirty="0" smtClean="0"/>
              <a:t>Plynulé spouštění</a:t>
            </a:r>
          </a:p>
          <a:p>
            <a:pPr lvl="1"/>
            <a:r>
              <a:rPr lang="cs-CZ" dirty="0" smtClean="0"/>
              <a:t>Pozor – překážky v dráze střely, střelba k horizontu  </a:t>
            </a:r>
          </a:p>
          <a:p>
            <a:r>
              <a:rPr lang="cs-CZ" dirty="0" smtClean="0"/>
              <a:t>Pohyblivý cíl </a:t>
            </a:r>
          </a:p>
          <a:p>
            <a:pPr lvl="1"/>
            <a:r>
              <a:rPr lang="cs-CZ" dirty="0" smtClean="0"/>
              <a:t>Zbraň v </a:t>
            </a:r>
            <a:r>
              <a:rPr lang="cs-CZ" dirty="0" err="1" smtClean="0"/>
              <a:t>ponosu</a:t>
            </a:r>
            <a:r>
              <a:rPr lang="cs-CZ" dirty="0" smtClean="0"/>
              <a:t> nebo v loveckém postoji</a:t>
            </a:r>
          </a:p>
          <a:p>
            <a:pPr lvl="1"/>
            <a:r>
              <a:rPr lang="cs-CZ" dirty="0" smtClean="0"/>
              <a:t>Předsazení</a:t>
            </a:r>
          </a:p>
          <a:p>
            <a:pPr lvl="2"/>
            <a:r>
              <a:rPr lang="cs-CZ" dirty="0" smtClean="0"/>
              <a:t>Úhel pohybu vůči střelci</a:t>
            </a:r>
          </a:p>
          <a:p>
            <a:pPr lvl="2"/>
            <a:r>
              <a:rPr lang="cs-CZ" dirty="0" smtClean="0"/>
              <a:t>Rychlost střely (brokovnice-kulovnice)</a:t>
            </a:r>
          </a:p>
          <a:p>
            <a:pPr lvl="1"/>
            <a:r>
              <a:rPr lang="cs-CZ" dirty="0" smtClean="0"/>
              <a:t>Plynulý pohyb s cílem</a:t>
            </a:r>
          </a:p>
          <a:p>
            <a:pPr lvl="1"/>
            <a:r>
              <a:rPr lang="cs-CZ" dirty="0" smtClean="0"/>
              <a:t>Plynulé spuštění</a:t>
            </a:r>
          </a:p>
          <a:p>
            <a:pPr lvl="1"/>
            <a:r>
              <a:rPr lang="cs-CZ" dirty="0" smtClean="0"/>
              <a:t>Ideální míření oběma očima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684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Volba lovecké zbraně a střeliva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VI/B/19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Podmínky lovu</a:t>
            </a:r>
          </a:p>
          <a:p>
            <a:pPr lvl="1"/>
            <a:r>
              <a:rPr lang="cs-CZ" dirty="0" smtClean="0"/>
              <a:t>Lovená zvěř</a:t>
            </a:r>
          </a:p>
          <a:p>
            <a:pPr lvl="1"/>
            <a:r>
              <a:rPr lang="cs-CZ" dirty="0" smtClean="0"/>
              <a:t>Přírodní podmínky </a:t>
            </a:r>
          </a:p>
          <a:p>
            <a:pPr lvl="1"/>
            <a:r>
              <a:rPr lang="cs-CZ" dirty="0" smtClean="0"/>
              <a:t>Počasí</a:t>
            </a:r>
          </a:p>
          <a:p>
            <a:pPr lvl="1"/>
            <a:r>
              <a:rPr lang="cs-CZ" dirty="0" smtClean="0"/>
              <a:t>Předpokládaná vzdálenost střelby</a:t>
            </a:r>
          </a:p>
          <a:p>
            <a:pPr lvl="1"/>
            <a:r>
              <a:rPr lang="cs-CZ" dirty="0" smtClean="0"/>
              <a:t>Způsob lovu</a:t>
            </a:r>
          </a:p>
          <a:p>
            <a:pPr lvl="1"/>
            <a:r>
              <a:rPr lang="cs-CZ" dirty="0" smtClean="0"/>
              <a:t>Možnost opakování rány</a:t>
            </a:r>
          </a:p>
          <a:p>
            <a:pPr lvl="1"/>
            <a:r>
              <a:rPr lang="cs-CZ" dirty="0" smtClean="0"/>
              <a:t>Předpokládaný výřad</a:t>
            </a:r>
          </a:p>
          <a:p>
            <a:pPr lvl="1"/>
            <a:r>
              <a:rPr lang="cs-CZ" dirty="0" smtClean="0"/>
              <a:t>Vlastní zkušenost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029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Údržba loveckých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VI/C/12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Speciální oleje, emulze a čistící prostředky</a:t>
            </a:r>
          </a:p>
          <a:p>
            <a:r>
              <a:rPr lang="cs-CZ" dirty="0" smtClean="0"/>
              <a:t>Kovové součásti</a:t>
            </a:r>
          </a:p>
          <a:p>
            <a:pPr lvl="1"/>
            <a:r>
              <a:rPr lang="cs-CZ" dirty="0" smtClean="0"/>
              <a:t>Koroze </a:t>
            </a:r>
          </a:p>
          <a:p>
            <a:pPr lvl="1"/>
            <a:r>
              <a:rPr lang="cs-CZ" dirty="0" smtClean="0"/>
              <a:t>Hladký chod</a:t>
            </a:r>
          </a:p>
          <a:p>
            <a:r>
              <a:rPr lang="cs-CZ" dirty="0" smtClean="0"/>
              <a:t>Dřevo</a:t>
            </a:r>
          </a:p>
          <a:p>
            <a:pPr lvl="1"/>
            <a:r>
              <a:rPr lang="cs-CZ" dirty="0" smtClean="0"/>
              <a:t>Impregnace</a:t>
            </a:r>
          </a:p>
          <a:p>
            <a:r>
              <a:rPr lang="cs-CZ" dirty="0" smtClean="0"/>
              <a:t>Optika</a:t>
            </a:r>
          </a:p>
          <a:p>
            <a:pPr lvl="1"/>
            <a:r>
              <a:rPr lang="cs-CZ" dirty="0" smtClean="0"/>
              <a:t>Nečistoty, ochrana antireflexních vrstev</a:t>
            </a:r>
          </a:p>
          <a:p>
            <a:r>
              <a:rPr lang="cs-CZ" dirty="0" smtClean="0"/>
              <a:t>Vývrt hlavně</a:t>
            </a:r>
          </a:p>
          <a:p>
            <a:pPr lvl="1"/>
            <a:r>
              <a:rPr lang="cs-CZ" dirty="0" smtClean="0"/>
              <a:t>Po výstřelu, extrémním počasí</a:t>
            </a:r>
          </a:p>
          <a:p>
            <a:pPr lvl="1"/>
            <a:r>
              <a:rPr lang="cs-CZ" dirty="0" smtClean="0"/>
              <a:t>Čistící olej, působení</a:t>
            </a:r>
          </a:p>
          <a:p>
            <a:pPr lvl="1"/>
            <a:r>
              <a:rPr lang="cs-CZ" dirty="0" smtClean="0"/>
              <a:t>Výtěr (koudel, hrubší látka, kartáček)</a:t>
            </a:r>
          </a:p>
          <a:p>
            <a:pPr lvl="1"/>
            <a:r>
              <a:rPr lang="cs-CZ" dirty="0" smtClean="0"/>
              <a:t>Olej (kartáček)</a:t>
            </a:r>
          </a:p>
          <a:p>
            <a:pPr lvl="1"/>
            <a:r>
              <a:rPr lang="cs-CZ" dirty="0" smtClean="0"/>
              <a:t>Ochrana ústí hlavně</a:t>
            </a:r>
          </a:p>
        </p:txBody>
      </p:sp>
    </p:spTree>
    <p:extLst>
      <p:ext uri="{BB962C8B-B14F-4D97-AF65-F5344CB8AC3E}">
        <p14:creationId xmlns:p14="http://schemas.microsoft.com/office/powerpoint/2010/main" val="53177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Zkoušení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VI/C/17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C.I.P. </a:t>
            </a:r>
          </a:p>
          <a:p>
            <a:pPr lvl="1"/>
            <a:r>
              <a:rPr lang="cs-CZ" dirty="0" smtClean="0"/>
              <a:t>Mezinárodní </a:t>
            </a:r>
            <a:r>
              <a:rPr lang="cs-CZ" dirty="0"/>
              <a:t>stálá komise pro zkoušení ručních palných zbraní pro civilní </a:t>
            </a:r>
            <a:r>
              <a:rPr lang="cs-CZ" dirty="0" smtClean="0"/>
              <a:t>potřebu</a:t>
            </a:r>
          </a:p>
          <a:p>
            <a:r>
              <a:rPr lang="cs-CZ" dirty="0" smtClean="0"/>
              <a:t>Posouzení stavu materiálu, tuhosti závěrů</a:t>
            </a:r>
          </a:p>
          <a:p>
            <a:r>
              <a:rPr lang="cs-CZ" dirty="0" smtClean="0"/>
              <a:t>Měření tolerancí rozměrů</a:t>
            </a:r>
          </a:p>
          <a:p>
            <a:r>
              <a:rPr lang="cs-CZ" dirty="0" smtClean="0"/>
              <a:t>Tormentační zkouška</a:t>
            </a:r>
          </a:p>
          <a:p>
            <a:r>
              <a:rPr lang="cs-CZ" dirty="0" smtClean="0"/>
              <a:t>Zkušební značka a dvojčíslí (rok zkoušky)</a:t>
            </a:r>
          </a:p>
          <a:p>
            <a:r>
              <a:rPr lang="cs-CZ" dirty="0" smtClean="0"/>
              <a:t>Kulovnice – na pevné součásti zbraně</a:t>
            </a:r>
          </a:p>
          <a:p>
            <a:r>
              <a:rPr lang="cs-CZ" dirty="0" smtClean="0"/>
              <a:t>Zbraně s lůžkovým závěrem – na baskuli i hlavni</a:t>
            </a:r>
          </a:p>
        </p:txBody>
      </p:sp>
    </p:spTree>
    <p:extLst>
      <p:ext uri="{BB962C8B-B14F-4D97-AF65-F5344CB8AC3E}">
        <p14:creationId xmlns:p14="http://schemas.microsoft.com/office/powerpoint/2010/main" val="27064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Chladné zbraně v myslivecké praxi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VI/B/20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Pracovní nástroje, estetické doplňky</a:t>
            </a:r>
          </a:p>
          <a:p>
            <a:r>
              <a:rPr lang="cs-CZ" dirty="0" smtClean="0"/>
              <a:t>Nože </a:t>
            </a:r>
          </a:p>
          <a:p>
            <a:pPr lvl="1"/>
            <a:r>
              <a:rPr lang="cs-CZ" dirty="0" smtClean="0"/>
              <a:t>Pevné zavazáky</a:t>
            </a:r>
          </a:p>
          <a:p>
            <a:pPr lvl="2"/>
            <a:r>
              <a:rPr lang="cs-CZ" dirty="0" smtClean="0"/>
              <a:t>Klasický středoevropský, finský, </a:t>
            </a:r>
            <a:r>
              <a:rPr lang="cs-CZ" dirty="0" err="1" smtClean="0"/>
              <a:t>bowie</a:t>
            </a:r>
            <a:endParaRPr lang="cs-CZ" dirty="0" smtClean="0"/>
          </a:p>
          <a:p>
            <a:pPr lvl="1"/>
            <a:r>
              <a:rPr lang="cs-CZ" dirty="0" err="1" smtClean="0"/>
              <a:t>Skinnery</a:t>
            </a:r>
            <a:r>
              <a:rPr lang="cs-CZ" dirty="0" smtClean="0"/>
              <a:t>  </a:t>
            </a:r>
          </a:p>
          <a:p>
            <a:pPr lvl="1"/>
            <a:r>
              <a:rPr lang="cs-CZ" dirty="0" smtClean="0"/>
              <a:t>Zavírací víceúčelové</a:t>
            </a:r>
          </a:p>
          <a:p>
            <a:pPr lvl="2"/>
            <a:r>
              <a:rPr lang="cs-CZ" dirty="0" smtClean="0"/>
              <a:t>Pojistka, pilka, </a:t>
            </a:r>
            <a:r>
              <a:rPr lang="cs-CZ" dirty="0" err="1" smtClean="0"/>
              <a:t>páráček</a:t>
            </a:r>
            <a:r>
              <a:rPr lang="cs-CZ" dirty="0" smtClean="0"/>
              <a:t>, další nástroje</a:t>
            </a:r>
          </a:p>
          <a:p>
            <a:r>
              <a:rPr lang="cs-CZ" dirty="0" smtClean="0"/>
              <a:t>Sekáče</a:t>
            </a:r>
          </a:p>
          <a:p>
            <a:r>
              <a:rPr lang="cs-CZ" dirty="0" smtClean="0"/>
              <a:t>Tesáky</a:t>
            </a:r>
          </a:p>
          <a:p>
            <a:r>
              <a:rPr lang="cs-CZ" dirty="0" smtClean="0"/>
              <a:t>Lovecké oštěpy</a:t>
            </a:r>
          </a:p>
        </p:txBody>
      </p:sp>
    </p:spTree>
    <p:extLst>
      <p:ext uri="{BB962C8B-B14F-4D97-AF65-F5344CB8AC3E}">
        <p14:creationId xmlns:p14="http://schemas.microsoft.com/office/powerpoint/2010/main" val="18953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Střelné zbraně vzduchové,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plynové </a:t>
            </a:r>
            <a:r>
              <a:rPr lang="cs-CZ" b="1" dirty="0"/>
              <a:t>a mechanické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VI/C/2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Luk, kuše</a:t>
            </a:r>
          </a:p>
          <a:p>
            <a:pPr lvl="1"/>
            <a:r>
              <a:rPr lang="cs-CZ" dirty="0" smtClean="0"/>
              <a:t>Mechanické zbraně</a:t>
            </a:r>
          </a:p>
          <a:p>
            <a:pPr lvl="1"/>
            <a:r>
              <a:rPr lang="cs-CZ" dirty="0" smtClean="0"/>
              <a:t>Speciální lovecké šípy</a:t>
            </a:r>
          </a:p>
          <a:p>
            <a:pPr lvl="1"/>
            <a:r>
              <a:rPr lang="cs-CZ" dirty="0" smtClean="0"/>
              <a:t>Klub lovecké lukostřelby při ČMMJ</a:t>
            </a:r>
          </a:p>
          <a:p>
            <a:pPr lvl="1"/>
            <a:r>
              <a:rPr lang="cs-CZ" dirty="0" smtClean="0"/>
              <a:t>ČR – legislativní omezení</a:t>
            </a:r>
          </a:p>
          <a:p>
            <a:r>
              <a:rPr lang="cs-CZ" dirty="0" smtClean="0"/>
              <a:t>Vzduchovky </a:t>
            </a:r>
          </a:p>
          <a:p>
            <a:pPr lvl="1"/>
            <a:r>
              <a:rPr lang="cs-CZ" dirty="0" smtClean="0"/>
              <a:t>Tlak plynu stlačeného pístem a pružinou</a:t>
            </a:r>
          </a:p>
          <a:p>
            <a:r>
              <a:rPr lang="cs-CZ" dirty="0" smtClean="0"/>
              <a:t>Plynovky</a:t>
            </a:r>
          </a:p>
          <a:p>
            <a:pPr lvl="1"/>
            <a:r>
              <a:rPr lang="cs-CZ" dirty="0" smtClean="0"/>
              <a:t>Natlakovaná nádobka, stlačený </a:t>
            </a:r>
            <a:r>
              <a:rPr lang="cs-CZ" dirty="0"/>
              <a:t>CO</a:t>
            </a:r>
            <a:r>
              <a:rPr lang="cs-CZ" baseline="-25000" dirty="0"/>
              <a:t>2</a:t>
            </a:r>
          </a:p>
          <a:p>
            <a:pPr lvl="1"/>
            <a:r>
              <a:rPr lang="cs-CZ" dirty="0"/>
              <a:t>Diabolo, broky, šipky</a:t>
            </a:r>
            <a:endParaRPr lang="cs-CZ" dirty="0" smtClean="0"/>
          </a:p>
          <a:p>
            <a:r>
              <a:rPr lang="cs-CZ" dirty="0" smtClean="0"/>
              <a:t>Cvičná střelba, narkotizační pušky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4414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Lovecké sportovní disciplíny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VI/C/20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Kulové – 100 m, 50 m (malorážka, redukce terčů)</a:t>
            </a:r>
          </a:p>
          <a:p>
            <a:pPr lvl="1"/>
            <a:r>
              <a:rPr lang="cs-CZ" dirty="0" smtClean="0"/>
              <a:t>Stabilní</a:t>
            </a:r>
          </a:p>
          <a:p>
            <a:pPr lvl="2"/>
            <a:r>
              <a:rPr lang="cs-CZ" dirty="0" smtClean="0"/>
              <a:t>Liška, srnec, kamzík, kňour</a:t>
            </a:r>
          </a:p>
          <a:p>
            <a:pPr lvl="1"/>
            <a:r>
              <a:rPr lang="cs-CZ" dirty="0" smtClean="0"/>
              <a:t>Průsek</a:t>
            </a:r>
          </a:p>
          <a:p>
            <a:pPr lvl="2"/>
            <a:r>
              <a:rPr lang="cs-CZ" dirty="0" smtClean="0"/>
              <a:t>Kňour, liška</a:t>
            </a:r>
          </a:p>
          <a:p>
            <a:pPr lvl="1"/>
            <a:r>
              <a:rPr lang="cs-CZ" dirty="0" smtClean="0"/>
              <a:t>LK4, LK4M</a:t>
            </a:r>
          </a:p>
          <a:p>
            <a:r>
              <a:rPr lang="cs-CZ" dirty="0" smtClean="0"/>
              <a:t>Brokové</a:t>
            </a:r>
          </a:p>
          <a:p>
            <a:pPr lvl="1"/>
            <a:r>
              <a:rPr lang="cs-CZ" dirty="0" smtClean="0"/>
              <a:t>Lovecké kolo, </a:t>
            </a:r>
            <a:r>
              <a:rPr lang="cs-CZ" dirty="0" err="1" smtClean="0"/>
              <a:t>skeet</a:t>
            </a:r>
            <a:endParaRPr lang="cs-CZ" dirty="0" smtClean="0"/>
          </a:p>
          <a:p>
            <a:pPr lvl="1"/>
            <a:r>
              <a:rPr lang="cs-CZ" dirty="0" smtClean="0"/>
              <a:t>Trap, americký trap</a:t>
            </a:r>
          </a:p>
          <a:p>
            <a:pPr lvl="1"/>
            <a:r>
              <a:rPr lang="cs-CZ" dirty="0" smtClean="0"/>
              <a:t>Vysoká věž</a:t>
            </a:r>
          </a:p>
          <a:p>
            <a:pPr lvl="1"/>
            <a:r>
              <a:rPr lang="cs-CZ" dirty="0" smtClean="0"/>
              <a:t>Parkur </a:t>
            </a:r>
          </a:p>
          <a:p>
            <a:pPr lvl="1"/>
            <a:r>
              <a:rPr lang="cs-CZ" dirty="0" smtClean="0"/>
              <a:t>Zajíc na průseku</a:t>
            </a:r>
          </a:p>
          <a:p>
            <a:r>
              <a:rPr lang="cs-CZ" dirty="0" smtClean="0"/>
              <a:t>Kombinované </a:t>
            </a:r>
          </a:p>
          <a:p>
            <a:pPr lvl="1"/>
            <a:r>
              <a:rPr lang="cs-CZ" dirty="0" smtClean="0"/>
              <a:t>Lovecký desetiboj</a:t>
            </a:r>
          </a:p>
        </p:txBody>
      </p:sp>
    </p:spTree>
    <p:extLst>
      <p:ext uri="{BB962C8B-B14F-4D97-AF65-F5344CB8AC3E}">
        <p14:creationId xmlns:p14="http://schemas.microsoft.com/office/powerpoint/2010/main" val="270539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Rozdělení loveckých zbraní podle </a:t>
            </a:r>
            <a:r>
              <a:rPr lang="cs-CZ" b="1" dirty="0" smtClean="0"/>
              <a:t>používaného střeliva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Základní skupiny</a:t>
            </a:r>
          </a:p>
          <a:p>
            <a:pPr lvl="1"/>
            <a:r>
              <a:rPr lang="cs-CZ" dirty="0" smtClean="0"/>
              <a:t>Brokovnice</a:t>
            </a:r>
          </a:p>
          <a:p>
            <a:pPr lvl="1"/>
            <a:r>
              <a:rPr lang="cs-CZ" dirty="0" smtClean="0"/>
              <a:t>Kulovnice</a:t>
            </a:r>
          </a:p>
          <a:p>
            <a:pPr lvl="1"/>
            <a:r>
              <a:rPr lang="cs-CZ" dirty="0" smtClean="0"/>
              <a:t>Zbraně s okrajovým zápalem</a:t>
            </a:r>
          </a:p>
          <a:p>
            <a:r>
              <a:rPr lang="cs-CZ" dirty="0" smtClean="0"/>
              <a:t>Použití</a:t>
            </a:r>
          </a:p>
          <a:p>
            <a:pPr lvl="1"/>
            <a:r>
              <a:rPr lang="cs-CZ" dirty="0" smtClean="0"/>
              <a:t>Brokovnice – drobná, černá, šelmy, sport</a:t>
            </a:r>
          </a:p>
          <a:p>
            <a:pPr lvl="1"/>
            <a:r>
              <a:rPr lang="cs-CZ" dirty="0" smtClean="0"/>
              <a:t>Kulovnice – spárkatá, šelmy, trofejová pernatá</a:t>
            </a:r>
          </a:p>
          <a:p>
            <a:pPr lvl="1"/>
            <a:r>
              <a:rPr lang="cs-CZ" dirty="0" smtClean="0"/>
              <a:t>Okrajový zápal – pernatá, malé šelmy, výcvik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3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Historický vývoj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Zbraně úderné, vrhací, mechanické</a:t>
            </a:r>
          </a:p>
          <a:p>
            <a:r>
              <a:rPr lang="cs-CZ" dirty="0" smtClean="0"/>
              <a:t>Palné zbraně</a:t>
            </a:r>
          </a:p>
          <a:p>
            <a:pPr lvl="1"/>
            <a:r>
              <a:rPr lang="cs-CZ" dirty="0" smtClean="0"/>
              <a:t>Předovky</a:t>
            </a:r>
          </a:p>
          <a:p>
            <a:pPr lvl="2"/>
            <a:r>
              <a:rPr lang="cs-CZ" dirty="0" smtClean="0"/>
              <a:t>Zámek doutnákový, kolečkový, křesadlový, perkusní</a:t>
            </a:r>
          </a:p>
          <a:p>
            <a:pPr lvl="1"/>
            <a:r>
              <a:rPr lang="cs-CZ" dirty="0" smtClean="0"/>
              <a:t>Jehlovky </a:t>
            </a:r>
          </a:p>
          <a:p>
            <a:pPr lvl="1"/>
            <a:r>
              <a:rPr lang="cs-CZ" dirty="0" err="1" smtClean="0"/>
              <a:t>Lefaucheux</a:t>
            </a:r>
            <a:r>
              <a:rPr lang="cs-CZ" dirty="0" smtClean="0"/>
              <a:t> (1832)</a:t>
            </a:r>
          </a:p>
          <a:p>
            <a:pPr lvl="1"/>
            <a:r>
              <a:rPr lang="cs-CZ" dirty="0" err="1" smtClean="0"/>
              <a:t>Flobert</a:t>
            </a:r>
            <a:r>
              <a:rPr lang="cs-CZ" dirty="0" smtClean="0"/>
              <a:t> (1845)</a:t>
            </a:r>
          </a:p>
          <a:p>
            <a:pPr lvl="1"/>
            <a:r>
              <a:rPr lang="cs-CZ" dirty="0" err="1" smtClean="0"/>
              <a:t>Berdan</a:t>
            </a:r>
            <a:r>
              <a:rPr lang="cs-CZ" dirty="0" smtClean="0"/>
              <a:t>, Boxer, </a:t>
            </a:r>
            <a:r>
              <a:rPr lang="cs-CZ" dirty="0" err="1" smtClean="0"/>
              <a:t>Gevelot</a:t>
            </a:r>
            <a:r>
              <a:rPr lang="cs-CZ" dirty="0" smtClean="0"/>
              <a:t> (po 1860)</a:t>
            </a:r>
          </a:p>
          <a:p>
            <a:pPr lvl="1"/>
            <a:r>
              <a:rPr lang="cs-CZ" dirty="0" smtClean="0"/>
              <a:t>Opakovací zbraně (po 1880)</a:t>
            </a:r>
          </a:p>
          <a:p>
            <a:pPr lvl="1"/>
            <a:r>
              <a:rPr lang="cs-CZ" dirty="0" smtClean="0"/>
              <a:t>Lankasterka-</a:t>
            </a:r>
            <a:r>
              <a:rPr lang="cs-CZ" dirty="0" err="1" smtClean="0"/>
              <a:t>korunovka</a:t>
            </a:r>
            <a:r>
              <a:rPr lang="cs-CZ" dirty="0" smtClean="0"/>
              <a:t>-hamerleska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6170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Doklady související se zbraní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VI/C/19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82453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Držení, nošení</a:t>
            </a:r>
          </a:p>
          <a:p>
            <a:pPr lvl="1"/>
            <a:r>
              <a:rPr lang="cs-CZ" dirty="0" smtClean="0"/>
              <a:t>Zbrojní průkaz</a:t>
            </a:r>
          </a:p>
          <a:p>
            <a:pPr lvl="1"/>
            <a:r>
              <a:rPr lang="cs-CZ" dirty="0" smtClean="0"/>
              <a:t>Průkaz zbraně</a:t>
            </a:r>
          </a:p>
          <a:p>
            <a:pPr lvl="1"/>
            <a:r>
              <a:rPr lang="cs-CZ" dirty="0" smtClean="0"/>
              <a:t>(Lovecký lístek, povolenka k lovu, doklad o pojištění)</a:t>
            </a:r>
          </a:p>
          <a:p>
            <a:r>
              <a:rPr lang="cs-CZ" dirty="0" smtClean="0"/>
              <a:t>Pořizování</a:t>
            </a:r>
          </a:p>
          <a:p>
            <a:pPr lvl="1"/>
            <a:r>
              <a:rPr lang="cs-CZ" dirty="0" smtClean="0"/>
              <a:t>Zbraně kategorie C</a:t>
            </a:r>
          </a:p>
          <a:p>
            <a:pPr lvl="2"/>
            <a:r>
              <a:rPr lang="cs-CZ" dirty="0" smtClean="0"/>
              <a:t>Nákup na zbrojní průkaz</a:t>
            </a:r>
          </a:p>
          <a:p>
            <a:pPr lvl="2"/>
            <a:r>
              <a:rPr lang="cs-CZ" dirty="0" smtClean="0"/>
              <a:t>Ohlášení a evidence na Policii ČR</a:t>
            </a:r>
          </a:p>
          <a:p>
            <a:pPr lvl="1"/>
            <a:r>
              <a:rPr lang="cs-CZ" dirty="0" smtClean="0"/>
              <a:t>Zbraně kategorie B</a:t>
            </a:r>
          </a:p>
          <a:p>
            <a:pPr lvl="2"/>
            <a:r>
              <a:rPr lang="cs-CZ" dirty="0"/>
              <a:t>Nákupní </a:t>
            </a:r>
            <a:r>
              <a:rPr lang="cs-CZ" dirty="0" smtClean="0"/>
              <a:t>povolení – Policie ČR</a:t>
            </a:r>
          </a:p>
        </p:txBody>
      </p:sp>
    </p:spTree>
    <p:extLst>
      <p:ext uri="{BB962C8B-B14F-4D97-AF65-F5344CB8AC3E}">
        <p14:creationId xmlns:p14="http://schemas.microsoft.com/office/powerpoint/2010/main" val="163771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Bezpečnost při manipulaci </a:t>
            </a:r>
            <a:br>
              <a:rPr lang="cs-CZ" b="1" dirty="0" smtClean="0"/>
            </a:br>
            <a:r>
              <a:rPr lang="cs-CZ" b="1" dirty="0" smtClean="0"/>
              <a:t>se zbraní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Vždy obezřetně</a:t>
            </a:r>
          </a:p>
          <a:p>
            <a:r>
              <a:rPr lang="cs-CZ" dirty="0"/>
              <a:t>Nikdy alkohol</a:t>
            </a:r>
          </a:p>
          <a:p>
            <a:r>
              <a:rPr lang="cs-CZ" dirty="0"/>
              <a:t>Počítat s tím, že je </a:t>
            </a:r>
            <a:r>
              <a:rPr lang="cs-CZ" dirty="0" smtClean="0"/>
              <a:t>nabitá</a:t>
            </a:r>
          </a:p>
          <a:p>
            <a:r>
              <a:rPr lang="cs-CZ" dirty="0" smtClean="0"/>
              <a:t>Nemířit ve směru osob, budov, dopravních prostředků</a:t>
            </a:r>
            <a:endParaRPr lang="cs-CZ" dirty="0"/>
          </a:p>
          <a:p>
            <a:r>
              <a:rPr lang="cs-CZ" dirty="0"/>
              <a:t>Nenechat bez dozoru</a:t>
            </a:r>
          </a:p>
          <a:p>
            <a:r>
              <a:rPr lang="cs-CZ" dirty="0"/>
              <a:t>Nepředat neoprávněné osobě</a:t>
            </a:r>
          </a:p>
          <a:p>
            <a:r>
              <a:rPr lang="cs-CZ" dirty="0"/>
              <a:t>Odkládat vždy </a:t>
            </a:r>
            <a:r>
              <a:rPr lang="cs-CZ" dirty="0" smtClean="0"/>
              <a:t>vybitou</a:t>
            </a:r>
          </a:p>
          <a:p>
            <a:r>
              <a:rPr lang="cs-CZ" dirty="0" smtClean="0"/>
              <a:t>Při převzetí přesvědčit, zda není nabitá</a:t>
            </a:r>
            <a:endParaRPr lang="cs-CZ" dirty="0"/>
          </a:p>
          <a:p>
            <a:r>
              <a:rPr lang="cs-CZ" dirty="0"/>
              <a:t>Vybíjet přes </a:t>
            </a:r>
            <a:r>
              <a:rPr lang="cs-CZ" dirty="0" smtClean="0"/>
              <a:t>překážky</a:t>
            </a:r>
          </a:p>
          <a:p>
            <a:r>
              <a:rPr lang="cs-CZ" dirty="0" smtClean="0"/>
              <a:t>Levé rameno, hlaveň nahoru nebo dolů</a:t>
            </a:r>
          </a:p>
          <a:p>
            <a:r>
              <a:rPr lang="cs-CZ" dirty="0" smtClean="0"/>
              <a:t>Nepoužívat zbraň se závadou ani neznámé střelivo</a:t>
            </a:r>
          </a:p>
          <a:p>
            <a:r>
              <a:rPr lang="cs-CZ" dirty="0" smtClean="0"/>
              <a:t>S nabitou zbraní nikdy do místnosti</a:t>
            </a:r>
          </a:p>
          <a:p>
            <a:r>
              <a:rPr lang="cs-CZ" dirty="0" smtClean="0"/>
              <a:t>Nabíjíme v případě nutnosti, hlaveň bezpečným směrem, pohybem pažby </a:t>
            </a:r>
          </a:p>
          <a:p>
            <a:r>
              <a:rPr lang="cs-CZ" dirty="0" smtClean="0"/>
              <a:t>Odjišťujeme před střelbou, ihned zajistíme</a:t>
            </a:r>
            <a:endParaRPr lang="cs-CZ" dirty="0"/>
          </a:p>
          <a:p>
            <a:r>
              <a:rPr lang="cs-CZ" dirty="0" smtClean="0"/>
              <a:t>Dbáme i o vlastní bezpečnost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34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Bezpečnost při střelbě</a:t>
            </a:r>
            <a:br>
              <a:rPr lang="cs-CZ" b="1" dirty="0" smtClean="0"/>
            </a:br>
            <a:r>
              <a:rPr lang="cs-CZ" b="1" dirty="0" smtClean="0"/>
              <a:t>v honitbě a na střelnici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Obecné </a:t>
            </a:r>
          </a:p>
          <a:p>
            <a:pPr lvl="1"/>
            <a:r>
              <a:rPr lang="cs-CZ" dirty="0" smtClean="0"/>
              <a:t>Pouze tam, kam je vidět, na obeznanou zvěř</a:t>
            </a:r>
          </a:p>
          <a:p>
            <a:pPr lvl="1"/>
            <a:r>
              <a:rPr lang="cs-CZ" dirty="0" smtClean="0"/>
              <a:t>Zohlednit terén, vegetaci, pohyb lidí, horizont</a:t>
            </a:r>
          </a:p>
          <a:p>
            <a:pPr lvl="1"/>
            <a:r>
              <a:rPr lang="cs-CZ" dirty="0" smtClean="0"/>
              <a:t>Počítáme s odrazem střely</a:t>
            </a:r>
          </a:p>
          <a:p>
            <a:pPr lvl="1"/>
            <a:r>
              <a:rPr lang="cs-CZ" dirty="0" smtClean="0"/>
              <a:t>Selhání – ve směru střelby, vyčkáme několik vteřin</a:t>
            </a:r>
          </a:p>
          <a:p>
            <a:r>
              <a:rPr lang="cs-CZ" dirty="0" smtClean="0"/>
              <a:t>Společný lov</a:t>
            </a:r>
          </a:p>
          <a:p>
            <a:pPr lvl="1"/>
            <a:r>
              <a:rPr lang="cs-CZ" dirty="0" smtClean="0"/>
              <a:t>Počítat s pohybem více lidí a psů</a:t>
            </a:r>
          </a:p>
          <a:p>
            <a:pPr lvl="1"/>
            <a:r>
              <a:rPr lang="cs-CZ" dirty="0" smtClean="0"/>
              <a:t>Nemířit ani netáhnout přes řadu</a:t>
            </a:r>
          </a:p>
          <a:p>
            <a:pPr lvl="1"/>
            <a:r>
              <a:rPr lang="cs-CZ" dirty="0" smtClean="0"/>
              <a:t>Nestřílet do </a:t>
            </a:r>
            <a:r>
              <a:rPr lang="cs-CZ" dirty="0" err="1" smtClean="0"/>
              <a:t>leče</a:t>
            </a:r>
            <a:endParaRPr lang="cs-CZ" dirty="0" smtClean="0"/>
          </a:p>
          <a:p>
            <a:pPr lvl="1"/>
            <a:r>
              <a:rPr lang="cs-CZ" dirty="0" smtClean="0"/>
              <a:t>Přesně vymezit bezpečný směr střelby na stanovišti</a:t>
            </a:r>
          </a:p>
          <a:p>
            <a:pPr lvl="1"/>
            <a:r>
              <a:rPr lang="cs-CZ" dirty="0" smtClean="0"/>
              <a:t>Nabíjíme a vybíjíme na stanovišti</a:t>
            </a:r>
          </a:p>
          <a:p>
            <a:pPr lvl="1"/>
            <a:r>
              <a:rPr lang="cs-CZ" dirty="0" smtClean="0"/>
              <a:t>Uložení zbraní během poslední </a:t>
            </a:r>
            <a:r>
              <a:rPr lang="cs-CZ" dirty="0" err="1" smtClean="0"/>
              <a:t>leče</a:t>
            </a:r>
            <a:endParaRPr lang="cs-CZ" dirty="0" smtClean="0"/>
          </a:p>
          <a:p>
            <a:r>
              <a:rPr lang="cs-CZ" dirty="0" smtClean="0"/>
              <a:t>Osamělý lov</a:t>
            </a:r>
          </a:p>
          <a:p>
            <a:pPr lvl="1"/>
            <a:r>
              <a:rPr lang="cs-CZ" dirty="0" smtClean="0"/>
              <a:t>Nabíjení, zajišťování zbraně, aktivace napínáčku</a:t>
            </a:r>
          </a:p>
          <a:p>
            <a:pPr lvl="1"/>
            <a:r>
              <a:rPr lang="cs-CZ" dirty="0" smtClean="0"/>
              <a:t>Průvodce – vedle sebe, neohrožovat se navzájem zbraní</a:t>
            </a:r>
          </a:p>
          <a:p>
            <a:r>
              <a:rPr lang="cs-CZ" dirty="0" smtClean="0"/>
              <a:t>Střelnice</a:t>
            </a:r>
          </a:p>
          <a:p>
            <a:pPr lvl="1"/>
            <a:r>
              <a:rPr lang="cs-CZ" dirty="0" smtClean="0"/>
              <a:t>Bez řemenu</a:t>
            </a:r>
          </a:p>
          <a:p>
            <a:pPr lvl="1"/>
            <a:r>
              <a:rPr lang="cs-CZ" dirty="0" smtClean="0"/>
              <a:t>Nabíjíme na stanovišti </a:t>
            </a:r>
          </a:p>
          <a:p>
            <a:pPr lvl="1"/>
            <a:r>
              <a:rPr lang="cs-CZ" dirty="0" smtClean="0"/>
              <a:t>Poruchu hlásíme zvednutím ruky</a:t>
            </a:r>
          </a:p>
          <a:p>
            <a:pPr lvl="1"/>
            <a:r>
              <a:rPr lang="cs-CZ" dirty="0" smtClean="0"/>
              <a:t>Ochranné pomůcky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800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Bezpečnost při ukládání</a:t>
            </a:r>
            <a:br>
              <a:rPr lang="cs-CZ" b="1" dirty="0" smtClean="0"/>
            </a:br>
            <a:r>
              <a:rPr lang="cs-CZ" b="1" dirty="0" smtClean="0"/>
              <a:t>a přepravě zbraní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Při přepravě  a uložení vždy vybít</a:t>
            </a:r>
          </a:p>
          <a:p>
            <a:r>
              <a:rPr lang="cs-CZ" dirty="0" smtClean="0"/>
              <a:t>Uložení podle Zákona o zbraních a střelivu</a:t>
            </a:r>
          </a:p>
          <a:p>
            <a:pPr lvl="1"/>
            <a:r>
              <a:rPr lang="cs-CZ" dirty="0" smtClean="0"/>
              <a:t>Do 2 ks vhodně zabezpečené</a:t>
            </a:r>
          </a:p>
          <a:p>
            <a:pPr lvl="1"/>
            <a:r>
              <a:rPr lang="cs-CZ" dirty="0" smtClean="0"/>
              <a:t>Do 10 ks předepsaný trezor</a:t>
            </a:r>
          </a:p>
          <a:p>
            <a:pPr lvl="1"/>
            <a:r>
              <a:rPr lang="cs-CZ" dirty="0" smtClean="0"/>
              <a:t>Nad 10 ks elektronické zabezpečení</a:t>
            </a:r>
          </a:p>
          <a:p>
            <a:r>
              <a:rPr lang="cs-CZ" dirty="0" smtClean="0"/>
              <a:t>Automobil není trezor</a:t>
            </a:r>
          </a:p>
          <a:p>
            <a:r>
              <a:rPr lang="cs-CZ" dirty="0" smtClean="0"/>
              <a:t>Přeprava – stav vylučující okamžité použití</a:t>
            </a:r>
          </a:p>
          <a:p>
            <a:r>
              <a:rPr lang="cs-CZ" dirty="0" smtClean="0"/>
              <a:t>Veřejné prostředky – pevný obal</a:t>
            </a:r>
          </a:p>
          <a:p>
            <a:r>
              <a:rPr lang="cs-CZ" dirty="0" smtClean="0"/>
              <a:t>Zbraň vždy </a:t>
            </a:r>
            <a:r>
              <a:rPr lang="cs-CZ" smtClean="0"/>
              <a:t>pod dohledem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91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První pomoc při masívním krvácení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VI/A/18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Vždy voláme záchrannou službu</a:t>
            </a:r>
          </a:p>
          <a:p>
            <a:r>
              <a:rPr lang="cs-CZ" dirty="0" smtClean="0"/>
              <a:t>Tepenné</a:t>
            </a:r>
          </a:p>
          <a:p>
            <a:pPr lvl="1"/>
            <a:r>
              <a:rPr lang="cs-CZ" dirty="0" smtClean="0"/>
              <a:t>Světlejší krev vystřikuje</a:t>
            </a:r>
          </a:p>
          <a:p>
            <a:pPr lvl="1"/>
            <a:r>
              <a:rPr lang="cs-CZ" dirty="0" smtClean="0"/>
              <a:t>Život ohrožující </a:t>
            </a:r>
          </a:p>
          <a:p>
            <a:pPr lvl="1"/>
            <a:r>
              <a:rPr lang="cs-CZ" dirty="0" smtClean="0"/>
              <a:t>Okamžité zastavení</a:t>
            </a:r>
          </a:p>
          <a:p>
            <a:pPr lvl="2"/>
            <a:r>
              <a:rPr lang="cs-CZ" dirty="0" smtClean="0"/>
              <a:t>Ruka do rány, tlakový bod</a:t>
            </a:r>
          </a:p>
          <a:p>
            <a:pPr lvl="2"/>
            <a:r>
              <a:rPr lang="cs-CZ" dirty="0" smtClean="0"/>
              <a:t>Tlakový obvaz, </a:t>
            </a:r>
            <a:r>
              <a:rPr lang="cs-CZ" dirty="0"/>
              <a:t>š</a:t>
            </a:r>
            <a:r>
              <a:rPr lang="cs-CZ" dirty="0" smtClean="0"/>
              <a:t>krtidlo (čas zaškrcení)</a:t>
            </a:r>
          </a:p>
          <a:p>
            <a:r>
              <a:rPr lang="cs-CZ" dirty="0" smtClean="0"/>
              <a:t>Žilné </a:t>
            </a:r>
          </a:p>
          <a:p>
            <a:pPr lvl="1"/>
            <a:r>
              <a:rPr lang="cs-CZ" dirty="0" smtClean="0"/>
              <a:t>Tmavší krev vytéká</a:t>
            </a:r>
          </a:p>
          <a:p>
            <a:pPr lvl="1"/>
            <a:r>
              <a:rPr lang="cs-CZ" dirty="0" smtClean="0"/>
              <a:t>Tlakový obvaz, končetina do horní polohy</a:t>
            </a:r>
          </a:p>
          <a:p>
            <a:r>
              <a:rPr lang="cs-CZ" dirty="0" smtClean="0"/>
              <a:t>Ostatní</a:t>
            </a:r>
          </a:p>
          <a:p>
            <a:pPr lvl="1"/>
            <a:r>
              <a:rPr lang="cs-CZ" dirty="0" smtClean="0"/>
              <a:t>Vlásečnicové – krycí obvaz</a:t>
            </a:r>
          </a:p>
          <a:p>
            <a:pPr lvl="1"/>
            <a:r>
              <a:rPr lang="cs-CZ" dirty="0" smtClean="0"/>
              <a:t>Z tělních otvorů – savý materiál</a:t>
            </a:r>
          </a:p>
        </p:txBody>
      </p:sp>
    </p:spTree>
    <p:extLst>
      <p:ext uri="{BB962C8B-B14F-4D97-AF65-F5344CB8AC3E}">
        <p14:creationId xmlns:p14="http://schemas.microsoft.com/office/powerpoint/2010/main" val="282122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při poruchách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dýchání </a:t>
            </a:r>
            <a:r>
              <a:rPr lang="cs-CZ" b="1" dirty="0"/>
              <a:t>a zástavě srdeční činnosti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VI/A/19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Život ohrožující, volat záchrannou službu</a:t>
            </a:r>
          </a:p>
          <a:p>
            <a:r>
              <a:rPr lang="cs-CZ" dirty="0" smtClean="0"/>
              <a:t>Zástava </a:t>
            </a:r>
          </a:p>
          <a:p>
            <a:pPr lvl="1"/>
            <a:r>
              <a:rPr lang="cs-CZ" dirty="0" smtClean="0"/>
              <a:t>Přímá masáž srdce do příjezdu lékaře </a:t>
            </a:r>
          </a:p>
          <a:p>
            <a:pPr lvl="1"/>
            <a:r>
              <a:rPr lang="cs-CZ" dirty="0" smtClean="0"/>
              <a:t>Stlačení středu hrudníku na hrudní kosti, dlaňovou stranou jedné ruky, druhá ruka přiložena na spodní, frekvence 100 stlačení za minutu</a:t>
            </a:r>
          </a:p>
          <a:p>
            <a:pPr lvl="1"/>
            <a:r>
              <a:rPr lang="cs-CZ" dirty="0" smtClean="0"/>
              <a:t>Po cca 30 stlačeních kontrola dýchacích cest</a:t>
            </a:r>
          </a:p>
          <a:p>
            <a:pPr lvl="1"/>
            <a:r>
              <a:rPr lang="cs-CZ" dirty="0" smtClean="0"/>
              <a:t>V případě potřeby uvolnění dýchacích cest</a:t>
            </a:r>
          </a:p>
          <a:p>
            <a:pPr lvl="1"/>
            <a:r>
              <a:rPr lang="cs-CZ" dirty="0" smtClean="0"/>
              <a:t>Dýchání z úst do úst </a:t>
            </a:r>
          </a:p>
          <a:p>
            <a:pPr lvl="1"/>
            <a:r>
              <a:rPr lang="cs-CZ" dirty="0" smtClean="0"/>
              <a:t>Resuscitace do příjezdu záchranné služby</a:t>
            </a:r>
          </a:p>
          <a:p>
            <a:r>
              <a:rPr lang="cs-CZ" dirty="0" smtClean="0"/>
              <a:t>Obnova dýchání</a:t>
            </a:r>
          </a:p>
          <a:p>
            <a:pPr lvl="1"/>
            <a:r>
              <a:rPr lang="cs-CZ" dirty="0" smtClean="0"/>
              <a:t>Kontrola a uvolnění dýchacích cest</a:t>
            </a:r>
          </a:p>
          <a:p>
            <a:pPr lvl="2"/>
            <a:r>
              <a:rPr lang="cs-CZ" dirty="0" smtClean="0"/>
              <a:t>Zaklonění hlavy, úder mezi lopatky, stlačení podbřišku</a:t>
            </a:r>
          </a:p>
          <a:p>
            <a:pPr lvl="1"/>
            <a:r>
              <a:rPr lang="cs-CZ" dirty="0" smtClean="0"/>
              <a:t>Podržení nosu, dýchání z úst do úst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5448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při střelném poranění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VI/A/20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Záchranná služba, policie</a:t>
            </a:r>
          </a:p>
          <a:p>
            <a:r>
              <a:rPr lang="cs-CZ" dirty="0" smtClean="0"/>
              <a:t>Střelu (broky) se nikdy nesnažíme vyjmout</a:t>
            </a:r>
          </a:p>
          <a:p>
            <a:r>
              <a:rPr lang="cs-CZ" dirty="0" smtClean="0"/>
              <a:t>Zástav krvácení, zajištění základních životních funkcí</a:t>
            </a:r>
          </a:p>
          <a:p>
            <a:r>
              <a:rPr lang="cs-CZ" dirty="0" smtClean="0"/>
              <a:t>Lehčí poranění</a:t>
            </a:r>
          </a:p>
          <a:p>
            <a:pPr lvl="1"/>
            <a:r>
              <a:rPr lang="cs-CZ" dirty="0" smtClean="0"/>
              <a:t>Zastavení krvácení, desinfekce, překrytí obinadlem</a:t>
            </a:r>
          </a:p>
          <a:p>
            <a:pPr lvl="1"/>
            <a:r>
              <a:rPr lang="cs-CZ" dirty="0" smtClean="0"/>
              <a:t>Fixace končetiny</a:t>
            </a:r>
          </a:p>
          <a:p>
            <a:r>
              <a:rPr lang="cs-CZ" dirty="0" smtClean="0"/>
              <a:t>Hrudník</a:t>
            </a:r>
          </a:p>
          <a:p>
            <a:pPr lvl="1"/>
            <a:r>
              <a:rPr lang="cs-CZ" dirty="0" smtClean="0"/>
              <a:t>Nebezpečí pneumotoraxu</a:t>
            </a:r>
          </a:p>
          <a:p>
            <a:pPr lvl="1"/>
            <a:r>
              <a:rPr lang="cs-CZ" dirty="0" err="1" smtClean="0"/>
              <a:t>Polosed</a:t>
            </a:r>
            <a:r>
              <a:rPr lang="cs-CZ" dirty="0" smtClean="0"/>
              <a:t>, na rány neprodyšný obvaz</a:t>
            </a:r>
          </a:p>
          <a:p>
            <a:r>
              <a:rPr lang="cs-CZ" dirty="0" smtClean="0"/>
              <a:t>Břicho</a:t>
            </a:r>
          </a:p>
          <a:p>
            <a:pPr lvl="1"/>
            <a:r>
              <a:rPr lang="cs-CZ" dirty="0" smtClean="0"/>
              <a:t>Překrýt, ovázat, pokrčené nohy, do lehu</a:t>
            </a:r>
          </a:p>
          <a:p>
            <a:r>
              <a:rPr lang="cs-CZ" dirty="0" smtClean="0"/>
              <a:t>Hlava</a:t>
            </a:r>
          </a:p>
          <a:p>
            <a:pPr lvl="1"/>
            <a:r>
              <a:rPr lang="cs-CZ" dirty="0" smtClean="0"/>
              <a:t>Ovázat, posadit</a:t>
            </a:r>
          </a:p>
          <a:p>
            <a:r>
              <a:rPr lang="cs-CZ" dirty="0" smtClean="0"/>
              <a:t>Protišoková opatření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9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bezvědomí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Ztráta schopnosti reagovat na vnější podněty</a:t>
            </a:r>
          </a:p>
          <a:p>
            <a:r>
              <a:rPr lang="cs-CZ" dirty="0" smtClean="0"/>
              <a:t>Různé příčiny – pád, úder do hlavy, šok, zástava srdeční činnosti, požití cizorodých látek</a:t>
            </a:r>
          </a:p>
          <a:p>
            <a:r>
              <a:rPr lang="cs-CZ" dirty="0" smtClean="0"/>
              <a:t>Pomoc </a:t>
            </a:r>
          </a:p>
          <a:p>
            <a:pPr lvl="1"/>
            <a:r>
              <a:rPr lang="cs-CZ" dirty="0" smtClean="0"/>
              <a:t>Zajištění životních funkcí</a:t>
            </a:r>
          </a:p>
          <a:p>
            <a:pPr lvl="1"/>
            <a:r>
              <a:rPr lang="cs-CZ" dirty="0" smtClean="0"/>
              <a:t>Stabilizovaná poloha</a:t>
            </a:r>
          </a:p>
          <a:p>
            <a:pPr lvl="1"/>
            <a:r>
              <a:rPr lang="cs-CZ" dirty="0" smtClean="0"/>
              <a:t>Nikdy nepodkládat hlavu</a:t>
            </a:r>
          </a:p>
          <a:p>
            <a:pPr lvl="1"/>
            <a:r>
              <a:rPr lang="cs-CZ" dirty="0" smtClean="0"/>
              <a:t>Sledovat stav do příjezdu záchranné služby</a:t>
            </a:r>
          </a:p>
        </p:txBody>
      </p:sp>
    </p:spTree>
    <p:extLst>
      <p:ext uri="{BB962C8B-B14F-4D97-AF65-F5344CB8AC3E}">
        <p14:creationId xmlns:p14="http://schemas.microsoft.com/office/powerpoint/2010/main" val="170725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šoku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VI/B/2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Netečnost, ospalost, neklid, promodralá pokožka, třas, pot, nepravidelné dýchání, nevolnost, zvracení</a:t>
            </a:r>
          </a:p>
          <a:p>
            <a:r>
              <a:rPr lang="cs-CZ" dirty="0" smtClean="0"/>
              <a:t>Různé příčiny – bolest po poranění, cizorodé látky, infekce, popáleniny, alergie na léky nebo jedy (hmyz, zmije)</a:t>
            </a:r>
          </a:p>
          <a:p>
            <a:r>
              <a:rPr lang="cs-CZ" dirty="0"/>
              <a:t>Pomoc </a:t>
            </a:r>
          </a:p>
          <a:p>
            <a:pPr lvl="1"/>
            <a:r>
              <a:rPr lang="cs-CZ" dirty="0" smtClean="0"/>
              <a:t>Stavění krvácení, zajištění psychického klidu</a:t>
            </a:r>
            <a:endParaRPr lang="cs-CZ" dirty="0"/>
          </a:p>
          <a:p>
            <a:pPr lvl="1"/>
            <a:r>
              <a:rPr lang="cs-CZ" dirty="0" smtClean="0"/>
              <a:t>Ochrana proti přehřátí nebo podchlazení</a:t>
            </a:r>
            <a:endParaRPr lang="cs-CZ" dirty="0"/>
          </a:p>
          <a:p>
            <a:pPr lvl="1"/>
            <a:r>
              <a:rPr lang="cs-CZ" dirty="0" smtClean="0"/>
              <a:t>Znehybnění zlomenin</a:t>
            </a:r>
            <a:endParaRPr lang="cs-CZ" dirty="0"/>
          </a:p>
          <a:p>
            <a:pPr lvl="1"/>
            <a:r>
              <a:rPr lang="cs-CZ" dirty="0"/>
              <a:t>Sledovat stav do příjezdu záchranné služby</a:t>
            </a:r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Opakovací lovecké zbraně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00808"/>
            <a:ext cx="8964488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Větší počet nábojů </a:t>
            </a:r>
          </a:p>
          <a:p>
            <a:pPr lvl="1"/>
            <a:r>
              <a:rPr lang="cs-CZ" dirty="0" smtClean="0"/>
              <a:t>Vyjímatelný zásobník</a:t>
            </a:r>
          </a:p>
          <a:p>
            <a:pPr lvl="1"/>
            <a:r>
              <a:rPr lang="cs-CZ" dirty="0" smtClean="0"/>
              <a:t>Schránka</a:t>
            </a:r>
          </a:p>
          <a:p>
            <a:pPr lvl="1"/>
            <a:r>
              <a:rPr lang="cs-CZ" dirty="0" smtClean="0"/>
              <a:t>Trubkový zásobník</a:t>
            </a:r>
          </a:p>
          <a:p>
            <a:r>
              <a:rPr lang="cs-CZ" dirty="0" smtClean="0"/>
              <a:t>Princip opakování </a:t>
            </a:r>
          </a:p>
          <a:p>
            <a:pPr lvl="1"/>
            <a:r>
              <a:rPr lang="cs-CZ" dirty="0" smtClean="0"/>
              <a:t>Otočný závěr – uzamčení ozuby</a:t>
            </a:r>
          </a:p>
          <a:p>
            <a:pPr lvl="1"/>
            <a:r>
              <a:rPr lang="cs-CZ" dirty="0" err="1" smtClean="0"/>
              <a:t>Přímotažný</a:t>
            </a:r>
            <a:r>
              <a:rPr lang="cs-CZ" dirty="0" smtClean="0"/>
              <a:t> závěr – uzamčení závorou, závorníkem</a:t>
            </a:r>
          </a:p>
          <a:p>
            <a:r>
              <a:rPr lang="cs-CZ" dirty="0" smtClean="0"/>
              <a:t>Ovládání </a:t>
            </a:r>
          </a:p>
          <a:p>
            <a:pPr lvl="1"/>
            <a:r>
              <a:rPr lang="cs-CZ" dirty="0" smtClean="0"/>
              <a:t>Klika</a:t>
            </a:r>
          </a:p>
          <a:p>
            <a:pPr lvl="1"/>
            <a:r>
              <a:rPr lang="cs-CZ" dirty="0" smtClean="0"/>
              <a:t>Předpažbí</a:t>
            </a:r>
          </a:p>
          <a:p>
            <a:pPr lvl="1"/>
            <a:r>
              <a:rPr lang="cs-CZ" dirty="0" smtClean="0"/>
              <a:t>Samonabíjecí – tlak plynů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95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úrazech pádem</a:t>
            </a:r>
            <a:endParaRPr lang="cs-CZ" b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914" y="307543"/>
            <a:ext cx="754454" cy="995507"/>
          </a:xfrm>
          <a:prstGeom prst="rect">
            <a:avLst/>
          </a:prstGeom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VI/B/3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Různě těžká poranění</a:t>
            </a:r>
          </a:p>
          <a:p>
            <a:r>
              <a:rPr lang="cs-CZ" dirty="0" smtClean="0"/>
              <a:t>Pády z výšky – vždy záchranná služba, nehýbat s postiženým</a:t>
            </a:r>
          </a:p>
          <a:p>
            <a:r>
              <a:rPr lang="cs-CZ" dirty="0" smtClean="0"/>
              <a:t>Nejčastější poranění</a:t>
            </a:r>
          </a:p>
          <a:p>
            <a:pPr lvl="1"/>
            <a:r>
              <a:rPr lang="cs-CZ" dirty="0" smtClean="0"/>
              <a:t>Otřes mozku</a:t>
            </a:r>
          </a:p>
          <a:p>
            <a:pPr lvl="2"/>
            <a:r>
              <a:rPr lang="cs-CZ" dirty="0" smtClean="0"/>
              <a:t>Bolest hlavy, zvracení, zmatenost, bezvědomí</a:t>
            </a:r>
          </a:p>
          <a:p>
            <a:pPr lvl="2"/>
            <a:r>
              <a:rPr lang="cs-CZ" dirty="0" smtClean="0"/>
              <a:t>Protišoková opatření (5T), teplo, kontrola funkcí, lékař</a:t>
            </a:r>
          </a:p>
          <a:p>
            <a:pPr lvl="1"/>
            <a:r>
              <a:rPr lang="cs-CZ" dirty="0" smtClean="0"/>
              <a:t>Poranění zad</a:t>
            </a:r>
          </a:p>
          <a:p>
            <a:pPr lvl="2"/>
            <a:r>
              <a:rPr lang="cs-CZ" dirty="0" smtClean="0"/>
              <a:t>Pády na hrany, výstupky, vystouplé předměty</a:t>
            </a:r>
          </a:p>
          <a:p>
            <a:pPr lvl="2"/>
            <a:r>
              <a:rPr lang="cs-CZ" dirty="0" smtClean="0"/>
              <a:t>Nepohybovat s poraněným (výjimka – resuscitace), obložit hlavu, 5T, kontrola funkcí, záchranná služba</a:t>
            </a:r>
          </a:p>
          <a:p>
            <a:pPr lvl="1"/>
            <a:r>
              <a:rPr lang="cs-CZ" dirty="0" smtClean="0"/>
              <a:t>Zlomeniny, zhmožděniny – viz. dále</a:t>
            </a:r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zlomeninách a zhmožděninách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VI/B/4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Uzavřená</a:t>
            </a:r>
          </a:p>
          <a:p>
            <a:pPr lvl="1"/>
            <a:r>
              <a:rPr lang="cs-CZ" dirty="0" smtClean="0"/>
              <a:t>Nepřirozená poloha, otok, hematom, bolestivost</a:t>
            </a:r>
          </a:p>
          <a:p>
            <a:pPr lvl="1"/>
            <a:r>
              <a:rPr lang="cs-CZ" dirty="0" smtClean="0"/>
              <a:t>Fixace končetiny </a:t>
            </a:r>
          </a:p>
          <a:p>
            <a:pPr lvl="2"/>
            <a:r>
              <a:rPr lang="cs-CZ" dirty="0" smtClean="0"/>
              <a:t>Přes oděv, nesnažíme se narovnat</a:t>
            </a:r>
          </a:p>
          <a:p>
            <a:pPr lvl="2"/>
            <a:r>
              <a:rPr lang="cs-CZ" dirty="0" smtClean="0"/>
              <a:t>Dlaha fixuje kloub nad a pod zlomeninou</a:t>
            </a:r>
          </a:p>
          <a:p>
            <a:r>
              <a:rPr lang="cs-CZ" dirty="0"/>
              <a:t>Otevřená </a:t>
            </a:r>
          </a:p>
          <a:p>
            <a:pPr lvl="1"/>
            <a:r>
              <a:rPr lang="cs-CZ" dirty="0"/>
              <a:t>Porušení svalů a kůže, krvácení, viditelné kosti</a:t>
            </a:r>
          </a:p>
          <a:p>
            <a:pPr lvl="1"/>
            <a:r>
              <a:rPr lang="cs-CZ" dirty="0"/>
              <a:t>Primární zástava </a:t>
            </a:r>
            <a:r>
              <a:rPr lang="cs-CZ" dirty="0" smtClean="0"/>
              <a:t>krvácení – život ohrožující</a:t>
            </a:r>
            <a:endParaRPr lang="cs-CZ" dirty="0"/>
          </a:p>
          <a:p>
            <a:pPr lvl="1"/>
            <a:r>
              <a:rPr lang="cs-CZ" dirty="0"/>
              <a:t>Překrytí rány, </a:t>
            </a:r>
            <a:r>
              <a:rPr lang="cs-CZ" dirty="0" smtClean="0"/>
              <a:t>fixace</a:t>
            </a:r>
          </a:p>
          <a:p>
            <a:pPr lvl="1"/>
            <a:r>
              <a:rPr lang="cs-CZ" dirty="0" smtClean="0"/>
              <a:t>Protišoková opatření (5T), záchranná služba</a:t>
            </a:r>
          </a:p>
          <a:p>
            <a:r>
              <a:rPr lang="cs-CZ" dirty="0" smtClean="0"/>
              <a:t>Klouby </a:t>
            </a:r>
          </a:p>
          <a:p>
            <a:pPr lvl="1"/>
            <a:r>
              <a:rPr lang="cs-CZ" dirty="0" smtClean="0"/>
              <a:t>Podvrknutí – studený obklad, fixace obinadlem</a:t>
            </a:r>
          </a:p>
          <a:p>
            <a:pPr lvl="1"/>
            <a:r>
              <a:rPr lang="cs-CZ" dirty="0" smtClean="0"/>
              <a:t>Vykloubení – fixace, závěs ruky, transport k lékaři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požití cizorodých látek a poranění oka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VI/B/5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Cizorodé látky a jedy</a:t>
            </a:r>
          </a:p>
          <a:p>
            <a:pPr lvl="1"/>
            <a:r>
              <a:rPr lang="cs-CZ" dirty="0" smtClean="0"/>
              <a:t>Pestrý výčet – houby, nadměrný alkohol, benzín, saponáty, kyseliny, zásady</a:t>
            </a:r>
          </a:p>
          <a:p>
            <a:pPr lvl="1"/>
            <a:r>
              <a:rPr lang="cs-CZ" dirty="0" smtClean="0"/>
              <a:t>Pomoc – rychle vyvolat zvracení, nenechat usnout, kontrolovat životní funkce, záchranná služba</a:t>
            </a:r>
          </a:p>
          <a:p>
            <a:pPr lvl="1"/>
            <a:r>
              <a:rPr lang="cs-CZ" dirty="0" smtClean="0"/>
              <a:t>Kontraindikace – kyseliny/mléko, zásady/voda s octem, alkohol/voda, houby/živočišné uhlí </a:t>
            </a:r>
            <a:r>
              <a:rPr lang="cs-CZ" dirty="0" smtClean="0">
                <a:solidFill>
                  <a:srgbClr val="FF0000"/>
                </a:solidFill>
              </a:rPr>
              <a:t>– vždy po konzultaci s lékařem</a:t>
            </a:r>
          </a:p>
          <a:p>
            <a:r>
              <a:rPr lang="cs-CZ" dirty="0" smtClean="0"/>
              <a:t>Poranění oka</a:t>
            </a:r>
          </a:p>
          <a:p>
            <a:pPr lvl="1"/>
            <a:r>
              <a:rPr lang="cs-CZ" dirty="0" smtClean="0"/>
              <a:t>Ošetření jen při nejlehčích případech (zrnko písku)</a:t>
            </a:r>
          </a:p>
          <a:p>
            <a:pPr lvl="2"/>
            <a:r>
              <a:rPr lang="cs-CZ" dirty="0" smtClean="0"/>
              <a:t>Opatrně vyjmout (vlhký kapesník), oční kapky</a:t>
            </a:r>
          </a:p>
          <a:p>
            <a:pPr lvl="1"/>
            <a:r>
              <a:rPr lang="cs-CZ" dirty="0" smtClean="0"/>
              <a:t>Neodstraňovat zabodnuté předměty, překrýt zlehka gázou, vždy lékař</a:t>
            </a:r>
          </a:p>
          <a:p>
            <a:pPr lvl="1"/>
            <a:r>
              <a:rPr lang="cs-CZ" dirty="0" smtClean="0"/>
              <a:t>Vstříknutí kapalin – výplach čistou vodou, lékař</a:t>
            </a:r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</a:t>
            </a:r>
            <a:br>
              <a:rPr lang="cs-CZ" b="1" dirty="0" smtClean="0"/>
            </a:br>
            <a:r>
              <a:rPr lang="cs-CZ" b="1" dirty="0" smtClean="0"/>
              <a:t>popáleninách a omrzlinách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VI/B/6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Popáleniny </a:t>
            </a:r>
          </a:p>
          <a:p>
            <a:pPr lvl="1"/>
            <a:r>
              <a:rPr lang="cs-CZ" dirty="0"/>
              <a:t>1. – 3. stupeň (zarudnutí – puchýře – otevřené </a:t>
            </a:r>
            <a:r>
              <a:rPr lang="cs-CZ" dirty="0" smtClean="0"/>
              <a:t>rány) </a:t>
            </a:r>
          </a:p>
          <a:p>
            <a:pPr lvl="1"/>
            <a:r>
              <a:rPr lang="cs-CZ" dirty="0" smtClean="0"/>
              <a:t>Lehčí (slunce, horká voda na minimální ploše)</a:t>
            </a:r>
          </a:p>
          <a:p>
            <a:pPr lvl="2"/>
            <a:r>
              <a:rPr lang="cs-CZ" dirty="0" smtClean="0"/>
              <a:t>Chladit chladnou vodou, nátěr vhodným prostředkem</a:t>
            </a:r>
          </a:p>
          <a:p>
            <a:pPr lvl="1"/>
            <a:r>
              <a:rPr lang="cs-CZ" dirty="0" smtClean="0"/>
              <a:t>Těžší</a:t>
            </a:r>
          </a:p>
          <a:p>
            <a:pPr lvl="2"/>
            <a:r>
              <a:rPr lang="cs-CZ" dirty="0" smtClean="0"/>
              <a:t>rychle ochladit chladnou vodou, sterilní překrytí, transport k lékaři</a:t>
            </a:r>
          </a:p>
          <a:p>
            <a:r>
              <a:rPr lang="cs-CZ" dirty="0" smtClean="0"/>
              <a:t>Omrzliny</a:t>
            </a:r>
          </a:p>
          <a:p>
            <a:pPr lvl="1"/>
            <a:r>
              <a:rPr lang="cs-CZ" dirty="0" smtClean="0"/>
              <a:t>1. – 3. stupeň (bledá pokožka, mravenčení – nažloutlá pokožka, puchýře – odumřelá necitlivá tkáň) </a:t>
            </a:r>
          </a:p>
          <a:p>
            <a:pPr lvl="1"/>
            <a:r>
              <a:rPr lang="cs-CZ" dirty="0" smtClean="0"/>
              <a:t>Lehčí </a:t>
            </a:r>
          </a:p>
          <a:p>
            <a:pPr lvl="2"/>
            <a:r>
              <a:rPr lang="cs-CZ" dirty="0" smtClean="0"/>
              <a:t>pozvolné zahřívání na teplotu těla – </a:t>
            </a:r>
            <a:r>
              <a:rPr lang="cs-CZ" dirty="0" smtClean="0">
                <a:solidFill>
                  <a:srgbClr val="FF0000"/>
                </a:solidFill>
              </a:rPr>
              <a:t>v žádném případě teplá voda </a:t>
            </a:r>
          </a:p>
          <a:p>
            <a:pPr lvl="1"/>
            <a:r>
              <a:rPr lang="cs-CZ" dirty="0" smtClean="0"/>
              <a:t>Těžší </a:t>
            </a:r>
          </a:p>
          <a:p>
            <a:pPr lvl="2"/>
            <a:r>
              <a:rPr lang="cs-CZ" dirty="0" smtClean="0"/>
              <a:t>Pozvolné zahřívání, lékařská pomoc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řezných, </a:t>
            </a:r>
            <a:br>
              <a:rPr lang="cs-CZ" b="1" dirty="0" smtClean="0"/>
            </a:br>
            <a:r>
              <a:rPr lang="cs-CZ" b="1" dirty="0" smtClean="0"/>
              <a:t>sečných a bodných ranách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VI/B/7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Porušení tkáně, krvácení</a:t>
            </a:r>
          </a:p>
          <a:p>
            <a:r>
              <a:rPr lang="cs-CZ" dirty="0" smtClean="0"/>
              <a:t>Různé podněty i stavy</a:t>
            </a:r>
          </a:p>
          <a:p>
            <a:r>
              <a:rPr lang="cs-CZ" dirty="0" smtClean="0"/>
              <a:t>Pomoc podle stupně poranění</a:t>
            </a:r>
          </a:p>
          <a:p>
            <a:pPr lvl="1"/>
            <a:r>
              <a:rPr lang="cs-CZ" dirty="0" smtClean="0"/>
              <a:t>Zastavení krvácení, u amputací zaškrcení</a:t>
            </a:r>
          </a:p>
          <a:p>
            <a:pPr lvl="1"/>
            <a:r>
              <a:rPr lang="cs-CZ" dirty="0" smtClean="0"/>
              <a:t>Nevyjímat zabodnuté předměty</a:t>
            </a:r>
          </a:p>
          <a:p>
            <a:pPr lvl="1"/>
            <a:r>
              <a:rPr lang="cs-CZ" dirty="0" smtClean="0"/>
              <a:t>Desinfekce </a:t>
            </a:r>
          </a:p>
          <a:p>
            <a:pPr lvl="1"/>
            <a:r>
              <a:rPr lang="cs-CZ" dirty="0" smtClean="0"/>
              <a:t>Překrytí sterilní gázou</a:t>
            </a:r>
          </a:p>
          <a:p>
            <a:pPr lvl="1"/>
            <a:r>
              <a:rPr lang="cs-CZ" dirty="0" smtClean="0"/>
              <a:t>Protišoková </a:t>
            </a:r>
            <a:r>
              <a:rPr lang="cs-CZ" dirty="0"/>
              <a:t>opatření (5T), </a:t>
            </a:r>
            <a:r>
              <a:rPr lang="cs-CZ" dirty="0" smtClean="0"/>
              <a:t>životní funkce</a:t>
            </a:r>
          </a:p>
          <a:p>
            <a:pPr lvl="1"/>
            <a:r>
              <a:rPr lang="cs-CZ" dirty="0" smtClean="0"/>
              <a:t>Záchranná služba</a:t>
            </a:r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První pomoc </a:t>
            </a:r>
            <a:r>
              <a:rPr lang="cs-CZ" b="1" dirty="0" smtClean="0"/>
              <a:t>při poranění zvířetem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VI/B/8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Pes, zvěř</a:t>
            </a:r>
          </a:p>
          <a:p>
            <a:pPr lvl="1"/>
            <a:r>
              <a:rPr lang="cs-CZ" dirty="0" smtClean="0"/>
              <a:t>Desinfekce, sterilní krytí, lékař (vzteklina, infekce)</a:t>
            </a:r>
          </a:p>
          <a:p>
            <a:pPr lvl="1"/>
            <a:r>
              <a:rPr lang="cs-CZ" dirty="0" smtClean="0"/>
              <a:t>Těžké případy – protišoková </a:t>
            </a:r>
            <a:r>
              <a:rPr lang="cs-CZ" dirty="0"/>
              <a:t>opatření (5T), </a:t>
            </a:r>
            <a:r>
              <a:rPr lang="cs-CZ" dirty="0" smtClean="0"/>
              <a:t>životní funkce</a:t>
            </a:r>
          </a:p>
          <a:p>
            <a:r>
              <a:rPr lang="cs-CZ" dirty="0" smtClean="0"/>
              <a:t>Hmyz </a:t>
            </a:r>
          </a:p>
          <a:p>
            <a:pPr lvl="1"/>
            <a:r>
              <a:rPr lang="cs-CZ" dirty="0" smtClean="0"/>
              <a:t>Ochlazení, </a:t>
            </a:r>
            <a:r>
              <a:rPr lang="cs-CZ" dirty="0" err="1" smtClean="0"/>
              <a:t>desinfence</a:t>
            </a:r>
            <a:r>
              <a:rPr lang="cs-CZ" dirty="0" smtClean="0"/>
              <a:t>, </a:t>
            </a:r>
            <a:r>
              <a:rPr lang="cs-CZ" dirty="0" err="1" smtClean="0"/>
              <a:t>fenistil</a:t>
            </a:r>
            <a:r>
              <a:rPr lang="cs-CZ" dirty="0" smtClean="0"/>
              <a:t>, </a:t>
            </a:r>
            <a:r>
              <a:rPr lang="cs-CZ" dirty="0" err="1" smtClean="0"/>
              <a:t>zyrtec</a:t>
            </a:r>
            <a:endParaRPr lang="cs-CZ" dirty="0" smtClean="0"/>
          </a:p>
          <a:p>
            <a:pPr lvl="1"/>
            <a:r>
              <a:rPr lang="cs-CZ" dirty="0" smtClean="0"/>
              <a:t>Alergici – léky, adrenalinová injekce – </a:t>
            </a:r>
            <a:r>
              <a:rPr lang="cs-CZ" dirty="0" err="1" smtClean="0"/>
              <a:t>anafilaktický</a:t>
            </a:r>
            <a:r>
              <a:rPr lang="cs-CZ" dirty="0" smtClean="0"/>
              <a:t> šok, záchranná služba</a:t>
            </a:r>
          </a:p>
          <a:p>
            <a:pPr lvl="1"/>
            <a:r>
              <a:rPr lang="cs-CZ" dirty="0" smtClean="0"/>
              <a:t>Klíště – vyviklat, desinfikovat, kontrola u lékaře</a:t>
            </a:r>
          </a:p>
          <a:p>
            <a:r>
              <a:rPr lang="cs-CZ" dirty="0" smtClean="0"/>
              <a:t>Zmije</a:t>
            </a:r>
          </a:p>
          <a:p>
            <a:pPr lvl="1"/>
            <a:r>
              <a:rPr lang="cs-CZ" dirty="0" smtClean="0"/>
              <a:t>Podpora krvácení masírováním okolí rány </a:t>
            </a:r>
            <a:r>
              <a:rPr lang="cs-CZ" dirty="0" smtClean="0">
                <a:solidFill>
                  <a:srgbClr val="FF0000"/>
                </a:solidFill>
              </a:rPr>
              <a:t>– nikdy nesát ústy</a:t>
            </a:r>
          </a:p>
          <a:p>
            <a:pPr lvl="1"/>
            <a:r>
              <a:rPr lang="cs-CZ" dirty="0" smtClean="0"/>
              <a:t>Mírné zaškrcení nad ránou</a:t>
            </a:r>
          </a:p>
          <a:p>
            <a:pPr lvl="1"/>
            <a:r>
              <a:rPr lang="cs-CZ" dirty="0" smtClean="0"/>
              <a:t>Transport k lékaři </a:t>
            </a:r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Lékárnička a její obsah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VI/B/9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Povinně – automobily, pracoviště (střelnice)</a:t>
            </a:r>
          </a:p>
          <a:p>
            <a:r>
              <a:rPr lang="cs-CZ" dirty="0" smtClean="0"/>
              <a:t>Společné lovecké akce – doporučená</a:t>
            </a:r>
          </a:p>
          <a:p>
            <a:r>
              <a:rPr lang="cs-CZ" dirty="0" smtClean="0"/>
              <a:t>Obsah – pro myslivost není stanoven, lze doporučit dle autolékárničky</a:t>
            </a:r>
          </a:p>
          <a:p>
            <a:pPr lvl="1"/>
            <a:r>
              <a:rPr lang="cs-CZ" dirty="0" smtClean="0"/>
              <a:t>Hotový </a:t>
            </a:r>
            <a:r>
              <a:rPr lang="cs-CZ" dirty="0"/>
              <a:t>sterilní obvaz 5 x 7,5 cm</a:t>
            </a:r>
          </a:p>
          <a:p>
            <a:pPr lvl="1"/>
            <a:r>
              <a:rPr lang="cs-CZ" dirty="0"/>
              <a:t>Hotový sterilní obvaz č. 2, 3, 4 – 2ks každý</a:t>
            </a:r>
          </a:p>
          <a:p>
            <a:pPr lvl="1"/>
            <a:r>
              <a:rPr lang="cs-CZ" dirty="0"/>
              <a:t>Trojcípý šátek 2x</a:t>
            </a:r>
          </a:p>
          <a:p>
            <a:pPr lvl="1"/>
            <a:r>
              <a:rPr lang="cs-CZ" dirty="0"/>
              <a:t>Nůžky</a:t>
            </a:r>
          </a:p>
          <a:p>
            <a:pPr lvl="1"/>
            <a:r>
              <a:rPr lang="cs-CZ" dirty="0"/>
              <a:t>2x zavírací špendlík</a:t>
            </a:r>
          </a:p>
          <a:p>
            <a:pPr lvl="1"/>
            <a:r>
              <a:rPr lang="cs-CZ" dirty="0"/>
              <a:t>Pryžové rukavice v chirurgickém obalu</a:t>
            </a:r>
          </a:p>
          <a:p>
            <a:pPr lvl="1"/>
            <a:r>
              <a:rPr lang="cs-CZ" dirty="0"/>
              <a:t>PVC rouška 20 x 20 cm</a:t>
            </a:r>
          </a:p>
          <a:p>
            <a:pPr lvl="1"/>
            <a:r>
              <a:rPr lang="cs-CZ" dirty="0"/>
              <a:t>Pryžové škrticí obinadlo, 70 cm</a:t>
            </a:r>
          </a:p>
          <a:p>
            <a:pPr lvl="1"/>
            <a:r>
              <a:rPr lang="cs-CZ" dirty="0"/>
              <a:t>Náplast s polštářkem, nejméně 6 ks</a:t>
            </a:r>
          </a:p>
          <a:p>
            <a:pPr lvl="1"/>
            <a:r>
              <a:rPr lang="cs-CZ" dirty="0"/>
              <a:t>Hladká náplast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083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204864"/>
            <a:ext cx="5904656" cy="3456384"/>
          </a:xfrm>
        </p:spPr>
        <p:txBody>
          <a:bodyPr>
            <a:normAutofit/>
          </a:bodyPr>
          <a:lstStyle/>
          <a:p>
            <a:r>
              <a:rPr lang="cs-CZ" dirty="0" smtClean="0"/>
              <a:t>Za ČMMJ připravil:</a:t>
            </a:r>
          </a:p>
          <a:p>
            <a:pPr marL="457200" lvl="1" indent="0">
              <a:buNone/>
            </a:pPr>
            <a:r>
              <a:rPr lang="cs-CZ" dirty="0" smtClean="0"/>
              <a:t>Mgr. Josef </a:t>
            </a:r>
            <a:r>
              <a:rPr lang="cs-CZ" dirty="0" err="1" smtClean="0"/>
              <a:t>Drmota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josef.drmota@myslivost.cz</a:t>
            </a:r>
          </a:p>
          <a:p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Samonabíjecí lovecké zbraně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Opakovací zbraň se samočinným přebíjením</a:t>
            </a:r>
          </a:p>
          <a:p>
            <a:r>
              <a:rPr lang="cs-CZ" dirty="0" smtClean="0"/>
              <a:t>Jeden výstřel/jeden stisk spouště</a:t>
            </a:r>
          </a:p>
          <a:p>
            <a:r>
              <a:rPr lang="cs-CZ" dirty="0" smtClean="0"/>
              <a:t>Nesprávné označení „automaty“</a:t>
            </a:r>
          </a:p>
          <a:p>
            <a:r>
              <a:rPr lang="cs-CZ" dirty="0" smtClean="0"/>
              <a:t>Kulovnice i brokovnice</a:t>
            </a:r>
          </a:p>
          <a:p>
            <a:r>
              <a:rPr lang="cs-CZ" dirty="0" smtClean="0"/>
              <a:t>Přebíjení zpětným tlakem </a:t>
            </a:r>
            <a:r>
              <a:rPr lang="cs-CZ" dirty="0" err="1" smtClean="0"/>
              <a:t>povýstřelových</a:t>
            </a:r>
            <a:r>
              <a:rPr lang="cs-CZ" dirty="0" smtClean="0"/>
              <a:t> plynů</a:t>
            </a:r>
          </a:p>
          <a:p>
            <a:r>
              <a:rPr lang="cs-CZ" dirty="0" err="1" smtClean="0"/>
              <a:t>Přímotažné</a:t>
            </a:r>
            <a:r>
              <a:rPr lang="cs-CZ" dirty="0" smtClean="0"/>
              <a:t> závěry </a:t>
            </a:r>
          </a:p>
          <a:p>
            <a:pPr lvl="1"/>
            <a:r>
              <a:rPr lang="cs-CZ" dirty="0" smtClean="0"/>
              <a:t>Uzamčené - závora (závorník) </a:t>
            </a:r>
          </a:p>
          <a:p>
            <a:pPr lvl="1"/>
            <a:r>
              <a:rPr lang="cs-CZ" dirty="0" smtClean="0"/>
              <a:t>Uzavřené – pouze tlak pružiny (malorážky)</a:t>
            </a:r>
          </a:p>
          <a:p>
            <a:r>
              <a:rPr lang="cs-CZ" dirty="0" smtClean="0"/>
              <a:t>Různé typy zásobníků</a:t>
            </a:r>
          </a:p>
          <a:p>
            <a:r>
              <a:rPr lang="cs-CZ" dirty="0" smtClean="0"/>
              <a:t>Náročnější na čištění</a:t>
            </a:r>
          </a:p>
          <a:p>
            <a:r>
              <a:rPr lang="cs-CZ" dirty="0" smtClean="0"/>
              <a:t>Volba vhodného střeliva (rozměry, tlak)</a:t>
            </a:r>
          </a:p>
          <a:p>
            <a:r>
              <a:rPr lang="cs-CZ" dirty="0" smtClean="0"/>
              <a:t>Legislativa – max. dva náboje mimo komoru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051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Lovecké zbraně s lůžkovým závěrem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58984" y="1556792"/>
            <a:ext cx="8964488" cy="4824536"/>
          </a:xfrm>
        </p:spPr>
        <p:txBody>
          <a:bodyPr>
            <a:normAutofit/>
          </a:bodyPr>
          <a:lstStyle/>
          <a:p>
            <a:r>
              <a:rPr lang="cs-CZ" dirty="0" smtClean="0"/>
              <a:t>Brokovnice, kulovnice, kombinované zbraně</a:t>
            </a:r>
          </a:p>
          <a:p>
            <a:r>
              <a:rPr lang="cs-CZ" dirty="0" smtClean="0"/>
              <a:t>Sklopné hlavně</a:t>
            </a:r>
          </a:p>
          <a:p>
            <a:r>
              <a:rPr lang="cs-CZ" dirty="0" smtClean="0"/>
              <a:t>Ovládání – nejčastěji temenní klička</a:t>
            </a:r>
          </a:p>
          <a:p>
            <a:r>
              <a:rPr lang="cs-CZ" dirty="0" smtClean="0"/>
              <a:t>Baskule – pažba spojená se závěrem, zámky</a:t>
            </a:r>
          </a:p>
          <a:p>
            <a:r>
              <a:rPr lang="cs-CZ" dirty="0" smtClean="0"/>
              <a:t>Zámky </a:t>
            </a:r>
          </a:p>
          <a:p>
            <a:pPr lvl="1"/>
            <a:r>
              <a:rPr lang="cs-CZ" dirty="0" smtClean="0"/>
              <a:t>Bicí ústrojí na jednom nosném prvku</a:t>
            </a:r>
          </a:p>
          <a:p>
            <a:pPr lvl="1"/>
            <a:r>
              <a:rPr lang="cs-CZ" dirty="0" smtClean="0"/>
              <a:t>Postranní a lůžkové</a:t>
            </a:r>
          </a:p>
          <a:p>
            <a:pPr lvl="1"/>
            <a:r>
              <a:rPr lang="cs-CZ" dirty="0" err="1"/>
              <a:t>Holland</a:t>
            </a:r>
            <a:r>
              <a:rPr lang="cs-CZ" dirty="0"/>
              <a:t> &amp; </a:t>
            </a:r>
            <a:r>
              <a:rPr lang="cs-CZ" dirty="0" err="1" smtClean="0"/>
              <a:t>Holland</a:t>
            </a:r>
            <a:r>
              <a:rPr lang="cs-CZ" dirty="0" smtClean="0"/>
              <a:t>, </a:t>
            </a:r>
            <a:r>
              <a:rPr lang="cs-CZ" dirty="0" err="1"/>
              <a:t>Anson</a:t>
            </a:r>
            <a:r>
              <a:rPr lang="cs-CZ" dirty="0"/>
              <a:t> &amp; </a:t>
            </a:r>
            <a:r>
              <a:rPr lang="cs-CZ" dirty="0" err="1" smtClean="0"/>
              <a:t>Deeley</a:t>
            </a:r>
            <a:r>
              <a:rPr lang="cs-CZ" dirty="0" smtClean="0"/>
              <a:t>, </a:t>
            </a:r>
            <a:r>
              <a:rPr lang="cs-CZ" dirty="0" err="1"/>
              <a:t>Blitz</a:t>
            </a:r>
            <a:endParaRPr lang="cs-CZ" dirty="0" smtClean="0"/>
          </a:p>
          <a:p>
            <a:pPr lvl="1"/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VI/A/5, VI/C/13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9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Hlavní části kulovnice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VI/B/15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Hlavní </a:t>
            </a:r>
          </a:p>
          <a:p>
            <a:pPr lvl="1"/>
            <a:r>
              <a:rPr lang="cs-CZ" dirty="0" smtClean="0"/>
              <a:t>Hlaveň </a:t>
            </a:r>
          </a:p>
          <a:p>
            <a:pPr lvl="1"/>
            <a:r>
              <a:rPr lang="cs-CZ" dirty="0" smtClean="0"/>
              <a:t>Závěr – bicí ústrojí, vytahovač, uzamykací ozuby, ev. závorník</a:t>
            </a:r>
          </a:p>
          <a:p>
            <a:pPr lvl="1"/>
            <a:r>
              <a:rPr lang="cs-CZ" dirty="0" smtClean="0"/>
              <a:t>Pouzdro závěru – pojistka, vyhazovač, schránka</a:t>
            </a:r>
          </a:p>
          <a:p>
            <a:r>
              <a:rPr lang="cs-CZ" dirty="0" smtClean="0"/>
              <a:t>Ostatní </a:t>
            </a:r>
          </a:p>
          <a:p>
            <a:pPr lvl="1"/>
            <a:r>
              <a:rPr lang="cs-CZ" dirty="0" smtClean="0"/>
              <a:t>Pažba, mířidla, spoušťový, pojistkový a podávací mechanismus, napínáček, vyhazovač, </a:t>
            </a:r>
            <a:r>
              <a:rPr lang="cs-CZ" dirty="0"/>
              <a:t>příslušenství </a:t>
            </a:r>
          </a:p>
        </p:txBody>
      </p:sp>
    </p:spTree>
    <p:extLst>
      <p:ext uri="{BB962C8B-B14F-4D97-AF65-F5344CB8AC3E}">
        <p14:creationId xmlns:p14="http://schemas.microsoft.com/office/powerpoint/2010/main" val="334338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Hlavní části brokovnice</a:t>
            </a:r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VI/B/16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00808"/>
            <a:ext cx="8423824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Hlavní</a:t>
            </a:r>
          </a:p>
          <a:p>
            <a:pPr lvl="1"/>
            <a:r>
              <a:rPr lang="cs-CZ" dirty="0" smtClean="0"/>
              <a:t>Hlaveň </a:t>
            </a:r>
          </a:p>
          <a:p>
            <a:pPr lvl="1"/>
            <a:r>
              <a:rPr lang="cs-CZ" dirty="0" smtClean="0"/>
              <a:t>Baskule – hák, čep, pojistný, bicí, spoušťový mechanismus, zámky, lůžko, uzamykací prvky, klička, přepínač pořadí hlavní</a:t>
            </a:r>
          </a:p>
          <a:p>
            <a:pPr lvl="1"/>
            <a:r>
              <a:rPr lang="cs-CZ" dirty="0" smtClean="0"/>
              <a:t>Pažba a předpažbí</a:t>
            </a:r>
          </a:p>
          <a:p>
            <a:r>
              <a:rPr lang="cs-CZ" dirty="0" smtClean="0"/>
              <a:t>Ostatní</a:t>
            </a:r>
          </a:p>
          <a:p>
            <a:pPr lvl="1"/>
            <a:r>
              <a:rPr lang="cs-CZ" dirty="0" smtClean="0"/>
              <a:t>Mířidla</a:t>
            </a:r>
          </a:p>
          <a:p>
            <a:pPr lvl="1"/>
            <a:r>
              <a:rPr lang="cs-CZ" dirty="0" smtClean="0"/>
              <a:t>Příslušenství (botka, poutka, patka)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76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39067</TotalTime>
  <Words>3319</Words>
  <Application>Microsoft Office PowerPoint</Application>
  <PresentationFormat>Předvádění na obrazovce (4:3)</PresentationFormat>
  <Paragraphs>792</Paragraphs>
  <Slides>57</Slides>
  <Notes>55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58" baseType="lpstr">
      <vt:lpstr>Motiv systému Office</vt:lpstr>
      <vt:lpstr>Zkoušky z myslivosti</vt:lpstr>
      <vt:lpstr>Lovecké zbraně a jejich rozdělení</vt:lpstr>
      <vt:lpstr>Rozdělení loveckých zbraní podle počtu a uspořádání hlavní </vt:lpstr>
      <vt:lpstr>Rozdělení loveckých zbraní podle používaného střeliva</vt:lpstr>
      <vt:lpstr>Opakovací lovecké zbraně</vt:lpstr>
      <vt:lpstr>Samonabíjecí lovecké zbraně</vt:lpstr>
      <vt:lpstr>Lovecké zbraně s lůžkovým závěrem</vt:lpstr>
      <vt:lpstr>Hlavní části kulovnice</vt:lpstr>
      <vt:lpstr>Hlavní části brokovnice</vt:lpstr>
      <vt:lpstr>Hlavně loveckých zbraní</vt:lpstr>
      <vt:lpstr>Pažby loveckých zbraní</vt:lpstr>
      <vt:lpstr>Spoušťové a bicí mechanismy, napínáčky</vt:lpstr>
      <vt:lpstr>Pojistky zbraní</vt:lpstr>
      <vt:lpstr>Mířidla a zaměřovače</vt:lpstr>
      <vt:lpstr>Optické přístroje</vt:lpstr>
      <vt:lpstr>Přístroje pro noční vidění, elektronické a jiné pomůcky</vt:lpstr>
      <vt:lpstr>Montáže zaměřovacích dalekohledů</vt:lpstr>
      <vt:lpstr>Náboje pro kulovnice</vt:lpstr>
      <vt:lpstr>Ráže loveckých kulovnic</vt:lpstr>
      <vt:lpstr>Střely pro kulovnice</vt:lpstr>
      <vt:lpstr>Náboje pro brokovnice</vt:lpstr>
      <vt:lpstr>Ráže loveckých brokovnic</vt:lpstr>
      <vt:lpstr>Střely pro brokovnice</vt:lpstr>
      <vt:lpstr>Bezolovnaté a nestandardní střely</vt:lpstr>
      <vt:lpstr>Zápalky a střelné prachy</vt:lpstr>
      <vt:lpstr>Přebíjení střeliva</vt:lpstr>
      <vt:lpstr>Balistika kulového výstřelu</vt:lpstr>
      <vt:lpstr>Střední zásad a rozptyl kulovnice</vt:lpstr>
      <vt:lpstr>Balistika brokového výstřelu</vt:lpstr>
      <vt:lpstr>Krytí brokovnice</vt:lpstr>
      <vt:lpstr>Dostřel loveckých zbraní</vt:lpstr>
      <vt:lpstr>Nastřelování zbraní</vt:lpstr>
      <vt:lpstr>Lovecká střelba v praxi</vt:lpstr>
      <vt:lpstr>Volba lovecké zbraně a střeliva</vt:lpstr>
      <vt:lpstr>Údržba loveckých zbraní</vt:lpstr>
      <vt:lpstr>Zkoušení zbraní</vt:lpstr>
      <vt:lpstr>Chladné zbraně v myslivecké praxi</vt:lpstr>
      <vt:lpstr>Střelné zbraně vzduchové,  plynové a mechanické</vt:lpstr>
      <vt:lpstr>Lovecké sportovní disciplíny</vt:lpstr>
      <vt:lpstr>Historický vývoj zbraní</vt:lpstr>
      <vt:lpstr>Doklady související se zbraní</vt:lpstr>
      <vt:lpstr>Bezpečnost při manipulaci  se zbraní</vt:lpstr>
      <vt:lpstr>Bezpečnost při střelbě v honitbě a na střelnici</vt:lpstr>
      <vt:lpstr>Bezpečnost při ukládání a přepravě zbraní</vt:lpstr>
      <vt:lpstr>První pomoc při masívním krvácení</vt:lpstr>
      <vt:lpstr>První pomoc při poruchách  dýchání a zástavě srdeční činnosti</vt:lpstr>
      <vt:lpstr>První pomoc při střelném poranění</vt:lpstr>
      <vt:lpstr>První pomoc při bezvědomí</vt:lpstr>
      <vt:lpstr>První pomoc při šoku</vt:lpstr>
      <vt:lpstr>První pomoc při úrazech pádem</vt:lpstr>
      <vt:lpstr>První pomoc při zlomeninách a zhmožděninách</vt:lpstr>
      <vt:lpstr>První pomoc při požití cizorodých látek a poranění oka</vt:lpstr>
      <vt:lpstr>První pomoc při  popáleninách a omrzlinách</vt:lpstr>
      <vt:lpstr>První pomoc při řezných,  sečných a bodných ranách</vt:lpstr>
      <vt:lpstr>První pomoc při poranění zvířetem</vt:lpstr>
      <vt:lpstr>Lékárnička a její obsah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The Czech Hunting Association</cp:lastModifiedBy>
  <cp:revision>1036</cp:revision>
  <dcterms:created xsi:type="dcterms:W3CDTF">2016-08-09T07:59:11Z</dcterms:created>
  <dcterms:modified xsi:type="dcterms:W3CDTF">2018-04-23T10:48:52Z</dcterms:modified>
</cp:coreProperties>
</file>