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256" r:id="rId2"/>
    <p:sldId id="258" r:id="rId3"/>
    <p:sldId id="259" r:id="rId4"/>
    <p:sldId id="260" r:id="rId5"/>
    <p:sldId id="261" r:id="rId6"/>
    <p:sldId id="262" r:id="rId7"/>
    <p:sldId id="269" r:id="rId8"/>
    <p:sldId id="263" r:id="rId9"/>
    <p:sldId id="266" r:id="rId10"/>
    <p:sldId id="265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8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2" r:id="rId28"/>
    <p:sldId id="286" r:id="rId29"/>
    <p:sldId id="287" r:id="rId30"/>
    <p:sldId id="320" r:id="rId31"/>
    <p:sldId id="288" r:id="rId32"/>
    <p:sldId id="285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09" r:id="rId6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2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71201-E503-4836-9241-E2688BFAC929}" type="datetimeFigureOut">
              <a:rPr lang="cs-CZ" smtClean="0"/>
              <a:t>14.07.2018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E026A-E0EE-4730-B588-0C0EE732A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55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5767-B9EF-446E-B802-1815BED10AF6}" type="datetime1">
              <a:rPr lang="cs-CZ" smtClean="0"/>
              <a:t>14.07.2018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35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4C20-53AB-47D1-BF9A-75907FA6910F}" type="datetime1">
              <a:rPr lang="cs-CZ" smtClean="0"/>
              <a:t>14.07.2018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135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293D-1CBB-4960-979A-2FF0B3ABA82F}" type="datetime1">
              <a:rPr lang="cs-CZ" smtClean="0"/>
              <a:t>14.07.2018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1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4E9B2-CD76-4654-A426-C0030B2C47BA}" type="datetime1">
              <a:rPr lang="cs-CZ" smtClean="0"/>
              <a:t>14.07.2018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97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C25A-2B94-4C7C-AC36-D9E635EAE68C}" type="datetime1">
              <a:rPr lang="cs-CZ" smtClean="0"/>
              <a:t>14.07.2018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47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DC05-40CF-4D77-BA0C-F73C56C0B032}" type="datetime1">
              <a:rPr lang="cs-CZ" smtClean="0"/>
              <a:t>14.07.2018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62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9853-F327-4A03-8611-77C935F19E2D}" type="datetime1">
              <a:rPr lang="cs-CZ" smtClean="0"/>
              <a:t>14.07.2018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14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9E78A-CD0B-4215-8E22-937C306CE074}" type="datetime1">
              <a:rPr lang="cs-CZ" smtClean="0"/>
              <a:t>14.07.2018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17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0418-2738-4842-9C50-A3D787B0D20D}" type="datetime1">
              <a:rPr lang="cs-CZ" smtClean="0"/>
              <a:t>14.07.2018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65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78C7-F649-432B-96F6-74E6F2FA4B19}" type="datetime1">
              <a:rPr lang="cs-CZ" smtClean="0"/>
              <a:t>14.07.2018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89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C849-2EB6-4EC4-8461-ECA07CD46690}" type="datetime1">
              <a:rPr lang="cs-CZ" smtClean="0"/>
              <a:t>14.07.2018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84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F5401-EABF-4374-8B4D-2AE07F9BA211}" type="datetime1">
              <a:rPr lang="cs-CZ" smtClean="0"/>
              <a:t>14.07.2018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2060849"/>
            <a:ext cx="7772400" cy="1440160"/>
          </a:xfrm>
        </p:spPr>
        <p:txBody>
          <a:bodyPr/>
          <a:lstStyle/>
          <a:p>
            <a:r>
              <a:rPr lang="cs-CZ" b="1" dirty="0"/>
              <a:t>Zkoušky z myslivosti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645024"/>
            <a:ext cx="7704856" cy="1728192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V. skupina – Myslivecká</a:t>
            </a:r>
          </a:p>
          <a:p>
            <a:r>
              <a:rPr lang="cs-CZ" sz="4000" b="1" dirty="0" smtClean="0"/>
              <a:t> kynologie a nemoci zvěře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215242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922114"/>
          </a:xfrm>
        </p:spPr>
        <p:txBody>
          <a:bodyPr>
            <a:normAutofit/>
          </a:bodyPr>
          <a:lstStyle/>
          <a:p>
            <a:r>
              <a:rPr lang="cs-CZ" b="1" dirty="0" smtClean="0"/>
              <a:t>Ohaři a jejich využití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784976" cy="4972744"/>
          </a:xfrm>
        </p:spPr>
        <p:txBody>
          <a:bodyPr>
            <a:normAutofit lnSpcReduction="10000"/>
          </a:bodyPr>
          <a:lstStyle/>
          <a:p>
            <a:r>
              <a:rPr lang="cs-CZ" sz="2400" dirty="0" smtClean="0"/>
              <a:t> </a:t>
            </a:r>
            <a:r>
              <a:rPr lang="cs-CZ" sz="2400" b="1" dirty="0" smtClean="0"/>
              <a:t>Příklad </a:t>
            </a:r>
            <a:r>
              <a:rPr lang="cs-CZ" sz="2400" b="1" dirty="0" smtClean="0"/>
              <a:t>plemen – FCI skupina č. VII</a:t>
            </a:r>
            <a:endParaRPr lang="cs-CZ" sz="2400" b="1" dirty="0" smtClean="0"/>
          </a:p>
          <a:p>
            <a:pPr lvl="1"/>
            <a:r>
              <a:rPr lang="cs-CZ" sz="2000" dirty="0"/>
              <a:t>n</a:t>
            </a:r>
            <a:r>
              <a:rPr lang="cs-CZ" sz="2000" dirty="0" smtClean="0"/>
              <a:t>ěmecký ohař, maďarský ohař, český fousek, anglický ohař, pointer, irský setr, velký </a:t>
            </a:r>
            <a:r>
              <a:rPr lang="cs-CZ" sz="2000" dirty="0" err="1" smtClean="0"/>
              <a:t>müsterlandský</a:t>
            </a:r>
            <a:r>
              <a:rPr lang="cs-CZ" sz="2000" dirty="0" smtClean="0"/>
              <a:t> ohař, malý </a:t>
            </a:r>
            <a:r>
              <a:rPr lang="cs-CZ" sz="2000" dirty="0" err="1" smtClean="0"/>
              <a:t>müsterlandský</a:t>
            </a:r>
            <a:r>
              <a:rPr lang="cs-CZ" sz="2000" dirty="0" smtClean="0"/>
              <a:t> ohař, slovenský hrubosrstý ohař, bretaňský ohař, italský ohař</a:t>
            </a:r>
          </a:p>
          <a:p>
            <a:r>
              <a:rPr lang="cs-CZ" sz="2400" b="1" dirty="0" smtClean="0"/>
              <a:t>Základní rozdělení</a:t>
            </a:r>
          </a:p>
          <a:p>
            <a:pPr lvl="1"/>
            <a:r>
              <a:rPr lang="cs-CZ" sz="2000" dirty="0"/>
              <a:t>k</a:t>
            </a:r>
            <a:r>
              <a:rPr lang="cs-CZ" sz="2000" dirty="0" smtClean="0"/>
              <a:t>ontinentální a angličtí</a:t>
            </a:r>
          </a:p>
          <a:p>
            <a:pPr lvl="1"/>
            <a:r>
              <a:rPr lang="cs-CZ" sz="2000" dirty="0"/>
              <a:t>d</a:t>
            </a:r>
            <a:r>
              <a:rPr lang="cs-CZ" sz="2000" dirty="0" smtClean="0"/>
              <a:t>alší rozdělení je dle druhu srsti – krátkosrstí, dlouhosrstí, hrubosrstí</a:t>
            </a:r>
          </a:p>
          <a:p>
            <a:r>
              <a:rPr lang="cs-CZ" sz="2400" b="1" dirty="0" smtClean="0"/>
              <a:t>Druhy zkoušek dle zkušebního řádu ČMMJ</a:t>
            </a:r>
          </a:p>
          <a:p>
            <a:pPr lvl="1"/>
            <a:r>
              <a:rPr lang="cs-CZ" sz="2000" dirty="0"/>
              <a:t>z</a:t>
            </a:r>
            <a:r>
              <a:rPr lang="cs-CZ" sz="2000" dirty="0" smtClean="0"/>
              <a:t>koušky vloh, podzimní zkoušky, lesní zkoušky, zkoušky z vodní práce, všestranné zkoušky</a:t>
            </a:r>
          </a:p>
          <a:p>
            <a:r>
              <a:rPr lang="cs-CZ" sz="2400" b="1" dirty="0"/>
              <a:t>Druhy zkoušek dle zkušebního řádu </a:t>
            </a:r>
            <a:r>
              <a:rPr lang="cs-CZ" sz="2400" b="1" dirty="0" smtClean="0"/>
              <a:t>FCI</a:t>
            </a:r>
            <a:endParaRPr lang="cs-CZ" sz="2400" b="1" dirty="0"/>
          </a:p>
          <a:p>
            <a:pPr lvl="1"/>
            <a:r>
              <a:rPr lang="cs-CZ" sz="2000" dirty="0"/>
              <a:t>j</a:t>
            </a:r>
            <a:r>
              <a:rPr lang="cs-CZ" sz="2000" dirty="0" smtClean="0"/>
              <a:t>arní </a:t>
            </a:r>
            <a:r>
              <a:rPr lang="cs-CZ" sz="2000" dirty="0" err="1" smtClean="0"/>
              <a:t>field</a:t>
            </a:r>
            <a:r>
              <a:rPr lang="cs-CZ" sz="2000" dirty="0" smtClean="0"/>
              <a:t> </a:t>
            </a:r>
            <a:r>
              <a:rPr lang="cs-CZ" sz="2000" dirty="0" err="1" smtClean="0"/>
              <a:t>trail</a:t>
            </a:r>
            <a:r>
              <a:rPr lang="cs-CZ" sz="2000" dirty="0"/>
              <a:t>, letní </a:t>
            </a:r>
            <a:r>
              <a:rPr lang="cs-CZ" sz="2000" dirty="0" err="1"/>
              <a:t>field</a:t>
            </a:r>
            <a:r>
              <a:rPr lang="cs-CZ" sz="2000" dirty="0"/>
              <a:t> </a:t>
            </a:r>
            <a:r>
              <a:rPr lang="cs-CZ" sz="2000" dirty="0" err="1" smtClean="0"/>
              <a:t>trail</a:t>
            </a:r>
            <a:r>
              <a:rPr lang="cs-CZ" sz="2000" dirty="0" smtClean="0"/>
              <a:t>, podzimní </a:t>
            </a:r>
            <a:r>
              <a:rPr lang="cs-CZ" sz="2000" dirty="0" err="1"/>
              <a:t>field</a:t>
            </a:r>
            <a:r>
              <a:rPr lang="cs-CZ" sz="2000" dirty="0"/>
              <a:t> </a:t>
            </a:r>
            <a:r>
              <a:rPr lang="cs-CZ" sz="2000" dirty="0" err="1" smtClean="0"/>
              <a:t>trail</a:t>
            </a:r>
            <a:r>
              <a:rPr lang="cs-CZ" sz="2000" dirty="0" smtClean="0"/>
              <a:t> s přinášením</a:t>
            </a:r>
          </a:p>
          <a:p>
            <a:r>
              <a:rPr lang="cs-CZ" sz="2400" b="1" dirty="0" smtClean="0"/>
              <a:t>Využití v myslivecké praxi</a:t>
            </a:r>
            <a:endParaRPr lang="cs-CZ" sz="2400" b="1" dirty="0"/>
          </a:p>
          <a:p>
            <a:pPr lvl="1"/>
            <a:r>
              <a:rPr lang="cs-CZ" sz="2000" dirty="0"/>
              <a:t>s</a:t>
            </a:r>
            <a:r>
              <a:rPr lang="cs-CZ" sz="2000" dirty="0" smtClean="0"/>
              <a:t>tavěcí psi, všestranné využití, včetně vody, mimo vyhánění spárkaté zvěře</a:t>
            </a:r>
            <a:endParaRPr lang="cs-CZ" sz="20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220072" y="1921024"/>
            <a:ext cx="352728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072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Honiči a jejich využití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5112568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/>
              <a:t> </a:t>
            </a:r>
            <a:r>
              <a:rPr lang="cs-CZ" sz="2400" b="1" dirty="0"/>
              <a:t>Příklad plemen – FCI skupina č. </a:t>
            </a:r>
            <a:r>
              <a:rPr lang="cs-CZ" sz="2400" b="1" dirty="0" smtClean="0"/>
              <a:t>VI + V</a:t>
            </a:r>
            <a:endParaRPr lang="cs-CZ" sz="2400" b="1" dirty="0"/>
          </a:p>
          <a:p>
            <a:pPr lvl="1"/>
            <a:r>
              <a:rPr lang="cs-CZ" sz="2000" dirty="0" err="1" smtClean="0"/>
              <a:t>Basset</a:t>
            </a:r>
            <a:r>
              <a:rPr lang="cs-CZ" sz="2000" dirty="0" smtClean="0"/>
              <a:t> </a:t>
            </a:r>
            <a:r>
              <a:rPr lang="cs-CZ" sz="2000" dirty="0" err="1" smtClean="0"/>
              <a:t>hound</a:t>
            </a:r>
            <a:r>
              <a:rPr lang="cs-CZ" sz="2000" dirty="0" smtClean="0"/>
              <a:t>, bígl, </a:t>
            </a:r>
            <a:r>
              <a:rPr lang="cs-CZ" sz="2000" dirty="0" err="1" smtClean="0"/>
              <a:t>vendéeští</a:t>
            </a:r>
            <a:r>
              <a:rPr lang="cs-CZ" sz="2000" dirty="0" smtClean="0"/>
              <a:t> baseti, švýcarští honiči, gaskoňští honiči, slovenský </a:t>
            </a:r>
            <a:r>
              <a:rPr lang="cs-CZ" sz="2000" dirty="0" err="1" smtClean="0"/>
              <a:t>kopov</a:t>
            </a:r>
            <a:r>
              <a:rPr lang="cs-CZ" sz="2000" dirty="0" smtClean="0"/>
              <a:t>, rhodéský </a:t>
            </a:r>
            <a:r>
              <a:rPr lang="cs-CZ" sz="2000" dirty="0" err="1" smtClean="0"/>
              <a:t>ridgeback</a:t>
            </a:r>
            <a:r>
              <a:rPr lang="cs-CZ" sz="2000" dirty="0" smtClean="0"/>
              <a:t>, dalmatin, štýrský brakýř, sedmihradský honič, karelský medvědí pes, norský losí pes šedý, všechny lajky (uznané FCI)</a:t>
            </a:r>
            <a:endParaRPr lang="cs-CZ" sz="2000" dirty="0"/>
          </a:p>
          <a:p>
            <a:r>
              <a:rPr lang="cs-CZ" sz="2400" b="1" dirty="0"/>
              <a:t>Základní rozdělení</a:t>
            </a:r>
          </a:p>
          <a:p>
            <a:pPr lvl="1"/>
            <a:r>
              <a:rPr lang="cs-CZ" sz="2000" dirty="0" smtClean="0"/>
              <a:t>Podle velikosti - malí, střední a velcí (vysokonozí)</a:t>
            </a:r>
            <a:endParaRPr lang="cs-CZ" sz="2000" dirty="0"/>
          </a:p>
          <a:p>
            <a:pPr lvl="1"/>
            <a:r>
              <a:rPr lang="cs-CZ" sz="2000" dirty="0"/>
              <a:t>další rozdělení je dle </a:t>
            </a:r>
            <a:r>
              <a:rPr lang="cs-CZ" sz="2000" dirty="0" smtClean="0"/>
              <a:t>původu – angličtí, francouzští, brakýři</a:t>
            </a:r>
            <a:endParaRPr lang="cs-CZ" sz="2000" dirty="0"/>
          </a:p>
          <a:p>
            <a:r>
              <a:rPr lang="cs-CZ" sz="2400" b="1" dirty="0"/>
              <a:t>Druhy zkoušek dle zkušebního řádu ČMMJ</a:t>
            </a:r>
          </a:p>
          <a:p>
            <a:pPr lvl="1"/>
            <a:r>
              <a:rPr lang="cs-CZ" sz="2000" dirty="0" smtClean="0"/>
              <a:t>Barvářské zkoušky honičů, honičské zkoušky, individuální honičské zkoušky slovenských </a:t>
            </a:r>
            <a:r>
              <a:rPr lang="cs-CZ" sz="2000" dirty="0" err="1" smtClean="0"/>
              <a:t>kopovů</a:t>
            </a:r>
            <a:endParaRPr lang="cs-CZ" sz="2000" dirty="0"/>
          </a:p>
          <a:p>
            <a:r>
              <a:rPr lang="cs-CZ" sz="2400" b="1" dirty="0" smtClean="0"/>
              <a:t>Obecné informace</a:t>
            </a:r>
            <a:endParaRPr lang="cs-CZ" sz="2400" b="1" dirty="0"/>
          </a:p>
          <a:p>
            <a:pPr lvl="1"/>
            <a:r>
              <a:rPr lang="cs-CZ" sz="2000" dirty="0" smtClean="0"/>
              <a:t>co do počtu plemen nejpočetnější a nejstarší pracovní skupina, původní využití při parforsních lovech (štvanicích – dnes zakázaných)</a:t>
            </a:r>
            <a:endParaRPr lang="cs-CZ" sz="2000" dirty="0"/>
          </a:p>
          <a:p>
            <a:r>
              <a:rPr lang="cs-CZ" sz="2400" b="1" dirty="0"/>
              <a:t>Využití v myslivecké praxi</a:t>
            </a:r>
          </a:p>
          <a:p>
            <a:pPr lvl="1"/>
            <a:r>
              <a:rPr lang="cs-CZ" sz="2000" dirty="0" smtClean="0"/>
              <a:t>vyhledávání, vyhánění a nahánění spárkaté zvěře (černá, vysoká, …)</a:t>
            </a:r>
            <a:endParaRPr lang="cs-CZ" sz="2000" dirty="0"/>
          </a:p>
          <a:p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48482" y="1772816"/>
            <a:ext cx="395526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0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310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Teriéři a jejich využití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640960" cy="5112568"/>
          </a:xfrm>
        </p:spPr>
        <p:txBody>
          <a:bodyPr>
            <a:normAutofit fontScale="92500" lnSpcReduction="10000"/>
          </a:bodyPr>
          <a:lstStyle/>
          <a:p>
            <a:r>
              <a:rPr lang="cs-CZ" sz="2400" b="1" dirty="0"/>
              <a:t>Příklad plemen – FCI skupina č. </a:t>
            </a:r>
            <a:r>
              <a:rPr lang="cs-CZ" sz="2400" b="1" dirty="0" smtClean="0"/>
              <a:t>III</a:t>
            </a:r>
            <a:endParaRPr lang="cs-CZ" sz="2400" b="1" dirty="0"/>
          </a:p>
          <a:p>
            <a:pPr lvl="1"/>
            <a:r>
              <a:rPr lang="cs-CZ" sz="2000" dirty="0" smtClean="0"/>
              <a:t>Český teriér, foxteriér, </a:t>
            </a:r>
            <a:r>
              <a:rPr lang="cs-CZ" sz="2000" dirty="0" err="1" smtClean="0"/>
              <a:t>velšteriér</a:t>
            </a:r>
            <a:r>
              <a:rPr lang="cs-CZ" sz="2000" dirty="0" smtClean="0"/>
              <a:t>, německý lovecký teriér, irský teriér, </a:t>
            </a:r>
            <a:r>
              <a:rPr lang="cs-CZ" sz="2000" dirty="0" err="1" smtClean="0"/>
              <a:t>border</a:t>
            </a:r>
            <a:r>
              <a:rPr lang="cs-CZ" sz="2000" dirty="0" smtClean="0"/>
              <a:t> teriér, </a:t>
            </a:r>
            <a:r>
              <a:rPr lang="cs-CZ" sz="2000" dirty="0" err="1" smtClean="0"/>
              <a:t>jack</a:t>
            </a:r>
            <a:r>
              <a:rPr lang="cs-CZ" sz="2000" dirty="0" smtClean="0"/>
              <a:t> </a:t>
            </a:r>
            <a:r>
              <a:rPr lang="cs-CZ" sz="2000" dirty="0" err="1" smtClean="0"/>
              <a:t>russel</a:t>
            </a:r>
            <a:r>
              <a:rPr lang="cs-CZ" sz="2000" dirty="0" smtClean="0"/>
              <a:t>, </a:t>
            </a:r>
            <a:r>
              <a:rPr lang="cs-CZ" sz="2000" dirty="0" err="1" smtClean="0"/>
              <a:t>parson</a:t>
            </a:r>
            <a:r>
              <a:rPr lang="cs-CZ" sz="2000" dirty="0" smtClean="0"/>
              <a:t> </a:t>
            </a:r>
            <a:r>
              <a:rPr lang="cs-CZ" sz="2000" dirty="0" err="1" smtClean="0"/>
              <a:t>russel</a:t>
            </a:r>
            <a:r>
              <a:rPr lang="cs-CZ" sz="2000" dirty="0" smtClean="0"/>
              <a:t>, </a:t>
            </a:r>
            <a:r>
              <a:rPr lang="cs-CZ" sz="2000" dirty="0" err="1" smtClean="0"/>
              <a:t>manchester</a:t>
            </a:r>
            <a:r>
              <a:rPr lang="cs-CZ" sz="2000" dirty="0" smtClean="0"/>
              <a:t> teriér, </a:t>
            </a:r>
            <a:r>
              <a:rPr lang="cs-CZ" sz="2000" dirty="0" err="1" smtClean="0"/>
              <a:t>bedlington</a:t>
            </a:r>
            <a:r>
              <a:rPr lang="cs-CZ" sz="2000" dirty="0" smtClean="0"/>
              <a:t> teriér, </a:t>
            </a:r>
            <a:r>
              <a:rPr lang="cs-CZ" sz="2000" dirty="0" err="1" smtClean="0"/>
              <a:t>stafordšírský</a:t>
            </a:r>
            <a:r>
              <a:rPr lang="cs-CZ" sz="2000" dirty="0" smtClean="0"/>
              <a:t> </a:t>
            </a:r>
            <a:r>
              <a:rPr lang="cs-CZ" sz="2000" dirty="0" err="1" smtClean="0"/>
              <a:t>bullteriér</a:t>
            </a:r>
            <a:r>
              <a:rPr lang="cs-CZ" sz="2000" dirty="0" smtClean="0"/>
              <a:t>, bulteriér, americký </a:t>
            </a:r>
            <a:r>
              <a:rPr lang="cs-CZ" sz="2000" dirty="0" err="1" smtClean="0"/>
              <a:t>stafordšírský</a:t>
            </a:r>
            <a:r>
              <a:rPr lang="cs-CZ" sz="2000" dirty="0" smtClean="0"/>
              <a:t> teriér</a:t>
            </a:r>
            <a:endParaRPr lang="cs-CZ" sz="2000" dirty="0"/>
          </a:p>
          <a:p>
            <a:r>
              <a:rPr lang="cs-CZ" sz="2400" b="1" dirty="0"/>
              <a:t>Základní rozdělení</a:t>
            </a:r>
          </a:p>
          <a:p>
            <a:pPr lvl="1"/>
            <a:r>
              <a:rPr lang="cs-CZ" sz="2000" dirty="0"/>
              <a:t>Podle velikosti </a:t>
            </a:r>
            <a:r>
              <a:rPr lang="cs-CZ" sz="2000" dirty="0" smtClean="0"/>
              <a:t>– nízkonozí (do 40 cm) a vysokonozí (nad 40 cm)</a:t>
            </a:r>
            <a:endParaRPr lang="cs-CZ" sz="2000" dirty="0"/>
          </a:p>
          <a:p>
            <a:pPr lvl="1"/>
            <a:r>
              <a:rPr lang="cs-CZ" sz="2000" dirty="0"/>
              <a:t>další rozdělení je dle </a:t>
            </a:r>
            <a:r>
              <a:rPr lang="cs-CZ" sz="2000" dirty="0" smtClean="0"/>
              <a:t>srsti </a:t>
            </a:r>
            <a:r>
              <a:rPr lang="cs-CZ" sz="2000" dirty="0"/>
              <a:t>– </a:t>
            </a:r>
            <a:r>
              <a:rPr lang="cs-CZ" sz="2000" dirty="0" smtClean="0"/>
              <a:t>teriéři mají všechny druhy osrstění</a:t>
            </a:r>
            <a:endParaRPr lang="cs-CZ" sz="2000" dirty="0"/>
          </a:p>
          <a:p>
            <a:r>
              <a:rPr lang="cs-CZ" sz="2400" b="1" dirty="0"/>
              <a:t>Druhy zkoušek dle zkušebního řádu ČMMJ</a:t>
            </a:r>
          </a:p>
          <a:p>
            <a:pPr lvl="1"/>
            <a:r>
              <a:rPr lang="cs-CZ" sz="2000" dirty="0" smtClean="0"/>
              <a:t>Zkoušky vloh, barvářské zkoušky, podzimní zkoušky, lesní zkoušky, zkoušky z vodní práce, zkoušky k vyhledávání, vyhánění a nahánění zvěře, všestranné zkoušky, zkouška nováčků (norování), individuální zkouška z norování v přírodních norách</a:t>
            </a:r>
            <a:endParaRPr lang="cs-CZ" sz="2000" dirty="0"/>
          </a:p>
          <a:p>
            <a:r>
              <a:rPr lang="cs-CZ" sz="2400" b="1" dirty="0"/>
              <a:t>Obecné informace</a:t>
            </a:r>
          </a:p>
          <a:p>
            <a:pPr lvl="1"/>
            <a:r>
              <a:rPr lang="cs-CZ" sz="2000" dirty="0" smtClean="0"/>
              <a:t>Vlohová je pro ně ochota následovat zvěř v norách a pracovat samostatně</a:t>
            </a:r>
            <a:endParaRPr lang="cs-CZ" sz="2000" dirty="0"/>
          </a:p>
          <a:p>
            <a:r>
              <a:rPr lang="cs-CZ" sz="2400" b="1" dirty="0"/>
              <a:t>Využití v myslivecké praxi</a:t>
            </a:r>
          </a:p>
          <a:p>
            <a:pPr lvl="1"/>
            <a:r>
              <a:rPr lang="cs-CZ" sz="2000" dirty="0" smtClean="0"/>
              <a:t>Typické pro nízkonohé je norování, vyšší jako honiči, barváři, slídiči, všestranní</a:t>
            </a:r>
            <a:endParaRPr lang="cs-CZ" sz="20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21024"/>
            <a:ext cx="377227" cy="28384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601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Jezevčíci a jejich využití 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484784"/>
            <a:ext cx="8578948" cy="5112568"/>
          </a:xfrm>
        </p:spPr>
        <p:txBody>
          <a:bodyPr>
            <a:normAutofit fontScale="92500" lnSpcReduction="20000"/>
          </a:bodyPr>
          <a:lstStyle/>
          <a:p>
            <a:r>
              <a:rPr lang="cs-CZ" sz="2400" b="1" dirty="0"/>
              <a:t>Příklad plemen – FCI skupina č. </a:t>
            </a:r>
            <a:r>
              <a:rPr lang="cs-CZ" sz="2400" b="1" dirty="0" smtClean="0"/>
              <a:t>IV</a:t>
            </a:r>
            <a:endParaRPr lang="cs-CZ" sz="2400" b="1" dirty="0"/>
          </a:p>
          <a:p>
            <a:pPr lvl="1"/>
            <a:r>
              <a:rPr lang="cs-CZ" sz="2000" dirty="0" smtClean="0"/>
              <a:t>Jezevčík standardní hladkosrstý, dlouhosrstý, drsnosrstý, jezevčík trpasličí hladkosrstý, dlouhosrstý, drsnosrstý, jezevčík králičí hladkosrstý, dlouhosrstý, drsnosrstý</a:t>
            </a:r>
            <a:endParaRPr lang="cs-CZ" sz="2000" dirty="0"/>
          </a:p>
          <a:p>
            <a:r>
              <a:rPr lang="cs-CZ" sz="2400" b="1" dirty="0"/>
              <a:t>Základní rozdělení</a:t>
            </a:r>
          </a:p>
          <a:p>
            <a:pPr lvl="1"/>
            <a:r>
              <a:rPr lang="cs-CZ" sz="2000" dirty="0"/>
              <a:t>Podle velikosti – </a:t>
            </a:r>
            <a:r>
              <a:rPr lang="cs-CZ" sz="2000" dirty="0" smtClean="0"/>
              <a:t>standardní, trpasličí, králičí</a:t>
            </a:r>
            <a:endParaRPr lang="cs-CZ" sz="2000" dirty="0"/>
          </a:p>
          <a:p>
            <a:pPr lvl="1"/>
            <a:r>
              <a:rPr lang="cs-CZ" sz="2000" dirty="0"/>
              <a:t>další rozdělení je dle srsti – </a:t>
            </a:r>
            <a:r>
              <a:rPr lang="cs-CZ" sz="2000" dirty="0" smtClean="0"/>
              <a:t>hladkosrstý, dlouhosrstý, drsnosrstý</a:t>
            </a:r>
            <a:endParaRPr lang="cs-CZ" sz="2000" dirty="0"/>
          </a:p>
          <a:p>
            <a:r>
              <a:rPr lang="cs-CZ" sz="2400" b="1" dirty="0"/>
              <a:t>Druhy zkoušek dle zkušebního řádu ČMMJ</a:t>
            </a:r>
          </a:p>
          <a:p>
            <a:pPr lvl="1"/>
            <a:r>
              <a:rPr lang="cs-CZ" sz="2000" dirty="0"/>
              <a:t>Zkoušky vloh, barvářské zkoušky, podzimní zkoušky, lesní zkoušky, zkoušky z vodní práce, zkoušky k vyhledávání, vyhánění a nahánění zvěře, všestranné zkoušky, zkouška nováčků (norování), individuální zkouška z norování v přírodních norách</a:t>
            </a:r>
          </a:p>
          <a:p>
            <a:r>
              <a:rPr lang="cs-CZ" sz="2400" b="1" dirty="0"/>
              <a:t>Obecné informace</a:t>
            </a:r>
          </a:p>
          <a:p>
            <a:pPr lvl="1"/>
            <a:r>
              <a:rPr lang="cs-CZ" sz="2000" dirty="0" smtClean="0"/>
              <a:t>Rozdíl typu velikosti je dán obvodem hrudníku v min. 15 měsících věku – standardní nad 35 cm, trpasličí 30-35 cm, králičí do 30 cm</a:t>
            </a:r>
            <a:endParaRPr lang="cs-CZ" sz="2000" dirty="0"/>
          </a:p>
          <a:p>
            <a:r>
              <a:rPr lang="cs-CZ" sz="2400" b="1" dirty="0"/>
              <a:t>Využití v myslivecké praxi</a:t>
            </a:r>
          </a:p>
          <a:p>
            <a:pPr lvl="1"/>
            <a:r>
              <a:rPr lang="cs-CZ" sz="2000" dirty="0" smtClean="0"/>
              <a:t>Typická </a:t>
            </a:r>
            <a:r>
              <a:rPr lang="cs-CZ" sz="2000" dirty="0"/>
              <a:t>je pro ně ochota následovat zvěř v norách a pracovat samostatně </a:t>
            </a:r>
            <a:r>
              <a:rPr lang="cs-CZ" sz="2000" dirty="0" smtClean="0"/>
              <a:t>jako univerzální všestranní psi</a:t>
            </a:r>
            <a:endParaRPr lang="cs-CZ" sz="2000" dirty="0"/>
          </a:p>
          <a:p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37048"/>
            <a:ext cx="449235" cy="19580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7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Slídiči a jejich využití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484784"/>
            <a:ext cx="8650956" cy="5256584"/>
          </a:xfrm>
        </p:spPr>
        <p:txBody>
          <a:bodyPr>
            <a:normAutofit/>
          </a:bodyPr>
          <a:lstStyle/>
          <a:p>
            <a:r>
              <a:rPr lang="cs-CZ" sz="2400" b="1" dirty="0"/>
              <a:t>Příklad plemen – FCI skupina č. </a:t>
            </a:r>
            <a:r>
              <a:rPr lang="cs-CZ" sz="2400" b="1" dirty="0" smtClean="0"/>
              <a:t>VIII</a:t>
            </a:r>
            <a:endParaRPr lang="cs-CZ" sz="2400" b="1" dirty="0"/>
          </a:p>
          <a:p>
            <a:pPr lvl="1"/>
            <a:r>
              <a:rPr lang="cs-CZ" sz="2000" dirty="0" smtClean="0"/>
              <a:t>Anglický kokršpaněl, anglický špringršpaněl, německý křepelák, </a:t>
            </a:r>
            <a:r>
              <a:rPr lang="cs-CZ" sz="2000" dirty="0" err="1" smtClean="0"/>
              <a:t>velššpringršpaněl</a:t>
            </a:r>
            <a:r>
              <a:rPr lang="cs-CZ" sz="2000" dirty="0" smtClean="0"/>
              <a:t>, </a:t>
            </a:r>
            <a:r>
              <a:rPr lang="cs-CZ" sz="2000" dirty="0" err="1" smtClean="0"/>
              <a:t>clumber</a:t>
            </a:r>
            <a:r>
              <a:rPr lang="cs-CZ" sz="2000" dirty="0" smtClean="0"/>
              <a:t> </a:t>
            </a:r>
            <a:r>
              <a:rPr lang="cs-CZ" sz="2000" dirty="0" err="1" smtClean="0"/>
              <a:t>španěl</a:t>
            </a:r>
            <a:endParaRPr lang="cs-CZ" sz="2000" dirty="0"/>
          </a:p>
          <a:p>
            <a:r>
              <a:rPr lang="cs-CZ" sz="2400" b="1" dirty="0"/>
              <a:t>Základní rozdělení</a:t>
            </a:r>
          </a:p>
          <a:p>
            <a:pPr lvl="1"/>
            <a:r>
              <a:rPr lang="cs-CZ" sz="2000" dirty="0" smtClean="0"/>
              <a:t>Všichni pocházejí z Velké Británie, mimo německého křepeláka</a:t>
            </a:r>
            <a:endParaRPr lang="cs-CZ" sz="2000" dirty="0"/>
          </a:p>
          <a:p>
            <a:r>
              <a:rPr lang="cs-CZ" sz="2400" b="1" dirty="0"/>
              <a:t>Druhy zkoušek dle zkušebního řádu ČMMJ</a:t>
            </a:r>
          </a:p>
          <a:p>
            <a:pPr lvl="1"/>
            <a:r>
              <a:rPr lang="cs-CZ" sz="2000" dirty="0"/>
              <a:t>Zkoušky vloh, barvářské zkoušky, podzimní zkoušky, lesní zkoušky, zkoušky z vodní práce, </a:t>
            </a:r>
            <a:r>
              <a:rPr lang="cs-CZ" sz="2000" dirty="0" smtClean="0"/>
              <a:t>všestranné zkoušky</a:t>
            </a:r>
            <a:endParaRPr lang="cs-CZ" sz="2000" dirty="0"/>
          </a:p>
          <a:p>
            <a:r>
              <a:rPr lang="cs-CZ" sz="2400" b="1" dirty="0"/>
              <a:t>Obecné informace</a:t>
            </a:r>
          </a:p>
          <a:p>
            <a:pPr lvl="1"/>
            <a:r>
              <a:rPr lang="cs-CZ" sz="2000" dirty="0" smtClean="0"/>
              <a:t>Slídiči mají vyhledávat a vypichovat drobnou zvěř na vzdálenost dostřelu brokovnice, pracují s „nízkým nosem“, nevystavují, pouze krátce značí</a:t>
            </a:r>
            <a:endParaRPr lang="cs-CZ" sz="2000" dirty="0"/>
          </a:p>
          <a:p>
            <a:r>
              <a:rPr lang="cs-CZ" sz="2400" b="1" dirty="0"/>
              <a:t>Využití v myslivecké praxi</a:t>
            </a:r>
          </a:p>
          <a:p>
            <a:pPr lvl="1"/>
            <a:r>
              <a:rPr lang="cs-CZ" sz="2000" dirty="0" smtClean="0"/>
              <a:t>Typické </a:t>
            </a:r>
            <a:r>
              <a:rPr lang="cs-CZ" sz="2000" dirty="0"/>
              <a:t>je </a:t>
            </a:r>
            <a:r>
              <a:rPr lang="cs-CZ" sz="2000" dirty="0" smtClean="0"/>
              <a:t>hlasité sledování vypíchnuté zvěře, dobře pracují na vodě i barvě</a:t>
            </a:r>
            <a:endParaRPr lang="cs-CZ" sz="20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37048"/>
            <a:ext cx="377227" cy="33982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861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Retrívři a jejich využití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85540" y="1484784"/>
            <a:ext cx="8578948" cy="4988768"/>
          </a:xfrm>
        </p:spPr>
        <p:txBody>
          <a:bodyPr>
            <a:normAutofit lnSpcReduction="10000"/>
          </a:bodyPr>
          <a:lstStyle/>
          <a:p>
            <a:r>
              <a:rPr lang="cs-CZ" sz="2400" b="1" dirty="0"/>
              <a:t>Příklad plemen – FCI skupina č. VIII</a:t>
            </a:r>
          </a:p>
          <a:p>
            <a:pPr lvl="1"/>
            <a:r>
              <a:rPr lang="cs-CZ" sz="2000" dirty="0" smtClean="0"/>
              <a:t>Labradorský retrívr, zlatý retrívr, </a:t>
            </a:r>
            <a:r>
              <a:rPr lang="cs-CZ" sz="2000" dirty="0" err="1" smtClean="0"/>
              <a:t>flat</a:t>
            </a:r>
            <a:r>
              <a:rPr lang="cs-CZ" sz="2000" dirty="0" smtClean="0"/>
              <a:t> </a:t>
            </a:r>
            <a:r>
              <a:rPr lang="cs-CZ" sz="2000" dirty="0" err="1" smtClean="0"/>
              <a:t>coated</a:t>
            </a:r>
            <a:r>
              <a:rPr lang="cs-CZ" sz="2000" dirty="0" smtClean="0"/>
              <a:t> retrívr, </a:t>
            </a:r>
            <a:r>
              <a:rPr lang="cs-CZ" sz="2000" dirty="0" err="1" smtClean="0"/>
              <a:t>chesapeake</a:t>
            </a:r>
            <a:r>
              <a:rPr lang="cs-CZ" sz="2000" dirty="0" smtClean="0"/>
              <a:t> </a:t>
            </a:r>
            <a:r>
              <a:rPr lang="cs-CZ" sz="2000" dirty="0" err="1" smtClean="0"/>
              <a:t>bay</a:t>
            </a:r>
            <a:r>
              <a:rPr lang="cs-CZ" sz="2000" dirty="0" smtClean="0"/>
              <a:t> retrívr, </a:t>
            </a:r>
            <a:r>
              <a:rPr lang="cs-CZ" sz="2000" dirty="0" err="1" smtClean="0"/>
              <a:t>curly</a:t>
            </a:r>
            <a:r>
              <a:rPr lang="cs-CZ" sz="2000" dirty="0" smtClean="0"/>
              <a:t> </a:t>
            </a:r>
            <a:r>
              <a:rPr lang="cs-CZ" sz="2000" dirty="0" err="1" smtClean="0"/>
              <a:t>coated</a:t>
            </a:r>
            <a:r>
              <a:rPr lang="cs-CZ" sz="2000" dirty="0" smtClean="0"/>
              <a:t> retrívr, nova </a:t>
            </a:r>
            <a:r>
              <a:rPr lang="cs-CZ" sz="2000" dirty="0" err="1"/>
              <a:t>S</a:t>
            </a:r>
            <a:r>
              <a:rPr lang="cs-CZ" sz="2000" dirty="0" err="1" smtClean="0"/>
              <a:t>cotia</a:t>
            </a:r>
            <a:r>
              <a:rPr lang="cs-CZ" sz="2000" dirty="0" smtClean="0"/>
              <a:t> </a:t>
            </a:r>
            <a:r>
              <a:rPr lang="cs-CZ" sz="2000" dirty="0" err="1" smtClean="0"/>
              <a:t>duck</a:t>
            </a:r>
            <a:r>
              <a:rPr lang="cs-CZ" sz="2000" dirty="0" smtClean="0"/>
              <a:t> </a:t>
            </a:r>
            <a:r>
              <a:rPr lang="cs-CZ" sz="2000" dirty="0" err="1" smtClean="0"/>
              <a:t>tolling</a:t>
            </a:r>
            <a:r>
              <a:rPr lang="cs-CZ" sz="2000" dirty="0" smtClean="0"/>
              <a:t> retrívr, </a:t>
            </a:r>
            <a:r>
              <a:rPr lang="cs-CZ" sz="2000" dirty="0"/>
              <a:t>americký vodní </a:t>
            </a:r>
            <a:r>
              <a:rPr lang="cs-CZ" sz="2000" dirty="0" err="1"/>
              <a:t>španěl</a:t>
            </a:r>
            <a:r>
              <a:rPr lang="cs-CZ" sz="2000" dirty="0"/>
              <a:t>, irský vodní </a:t>
            </a:r>
            <a:r>
              <a:rPr lang="cs-CZ" sz="2000" dirty="0" err="1" smtClean="0"/>
              <a:t>španěl</a:t>
            </a:r>
            <a:endParaRPr lang="cs-CZ" sz="2000" dirty="0" smtClean="0"/>
          </a:p>
          <a:p>
            <a:r>
              <a:rPr lang="cs-CZ" sz="2400" b="1" dirty="0" smtClean="0"/>
              <a:t>Základní rozdělení</a:t>
            </a:r>
          </a:p>
          <a:p>
            <a:pPr lvl="1"/>
            <a:r>
              <a:rPr lang="cs-CZ" sz="2000" dirty="0" smtClean="0"/>
              <a:t>K retrívrům se přiřazují i  </a:t>
            </a:r>
            <a:r>
              <a:rPr lang="cs-CZ" sz="2000" dirty="0"/>
              <a:t>vodní </a:t>
            </a:r>
            <a:r>
              <a:rPr lang="cs-CZ" sz="2000" dirty="0" smtClean="0"/>
              <a:t>psi</a:t>
            </a:r>
            <a:endParaRPr lang="cs-CZ" sz="2000" dirty="0"/>
          </a:p>
          <a:p>
            <a:r>
              <a:rPr lang="cs-CZ" sz="2400" b="1" dirty="0"/>
              <a:t>Druhy zkoušek dle zkušebního řádu ČMMJ</a:t>
            </a:r>
          </a:p>
          <a:p>
            <a:pPr lvl="1"/>
            <a:r>
              <a:rPr lang="cs-CZ" sz="2000" dirty="0"/>
              <a:t>Zkoušky vloh, barvářské zkoušky, podzimní zkoušky, lesní zkoušky, zkoušky z vodní práce, všestranné zkoušky</a:t>
            </a:r>
          </a:p>
          <a:p>
            <a:r>
              <a:rPr lang="cs-CZ" sz="2400" b="1" dirty="0"/>
              <a:t>Obecné informace</a:t>
            </a:r>
          </a:p>
          <a:p>
            <a:pPr lvl="1"/>
            <a:r>
              <a:rPr lang="cs-CZ" sz="2000" dirty="0" smtClean="0"/>
              <a:t>Jsou nejmladší pracovní skupinou loveckých psů, velmi přátelští, dobře ovladatelní</a:t>
            </a:r>
            <a:endParaRPr lang="cs-CZ" sz="2000" dirty="0"/>
          </a:p>
          <a:p>
            <a:r>
              <a:rPr lang="cs-CZ" sz="2400" b="1" dirty="0"/>
              <a:t>Využití v myslivecké praxi</a:t>
            </a:r>
          </a:p>
          <a:p>
            <a:pPr lvl="1"/>
            <a:r>
              <a:rPr lang="cs-CZ" sz="2000" dirty="0" smtClean="0"/>
              <a:t>Typická je vrozená schopnost dohledávat a aportovat drobnou zvěř</a:t>
            </a:r>
            <a:endParaRPr lang="cs-CZ" sz="20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37048"/>
            <a:ext cx="377228" cy="6278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Arial" panose="020B0604020202020204" pitchFamily="34" charset="0"/>
              <a:buChar char="•"/>
            </a:pPr>
            <a:endParaRPr lang="cs-CZ" sz="2900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688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Barváři a jejich využití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568952" cy="4840560"/>
          </a:xfrm>
        </p:spPr>
        <p:txBody>
          <a:bodyPr>
            <a:normAutofit fontScale="92500"/>
          </a:bodyPr>
          <a:lstStyle/>
          <a:p>
            <a:r>
              <a:rPr lang="cs-CZ" sz="2400" b="1" dirty="0"/>
              <a:t>Příklad plemen – FCI skupina č. </a:t>
            </a:r>
            <a:r>
              <a:rPr lang="cs-CZ" sz="2400" b="1" dirty="0" smtClean="0"/>
              <a:t>VI</a:t>
            </a:r>
            <a:endParaRPr lang="cs-CZ" sz="2400" b="1" dirty="0"/>
          </a:p>
          <a:p>
            <a:pPr lvl="1"/>
            <a:r>
              <a:rPr lang="cs-CZ" sz="2000" dirty="0" smtClean="0"/>
              <a:t>Bavorský barvář, hannoverský barvář (oba země původu Německo)</a:t>
            </a:r>
            <a:endParaRPr lang="cs-CZ" sz="2000" dirty="0"/>
          </a:p>
          <a:p>
            <a:r>
              <a:rPr lang="cs-CZ" sz="2400" b="1" dirty="0"/>
              <a:t>Základní rozdělení</a:t>
            </a:r>
          </a:p>
          <a:p>
            <a:pPr lvl="1"/>
            <a:r>
              <a:rPr lang="cs-CZ" sz="2000" dirty="0" smtClean="0"/>
              <a:t>V České republice je k barvářům řazen bloodhound</a:t>
            </a:r>
            <a:endParaRPr lang="cs-CZ" sz="2000" dirty="0"/>
          </a:p>
          <a:p>
            <a:pPr lvl="1"/>
            <a:r>
              <a:rPr lang="cs-CZ" sz="2000" dirty="0" smtClean="0"/>
              <a:t>V rámci FCI je zemí původu (Rakouskem) nově mezi barváře řazen alpský brakýř jezevčíkovitý (od roku 2013)</a:t>
            </a:r>
            <a:endParaRPr lang="cs-CZ" sz="2000" dirty="0"/>
          </a:p>
          <a:p>
            <a:r>
              <a:rPr lang="cs-CZ" sz="2400" b="1" dirty="0"/>
              <a:t>Druhy zkoušek dle zkušebního řádu ČMMJ</a:t>
            </a:r>
          </a:p>
          <a:p>
            <a:pPr lvl="1"/>
            <a:r>
              <a:rPr lang="cs-CZ" sz="2000" dirty="0" smtClean="0"/>
              <a:t>Předběžné zkoušky barvářů, individuální zkoušky barvářů, zkouška hlasitosti</a:t>
            </a:r>
            <a:endParaRPr lang="cs-CZ" sz="2000" dirty="0"/>
          </a:p>
          <a:p>
            <a:r>
              <a:rPr lang="cs-CZ" sz="2400" b="1" dirty="0"/>
              <a:t>Obecné informace</a:t>
            </a:r>
          </a:p>
          <a:p>
            <a:pPr lvl="1"/>
            <a:r>
              <a:rPr lang="cs-CZ" sz="2000" dirty="0" smtClean="0"/>
              <a:t>Nejužší a vysoce specializovaná </a:t>
            </a:r>
            <a:r>
              <a:rPr lang="cs-CZ" sz="2000" dirty="0"/>
              <a:t>pracovní </a:t>
            </a:r>
            <a:r>
              <a:rPr lang="cs-CZ" sz="2000" dirty="0" smtClean="0"/>
              <a:t>skupina loveckých psů</a:t>
            </a:r>
            <a:endParaRPr lang="cs-CZ" sz="2000" dirty="0"/>
          </a:p>
          <a:p>
            <a:r>
              <a:rPr lang="cs-CZ" sz="2400" b="1" dirty="0"/>
              <a:t>Využití v myslivecké praxi</a:t>
            </a:r>
          </a:p>
          <a:p>
            <a:pPr lvl="1"/>
            <a:r>
              <a:rPr lang="cs-CZ" sz="2000" dirty="0" smtClean="0"/>
              <a:t>Specialisté na velmi dlouhé dosledy po staré, studené stopě, postřelené spárkaté zvěře</a:t>
            </a:r>
            <a:endParaRPr lang="cs-CZ" sz="20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37048"/>
            <a:ext cx="377228" cy="267816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Arial" panose="020B0604020202020204" pitchFamily="34" charset="0"/>
              <a:buChar char="•"/>
            </a:pPr>
            <a:endParaRPr lang="cs-CZ" sz="2900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688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92211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Standard plemene, svod, výstavy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568952" cy="4768552"/>
          </a:xfrm>
        </p:spPr>
        <p:txBody>
          <a:bodyPr>
            <a:normAutofit fontScale="85000" lnSpcReduction="10000"/>
          </a:bodyPr>
          <a:lstStyle/>
          <a:p>
            <a:r>
              <a:rPr lang="cs-CZ" sz="2400" b="1" dirty="0" smtClean="0"/>
              <a:t>Standard plemene</a:t>
            </a:r>
            <a:endParaRPr lang="cs-CZ" sz="2400" b="1" dirty="0"/>
          </a:p>
          <a:p>
            <a:pPr lvl="1"/>
            <a:r>
              <a:rPr lang="cs-CZ" sz="2000" dirty="0" smtClean="0"/>
              <a:t>Je základní normou pro posuzování exteriéru psů jednotlivých plemen</a:t>
            </a:r>
          </a:p>
          <a:p>
            <a:pPr lvl="1"/>
            <a:r>
              <a:rPr lang="cs-CZ" sz="2000" dirty="0" smtClean="0"/>
              <a:t>Standard vydává země původu nebo zastřešující země plemene a schvaluje FCI</a:t>
            </a:r>
          </a:p>
          <a:p>
            <a:pPr lvl="1"/>
            <a:r>
              <a:rPr lang="cs-CZ" sz="2000" dirty="0"/>
              <a:t>O</a:t>
            </a:r>
            <a:r>
              <a:rPr lang="cs-CZ" sz="2000" dirty="0" smtClean="0"/>
              <a:t>bsahuje zcela přesný popis ideálního představitele plemene, psa i feny</a:t>
            </a:r>
            <a:endParaRPr lang="cs-CZ" sz="2000" dirty="0"/>
          </a:p>
          <a:p>
            <a:r>
              <a:rPr lang="cs-CZ" sz="2400" b="1" dirty="0" smtClean="0"/>
              <a:t>Jarní svod loveckých psů</a:t>
            </a:r>
            <a:endParaRPr lang="cs-CZ" sz="2400" b="1" dirty="0"/>
          </a:p>
          <a:p>
            <a:pPr lvl="1"/>
            <a:r>
              <a:rPr lang="cs-CZ" sz="2000" dirty="0" smtClean="0"/>
              <a:t>Bývá každoročně pořádán </a:t>
            </a:r>
            <a:r>
              <a:rPr lang="cs-CZ" sz="2000" dirty="0" err="1" smtClean="0"/>
              <a:t>OMSy</a:t>
            </a:r>
            <a:r>
              <a:rPr lang="cs-CZ" sz="2000" dirty="0" smtClean="0"/>
              <a:t> ČMMJ, většinou v březnu nebo dubnu</a:t>
            </a:r>
          </a:p>
          <a:p>
            <a:pPr lvl="1"/>
            <a:r>
              <a:rPr lang="cs-CZ" sz="2000" dirty="0" smtClean="0"/>
              <a:t>Je určen pro majitele mladých loveckých psů, pro jejich ověření správného vývoje a případné odhalení exteriérových nebo vývojových vad (chovatelské hledisko) </a:t>
            </a:r>
            <a:endParaRPr lang="cs-CZ" sz="2000" dirty="0"/>
          </a:p>
          <a:p>
            <a:pPr lvl="1"/>
            <a:r>
              <a:rPr lang="cs-CZ" sz="2000" dirty="0" smtClean="0"/>
              <a:t>Je zpravidla prvním jarním společným setkáním kynologů (společenský význam)</a:t>
            </a:r>
          </a:p>
          <a:p>
            <a:pPr lvl="1"/>
            <a:r>
              <a:rPr lang="cs-CZ" sz="2000" dirty="0" smtClean="0"/>
              <a:t>Na jarním svodu posuzují rozhodčí exteriéru bez ohledu aprobací na plemena</a:t>
            </a:r>
            <a:endParaRPr lang="cs-CZ" sz="2000" dirty="0"/>
          </a:p>
          <a:p>
            <a:r>
              <a:rPr lang="cs-CZ" sz="2400" b="1" dirty="0" smtClean="0"/>
              <a:t>Výstavy psů</a:t>
            </a:r>
            <a:endParaRPr lang="cs-CZ" sz="2400" b="1" dirty="0"/>
          </a:p>
          <a:p>
            <a:pPr lvl="1"/>
            <a:r>
              <a:rPr lang="cs-CZ" sz="2000" dirty="0" smtClean="0"/>
              <a:t>Slouží k základnímu oficiálnímu posouzení exteriéru psa</a:t>
            </a:r>
          </a:p>
          <a:p>
            <a:pPr lvl="1"/>
            <a:r>
              <a:rPr lang="cs-CZ" sz="2000" dirty="0" smtClean="0"/>
              <a:t>Posuzují na nich rozhodčí exteriéru s aprobací pro dané posuzované plemeno</a:t>
            </a:r>
          </a:p>
          <a:p>
            <a:pPr lvl="1"/>
            <a:r>
              <a:rPr lang="cs-CZ" sz="2000" dirty="0" smtClean="0"/>
              <a:t>Typy výstav : </a:t>
            </a:r>
          </a:p>
          <a:p>
            <a:pPr lvl="1"/>
            <a:r>
              <a:rPr lang="cs-CZ" sz="2000" dirty="0" smtClean="0"/>
              <a:t>pro všechna plemena – oblastní, krajské, národní, mezinárodní, evropská, světová</a:t>
            </a:r>
          </a:p>
          <a:p>
            <a:pPr lvl="1"/>
            <a:r>
              <a:rPr lang="cs-CZ" sz="2000" dirty="0" smtClean="0"/>
              <a:t>Specializované – speciální (pro plemeno), klubová (pro plemena zastřešená klubem)</a:t>
            </a:r>
            <a:endParaRPr lang="cs-CZ" sz="20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37048"/>
            <a:ext cx="449236" cy="3398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Arial" panose="020B0604020202020204" pitchFamily="34" charset="0"/>
              <a:buChar char="•"/>
            </a:pPr>
            <a:endParaRPr lang="cs-CZ" sz="2900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2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Výchova a výcvik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472608"/>
          </a:xfrm>
        </p:spPr>
        <p:txBody>
          <a:bodyPr>
            <a:normAutofit fontScale="70000" lnSpcReduction="20000"/>
          </a:bodyPr>
          <a:lstStyle/>
          <a:p>
            <a:r>
              <a:rPr lang="cs-CZ" sz="4000" b="1" dirty="0" smtClean="0"/>
              <a:t>Výchova loveckého psa – základní zásady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Navyknutí k čistotě – venčení a vyprazdňování venku</a:t>
            </a:r>
          </a:p>
          <a:p>
            <a:pPr lvl="1"/>
            <a:r>
              <a:rPr lang="cs-CZ" dirty="0" smtClean="0"/>
              <a:t>Socializace – návyk a odolnost v možných i mimořádných situacích</a:t>
            </a:r>
            <a:endParaRPr lang="cs-CZ" dirty="0" smtClean="0"/>
          </a:p>
          <a:p>
            <a:pPr lvl="1"/>
            <a:r>
              <a:rPr lang="cs-CZ" dirty="0" smtClean="0"/>
              <a:t>Poslušnost</a:t>
            </a:r>
            <a:r>
              <a:rPr lang="cs-CZ" dirty="0" smtClean="0"/>
              <a:t> – výuka povelů k sednutí, lehnutí, k noze, zůstaň</a:t>
            </a:r>
          </a:p>
          <a:p>
            <a:pPr lvl="1"/>
            <a:r>
              <a:rPr lang="cs-CZ" dirty="0" smtClean="0"/>
              <a:t>Ovladatelnost  - začínáme zhruba od půl roku věku hravou metodou, 		                           přivolání, odložení, klid na stanovišti i po výstřelu</a:t>
            </a:r>
          </a:p>
          <a:p>
            <a:pPr lvl="1"/>
            <a:r>
              <a:rPr lang="cs-CZ" dirty="0" smtClean="0"/>
              <a:t>Vodění na řemeni – pes musí spolehlivě chodit u levé nohy nebo za 			                 určitých okolností za vůdcem, bez napínání řemenu</a:t>
            </a:r>
          </a:p>
          <a:p>
            <a:pPr lvl="1"/>
            <a:endParaRPr lang="cs-CZ" dirty="0" smtClean="0"/>
          </a:p>
          <a:p>
            <a:r>
              <a:rPr lang="cs-CZ" sz="4000" b="1" dirty="0" smtClean="0"/>
              <a:t>Výcvik loveckého psa – následuje po základní výchově</a:t>
            </a:r>
            <a:endParaRPr lang="cs-CZ" b="1" dirty="0" smtClean="0"/>
          </a:p>
          <a:p>
            <a:pPr lvl="1"/>
            <a:r>
              <a:rPr lang="cs-CZ" dirty="0" smtClean="0"/>
              <a:t>S výcvikem začínáme až tehdy, chodí-li štěně dobře na řemeni</a:t>
            </a:r>
            <a:endParaRPr lang="cs-CZ" dirty="0" smtClean="0"/>
          </a:p>
          <a:p>
            <a:pPr lvl="1"/>
            <a:r>
              <a:rPr lang="cs-CZ" dirty="0" smtClean="0"/>
              <a:t>Začínáme výcvikem základních obecných disciplín</a:t>
            </a:r>
            <a:endParaRPr lang="cs-CZ" dirty="0" smtClean="0"/>
          </a:p>
          <a:p>
            <a:pPr lvl="2"/>
            <a:r>
              <a:rPr lang="cs-CZ" dirty="0" smtClean="0"/>
              <a:t>Odložení s výstřelem, následování, šoulačka, přinášení, ochota jít do vody</a:t>
            </a:r>
          </a:p>
          <a:p>
            <a:pPr lvl="1"/>
            <a:r>
              <a:rPr lang="cs-CZ" dirty="0" smtClean="0"/>
              <a:t>Pokračujeme výcvikem </a:t>
            </a:r>
            <a:r>
              <a:rPr lang="cs-CZ" dirty="0"/>
              <a:t>disciplín, které by měly být v budoucnu stěžejní</a:t>
            </a:r>
            <a:endParaRPr lang="cs-CZ" dirty="0" smtClean="0"/>
          </a:p>
          <a:p>
            <a:pPr lvl="2"/>
            <a:r>
              <a:rPr lang="cs-CZ" dirty="0" smtClean="0"/>
              <a:t>Práce na stopě zvěře, dohledávka, dosled, přinášení, práce na vodě, norování</a:t>
            </a: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3" y="1772816"/>
            <a:ext cx="432048" cy="360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449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Proškolená osoba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496944" cy="5184576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Proškolená osoba je oprávněna k vyšetření těla ulovené volně žijící zvěře dle zákona č. 166/1999 Sb. v platném znění (Veterinární zákon)</a:t>
            </a:r>
          </a:p>
          <a:p>
            <a:endParaRPr lang="cs-CZ" sz="1300" dirty="0" smtClean="0"/>
          </a:p>
          <a:p>
            <a:r>
              <a:rPr lang="cs-CZ" dirty="0" smtClean="0"/>
              <a:t>Musí absolvovat školení a složit předepsanou zkoušku, kterou organizuje v rámci ČR Veterinární a farmaceutická univerzita Brno, platnost je na pět let (pro další období následuje opět školení a písemný test)</a:t>
            </a:r>
          </a:p>
          <a:p>
            <a:endParaRPr lang="cs-CZ" sz="1300" dirty="0" smtClean="0"/>
          </a:p>
          <a:p>
            <a:r>
              <a:rPr lang="cs-CZ" dirty="0" smtClean="0"/>
              <a:t>Do české legislativy byl institut „proškolené osoby“ zanesen v roce 2008 na základě nařízení Evropské unie</a:t>
            </a:r>
          </a:p>
          <a:p>
            <a:endParaRPr lang="cs-CZ" sz="1300" dirty="0" smtClean="0"/>
          </a:p>
          <a:p>
            <a:r>
              <a:rPr lang="cs-CZ" dirty="0" smtClean="0"/>
              <a:t>Základní poslání – na žádost uživatele honitby předloží lovec proškolené osobě ulovenou zvěř, včetně hlavy a loveckého práva. Pokud prohlížitel neshledá na těle a orgánech zdravotní nebo hygienické změny, potvrdí svým razítkem, se svým číslem a státním znakem, do lístku původu zvěře záznam „BEZE ZMĚN“. Uživatel honitby pak může takto vyšetřenou zvěřinu v malém množství </a:t>
            </a:r>
            <a:r>
              <a:rPr lang="cs-CZ" dirty="0"/>
              <a:t>přímo prodat konečným spotřebitelům nebo do maloobchodních prodejen ve svém </a:t>
            </a:r>
            <a:r>
              <a:rPr lang="cs-CZ" dirty="0" smtClean="0"/>
              <a:t>okolí (ne však do veřejného stravování)</a:t>
            </a:r>
          </a:p>
          <a:p>
            <a:endParaRPr lang="cs-CZ" sz="1300" dirty="0" smtClean="0"/>
          </a:p>
          <a:p>
            <a:r>
              <a:rPr lang="cs-CZ" dirty="0" smtClean="0"/>
              <a:t>Při tomto vyšetření zvěřiny zůstává v platnosti povinnost odevzdání vzorků z černé zvěře pro laboratorní vyšetření na </a:t>
            </a:r>
            <a:r>
              <a:rPr lang="cs-CZ" dirty="0" err="1" smtClean="0"/>
              <a:t>trichinelly</a:t>
            </a:r>
            <a:r>
              <a:rPr lang="cs-CZ" dirty="0" smtClean="0"/>
              <a:t> (svalovčitost)</a:t>
            </a: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79469" y="1921024"/>
            <a:ext cx="352728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040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Zařazení psa, chov, vznik plemen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482453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Zařazení psa – třída savci </a:t>
            </a:r>
          </a:p>
          <a:p>
            <a:pPr lvl="1"/>
            <a:r>
              <a:rPr lang="cs-CZ" dirty="0" smtClean="0"/>
              <a:t>Řád šelmy, čeleď psovití, rod vlk </a:t>
            </a:r>
            <a:r>
              <a:rPr lang="cs-CZ" i="1" dirty="0" smtClean="0"/>
              <a:t>(</a:t>
            </a:r>
            <a:r>
              <a:rPr lang="cs-CZ" i="1" dirty="0" err="1" smtClean="0"/>
              <a:t>Canis</a:t>
            </a:r>
            <a:r>
              <a:rPr lang="cs-CZ" i="1" dirty="0" smtClean="0"/>
              <a:t>)</a:t>
            </a:r>
            <a:r>
              <a:rPr lang="cs-CZ" dirty="0" smtClean="0"/>
              <a:t>, druh pes domácí</a:t>
            </a:r>
          </a:p>
          <a:p>
            <a:r>
              <a:rPr lang="cs-CZ" dirty="0" smtClean="0"/>
              <a:t>Chov</a:t>
            </a:r>
            <a:endParaRPr lang="cs-CZ" dirty="0"/>
          </a:p>
          <a:p>
            <a:pPr lvl="1"/>
            <a:r>
              <a:rPr lang="cs-CZ" sz="2900" dirty="0" smtClean="0"/>
              <a:t>Chov psa </a:t>
            </a:r>
            <a:r>
              <a:rPr lang="cs-CZ" sz="2900" dirty="0" smtClean="0"/>
              <a:t>historicky vzniká </a:t>
            </a:r>
            <a:r>
              <a:rPr lang="cs-CZ" sz="2900" dirty="0" smtClean="0"/>
              <a:t>domestikací psa člověkem. Nejpravděpodobnější původ je vznik křížením více druhů vlků, s možným přispěním šakalů. Soužití </a:t>
            </a:r>
            <a:r>
              <a:rPr lang="cs-CZ" sz="2900" dirty="0" smtClean="0"/>
              <a:t>s člověkem datováno </a:t>
            </a:r>
            <a:r>
              <a:rPr lang="cs-CZ" sz="2900" dirty="0" smtClean="0"/>
              <a:t>10 až 12 tisíc let před naším letopočtem.</a:t>
            </a:r>
            <a:endParaRPr lang="cs-CZ" sz="2500" dirty="0"/>
          </a:p>
          <a:p>
            <a:r>
              <a:rPr lang="cs-CZ" sz="3300" dirty="0" smtClean="0"/>
              <a:t>Vznik plemen</a:t>
            </a:r>
            <a:endParaRPr lang="cs-CZ" sz="3300" dirty="0"/>
          </a:p>
          <a:p>
            <a:pPr lvl="1"/>
            <a:r>
              <a:rPr lang="cs-CZ" dirty="0" smtClean="0"/>
              <a:t>Cíleným výběrem a křížením jedinců tak, aby potomci co nejvíce odpovídali požadovanému účelu, jak exteriérem, tak svými vlohami (psi lovečtí – pomoc při zaopatření potravy, psi ochránci – člověka, chovaných zvířat). Historický význam pro dnešní podobu kynologie měla Anglie (prvopočátek vzniku rodokmenů psů a Plemenné knihy)</a:t>
            </a:r>
            <a:endParaRPr lang="cs-CZ" dirty="0"/>
          </a:p>
          <a:p>
            <a:pPr lvl="1"/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42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První pomoc zraněnému psovi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5157192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Je podobná jako u člověka, ovšem má svá specifika</a:t>
            </a:r>
          </a:p>
          <a:p>
            <a:r>
              <a:rPr lang="cs-CZ" dirty="0" smtClean="0"/>
              <a:t>Je nutné dbát na vlastní bezpečnost – možné nebezpečí pokousání zraněným psem</a:t>
            </a:r>
          </a:p>
          <a:p>
            <a:r>
              <a:rPr lang="cs-CZ" dirty="0" smtClean="0"/>
              <a:t>Postupovat rychle, ale klidně a opatrně</a:t>
            </a:r>
          </a:p>
          <a:p>
            <a:r>
              <a:rPr lang="cs-CZ" dirty="0" smtClean="0"/>
              <a:t>Při průniku cizího předmětu do těla psa neodstraňovat, uvědomit veterinárního lékaře</a:t>
            </a:r>
          </a:p>
          <a:p>
            <a:r>
              <a:rPr lang="cs-CZ" dirty="0" smtClean="0"/>
              <a:t>Každý vůdce psa by měl při lovu být vybaven lékárničkou</a:t>
            </a:r>
          </a:p>
          <a:p>
            <a:endParaRPr lang="cs-CZ" sz="1600" dirty="0"/>
          </a:p>
          <a:p>
            <a:r>
              <a:rPr lang="cs-CZ" b="1" dirty="0" smtClean="0"/>
              <a:t>Postup oživování</a:t>
            </a:r>
            <a:endParaRPr lang="cs-CZ" b="1" dirty="0" smtClean="0"/>
          </a:p>
          <a:p>
            <a:pPr lvl="1"/>
            <a:r>
              <a:rPr lang="cs-CZ" dirty="0" smtClean="0"/>
              <a:t>1. obnovení/udržení základních životních funkcí </a:t>
            </a:r>
          </a:p>
          <a:p>
            <a:pPr lvl="2"/>
            <a:r>
              <a:rPr lang="cs-CZ" dirty="0" smtClean="0"/>
              <a:t>Krevní oběh – masáž srdce (prioritní)</a:t>
            </a:r>
          </a:p>
          <a:p>
            <a:pPr lvl="2"/>
            <a:r>
              <a:rPr lang="cs-CZ" dirty="0" smtClean="0"/>
              <a:t>Dýchání – uvolnění dýchacích cest, umělé dýchání (druhotné)</a:t>
            </a:r>
            <a:endParaRPr lang="cs-CZ" dirty="0" smtClean="0"/>
          </a:p>
          <a:p>
            <a:pPr lvl="1"/>
            <a:r>
              <a:rPr lang="cs-CZ" dirty="0" smtClean="0"/>
              <a:t>2. zabránění vzniku šokového stavu</a:t>
            </a:r>
          </a:p>
          <a:p>
            <a:pPr lvl="2"/>
            <a:r>
              <a:rPr lang="cs-CZ" dirty="0" smtClean="0"/>
              <a:t>Teplo / ticho / tekutiny</a:t>
            </a: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79469" y="1921024"/>
            <a:ext cx="528636" cy="4278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46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Nemoci zvěře přenosné na člověka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824536"/>
          </a:xfrm>
        </p:spPr>
        <p:txBody>
          <a:bodyPr>
            <a:normAutofit lnSpcReduction="10000"/>
          </a:bodyPr>
          <a:lstStyle/>
          <a:p>
            <a:r>
              <a:rPr lang="cs-CZ" sz="2400" b="1" dirty="0" smtClean="0"/>
              <a:t>Odborně se nazývají „</a:t>
            </a:r>
            <a:r>
              <a:rPr lang="cs-CZ" sz="2400" b="1" dirty="0" err="1" smtClean="0"/>
              <a:t>zooantroponózy</a:t>
            </a:r>
            <a:r>
              <a:rPr lang="cs-CZ" sz="2400" b="1" dirty="0" smtClean="0"/>
              <a:t>“</a:t>
            </a:r>
          </a:p>
          <a:p>
            <a:endParaRPr lang="cs-CZ" sz="400" b="1" dirty="0" smtClean="0"/>
          </a:p>
          <a:p>
            <a:r>
              <a:rPr lang="cs-CZ" sz="2400" b="1" dirty="0" smtClean="0"/>
              <a:t>Zvěř pernatá</a:t>
            </a:r>
            <a:endParaRPr lang="cs-CZ" sz="2400" b="1" dirty="0"/>
          </a:p>
          <a:p>
            <a:pPr lvl="1"/>
            <a:r>
              <a:rPr lang="cs-CZ" sz="2000" dirty="0" smtClean="0"/>
              <a:t>Virové – </a:t>
            </a:r>
            <a:r>
              <a:rPr lang="cs-CZ" sz="2000" b="1" dirty="0" smtClean="0"/>
              <a:t>Newcastleská nemoc</a:t>
            </a:r>
            <a:r>
              <a:rPr lang="cs-CZ" sz="2000" dirty="0" smtClean="0"/>
              <a:t> (pseudomor drůbeže)</a:t>
            </a:r>
          </a:p>
          <a:p>
            <a:pPr marL="1371600" lvl="3" indent="0">
              <a:buNone/>
            </a:pPr>
            <a:r>
              <a:rPr lang="cs-CZ" sz="1200" dirty="0"/>
              <a:t> </a:t>
            </a:r>
            <a:r>
              <a:rPr lang="cs-CZ" sz="1200" dirty="0" smtClean="0"/>
              <a:t>  –  </a:t>
            </a:r>
            <a:r>
              <a:rPr lang="cs-CZ" sz="2100" b="1" dirty="0" smtClean="0"/>
              <a:t>ptačí chřipka</a:t>
            </a:r>
            <a:r>
              <a:rPr lang="cs-CZ" sz="2100" dirty="0" smtClean="0"/>
              <a:t> (na člověka může být přenosná za určitých                      		       okolností)</a:t>
            </a:r>
          </a:p>
          <a:p>
            <a:pPr lvl="1"/>
            <a:r>
              <a:rPr lang="cs-CZ" sz="2000" dirty="0" smtClean="0"/>
              <a:t>Bakteriální </a:t>
            </a:r>
            <a:r>
              <a:rPr lang="cs-CZ" sz="2000" dirty="0"/>
              <a:t>– </a:t>
            </a:r>
            <a:r>
              <a:rPr lang="cs-CZ" sz="1200" dirty="0" smtClean="0"/>
              <a:t> </a:t>
            </a:r>
            <a:r>
              <a:rPr lang="cs-CZ" sz="2100" b="1" dirty="0" smtClean="0"/>
              <a:t>tuberkulóza</a:t>
            </a:r>
            <a:r>
              <a:rPr lang="cs-CZ" sz="2100" dirty="0" smtClean="0"/>
              <a:t> (postihuje i srstnatou zvěř)</a:t>
            </a:r>
          </a:p>
          <a:p>
            <a:pPr marL="1371600" lvl="3" indent="0">
              <a:buNone/>
            </a:pPr>
            <a:r>
              <a:rPr lang="cs-CZ" sz="2100" dirty="0"/>
              <a:t>  </a:t>
            </a:r>
            <a:r>
              <a:rPr lang="cs-CZ" sz="2100" dirty="0" smtClean="0"/>
              <a:t>	 -  </a:t>
            </a:r>
            <a:r>
              <a:rPr lang="cs-CZ" sz="2100" b="1" dirty="0" smtClean="0"/>
              <a:t>salmonelóza</a:t>
            </a:r>
            <a:r>
              <a:rPr lang="cs-CZ" sz="2100" dirty="0" smtClean="0"/>
              <a:t> (</a:t>
            </a:r>
            <a:r>
              <a:rPr lang="cs-CZ" sz="2100" dirty="0" err="1" smtClean="0"/>
              <a:t>paratyf</a:t>
            </a:r>
            <a:r>
              <a:rPr lang="cs-CZ" sz="2100" dirty="0" smtClean="0"/>
              <a:t>)  </a:t>
            </a:r>
            <a:endParaRPr lang="cs-CZ" sz="2100" dirty="0"/>
          </a:p>
          <a:p>
            <a:r>
              <a:rPr lang="cs-CZ" sz="2400" b="1" dirty="0" smtClean="0"/>
              <a:t>Zvěř srstnatá</a:t>
            </a:r>
            <a:endParaRPr lang="cs-CZ" sz="2400" b="1" dirty="0"/>
          </a:p>
          <a:p>
            <a:pPr lvl="1"/>
            <a:r>
              <a:rPr lang="cs-CZ" sz="2000" dirty="0"/>
              <a:t>Virové – </a:t>
            </a:r>
            <a:r>
              <a:rPr lang="cs-CZ" sz="2000" b="1" dirty="0" smtClean="0"/>
              <a:t>vzteklina</a:t>
            </a:r>
            <a:r>
              <a:rPr lang="cs-CZ" sz="2000" dirty="0" smtClean="0"/>
              <a:t> (kromě šelem je vnímavá i např. spárkatá zvěř)</a:t>
            </a:r>
            <a:endParaRPr lang="cs-CZ" sz="2100" dirty="0"/>
          </a:p>
          <a:p>
            <a:pPr lvl="1"/>
            <a:r>
              <a:rPr lang="cs-CZ" sz="2000" dirty="0"/>
              <a:t>Bakteriální – </a:t>
            </a:r>
            <a:r>
              <a:rPr lang="cs-CZ" sz="2000" b="1" dirty="0" smtClean="0"/>
              <a:t>sněť slezinná </a:t>
            </a:r>
            <a:r>
              <a:rPr lang="cs-CZ" sz="2000" dirty="0" smtClean="0"/>
              <a:t>(antrax), </a:t>
            </a:r>
            <a:r>
              <a:rPr lang="cs-CZ" sz="2000" b="1" dirty="0" err="1" smtClean="0"/>
              <a:t>mykobakteriózy</a:t>
            </a:r>
            <a:r>
              <a:rPr lang="cs-CZ" sz="2000" b="1" dirty="0" smtClean="0"/>
              <a:t> - </a:t>
            </a:r>
            <a:r>
              <a:rPr lang="cs-CZ" sz="2000" b="1" dirty="0" err="1" smtClean="0"/>
              <a:t>paratuberkulóza</a:t>
            </a:r>
            <a:r>
              <a:rPr lang="cs-CZ" sz="2000" dirty="0" smtClean="0"/>
              <a:t> </a:t>
            </a:r>
            <a:r>
              <a:rPr lang="cs-CZ" sz="2000" dirty="0"/>
              <a:t>(u </a:t>
            </a:r>
            <a:r>
              <a:rPr lang="cs-CZ" sz="2000" dirty="0" smtClean="0"/>
              <a:t>		     člověka </a:t>
            </a:r>
            <a:r>
              <a:rPr lang="cs-CZ" sz="2000" dirty="0"/>
              <a:t>např. Crohnova </a:t>
            </a:r>
            <a:r>
              <a:rPr lang="cs-CZ" sz="2000" dirty="0" smtClean="0"/>
              <a:t>choroba </a:t>
            </a:r>
            <a:r>
              <a:rPr lang="cs-CZ" sz="2000" dirty="0"/>
              <a:t>nebo malomocenství</a:t>
            </a:r>
            <a:r>
              <a:rPr lang="cs-CZ" sz="2000" dirty="0" smtClean="0"/>
              <a:t>), 			     </a:t>
            </a:r>
            <a:r>
              <a:rPr lang="cs-CZ" sz="2000" b="1" dirty="0" smtClean="0"/>
              <a:t>brucelóza, tularemie</a:t>
            </a:r>
            <a:endParaRPr lang="cs-CZ" sz="2000" dirty="0"/>
          </a:p>
          <a:p>
            <a:pPr lvl="1"/>
            <a:r>
              <a:rPr lang="cs-CZ" sz="2000" dirty="0" smtClean="0"/>
              <a:t>Parazitární - </a:t>
            </a:r>
            <a:r>
              <a:rPr lang="cs-CZ" sz="2000" b="1" dirty="0" smtClean="0"/>
              <a:t>svalovčitost</a:t>
            </a:r>
            <a:r>
              <a:rPr lang="cs-CZ" sz="2000" dirty="0" smtClean="0"/>
              <a:t> (trichinelóza), </a:t>
            </a:r>
            <a:r>
              <a:rPr lang="cs-CZ" sz="2000" b="1" dirty="0" smtClean="0"/>
              <a:t>echinokokóza, svrab </a:t>
            </a:r>
            <a:r>
              <a:rPr lang="cs-CZ" sz="2000" dirty="0" smtClean="0"/>
              <a:t>(prašivina), 			    </a:t>
            </a:r>
            <a:r>
              <a:rPr lang="cs-CZ" sz="2000" b="1" dirty="0" smtClean="0"/>
              <a:t>toxoplazmóza</a:t>
            </a:r>
            <a:endParaRPr lang="cs-CZ" sz="20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79469" y="1921024"/>
            <a:ext cx="456628" cy="4278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221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Geneticky podmíněné nemoci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496944" cy="4752528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 smtClean="0"/>
              <a:t>Dědičně podmíněné nemoci v chovu psů</a:t>
            </a:r>
          </a:p>
          <a:p>
            <a:r>
              <a:rPr lang="cs-CZ" dirty="0" smtClean="0"/>
              <a:t>Jsou řazeny mezi neinfekční onemocnění</a:t>
            </a:r>
          </a:p>
          <a:p>
            <a:r>
              <a:rPr lang="cs-CZ" dirty="0" smtClean="0"/>
              <a:t>Jedná se zpravidla o poruchy látkové přeměny (metabolismu) a mutacemi v genu</a:t>
            </a:r>
          </a:p>
          <a:p>
            <a:r>
              <a:rPr lang="cs-CZ" b="1" dirty="0" smtClean="0"/>
              <a:t>Příklady onemocnění :</a:t>
            </a:r>
            <a:endParaRPr lang="cs-CZ" dirty="0" smtClean="0"/>
          </a:p>
          <a:p>
            <a:pPr lvl="1"/>
            <a:r>
              <a:rPr lang="cs-CZ" dirty="0" smtClean="0"/>
              <a:t>Dysplazie kyčelního kloubu (DKK)</a:t>
            </a:r>
          </a:p>
          <a:p>
            <a:pPr lvl="1"/>
            <a:r>
              <a:rPr lang="cs-CZ" dirty="0" smtClean="0"/>
              <a:t>Dysplazie loketního kloubu (DLK)</a:t>
            </a:r>
          </a:p>
          <a:p>
            <a:pPr lvl="1"/>
            <a:r>
              <a:rPr lang="cs-CZ" dirty="0" smtClean="0"/>
              <a:t>Onemocnění očního pozadí</a:t>
            </a:r>
          </a:p>
          <a:p>
            <a:pPr lvl="1"/>
            <a:r>
              <a:rPr lang="cs-CZ" dirty="0" smtClean="0"/>
              <a:t>Luxace čéšky </a:t>
            </a:r>
            <a:endParaRPr lang="cs-CZ" dirty="0"/>
          </a:p>
          <a:p>
            <a:r>
              <a:rPr lang="cs-CZ" b="1" dirty="0" smtClean="0"/>
              <a:t>Postižení jedinci jsou pro další chov nevhodní</a:t>
            </a:r>
            <a:endParaRPr lang="cs-CZ" b="1" dirty="0"/>
          </a:p>
          <a:p>
            <a:pPr marL="457200" lvl="1" indent="0">
              <a:buNone/>
            </a:pP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79469" y="1921024"/>
            <a:ext cx="384620" cy="4278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589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Norování, individuální zkouška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3898428" cy="518457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Zkratka zkoušek - </a:t>
            </a:r>
            <a:r>
              <a:rPr lang="cs-CZ" dirty="0" smtClean="0"/>
              <a:t>ZN </a:t>
            </a:r>
            <a:endParaRPr lang="cs-CZ" dirty="0"/>
          </a:p>
          <a:p>
            <a:r>
              <a:rPr lang="cs-CZ" sz="2400" dirty="0" smtClean="0"/>
              <a:t>Zkoušky nováčků kvalifikují </a:t>
            </a:r>
            <a:r>
              <a:rPr lang="cs-CZ" sz="2400" dirty="0"/>
              <a:t>psa jako lovecky </a:t>
            </a:r>
            <a:r>
              <a:rPr lang="cs-CZ" sz="2400" dirty="0" smtClean="0"/>
              <a:t>upotřebitelného pro práci pod zemí</a:t>
            </a:r>
          </a:p>
          <a:p>
            <a:r>
              <a:rPr lang="cs-CZ" sz="2400" dirty="0" smtClean="0"/>
              <a:t>Zkouška je bezkontaktní</a:t>
            </a:r>
            <a:endParaRPr lang="cs-CZ" sz="2400" dirty="0"/>
          </a:p>
          <a:p>
            <a:r>
              <a:rPr lang="cs-CZ" sz="2400" dirty="0"/>
              <a:t>Zúčastnit se mohou </a:t>
            </a:r>
            <a:r>
              <a:rPr lang="cs-CZ" sz="2400" dirty="0" smtClean="0"/>
              <a:t>pouze plemena jezevčíků a teriérů, nejvýše 3x</a:t>
            </a:r>
            <a:endParaRPr lang="cs-CZ" sz="2400" dirty="0"/>
          </a:p>
          <a:p>
            <a:r>
              <a:rPr lang="cs-CZ" sz="2400" dirty="0"/>
              <a:t>Zkouška uvedena ve ZŘ </a:t>
            </a:r>
            <a:r>
              <a:rPr lang="cs-CZ" sz="2400" dirty="0" smtClean="0"/>
              <a:t>jezevčíků </a:t>
            </a:r>
            <a:r>
              <a:rPr lang="cs-CZ" sz="2400" dirty="0"/>
              <a:t>a </a:t>
            </a:r>
            <a:r>
              <a:rPr lang="cs-CZ" sz="2400" dirty="0" smtClean="0"/>
              <a:t>teriérů</a:t>
            </a:r>
            <a:endParaRPr lang="cs-CZ" sz="2000" dirty="0"/>
          </a:p>
          <a:p>
            <a:pPr lvl="1"/>
            <a:r>
              <a:rPr lang="cs-CZ" sz="2000" dirty="0"/>
              <a:t>Disciplíny zkoušky </a:t>
            </a:r>
            <a:r>
              <a:rPr lang="cs-CZ" sz="2000" dirty="0" smtClean="0"/>
              <a:t>: ochota k práci, hlasitost, vytrvalost, rychlost</a:t>
            </a: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2" y="1412776"/>
            <a:ext cx="3911899" cy="4896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Zkratka zkoušek - </a:t>
            </a:r>
            <a:r>
              <a:rPr lang="cs-CZ" dirty="0" smtClean="0"/>
              <a:t>IZN </a:t>
            </a:r>
            <a:endParaRPr lang="cs-CZ" dirty="0"/>
          </a:p>
          <a:p>
            <a:r>
              <a:rPr lang="cs-CZ" sz="2400" dirty="0" smtClean="0"/>
              <a:t>Individuální zkouška z norování kvalifikuje </a:t>
            </a:r>
            <a:r>
              <a:rPr lang="cs-CZ" sz="2400" dirty="0"/>
              <a:t>psa jako lovecky upotřebitelného pro práci pod zemí</a:t>
            </a:r>
          </a:p>
          <a:p>
            <a:r>
              <a:rPr lang="cs-CZ" sz="2400" dirty="0"/>
              <a:t>Zkouška </a:t>
            </a:r>
            <a:r>
              <a:rPr lang="cs-CZ" sz="2400" dirty="0" smtClean="0"/>
              <a:t>se provádí při praktickém výkonu práva myslivosti v přírodních nebo přírodních umělých norách</a:t>
            </a:r>
            <a:endParaRPr lang="cs-CZ" sz="2400" dirty="0"/>
          </a:p>
          <a:p>
            <a:r>
              <a:rPr lang="cs-CZ" sz="2400" dirty="0"/>
              <a:t>Zúčastnit se mohou pouze plemena jezevčíků a </a:t>
            </a:r>
            <a:r>
              <a:rPr lang="cs-CZ" sz="2400" dirty="0" smtClean="0"/>
              <a:t>teriérů</a:t>
            </a:r>
            <a:endParaRPr lang="cs-CZ" sz="2400" dirty="0"/>
          </a:p>
          <a:p>
            <a:r>
              <a:rPr lang="cs-CZ" sz="2400" dirty="0"/>
              <a:t>Zkouška uvedena ve ZŘ jezevčíků a </a:t>
            </a:r>
            <a:r>
              <a:rPr lang="cs-CZ" sz="2400" dirty="0" smtClean="0"/>
              <a:t>teriérů</a:t>
            </a:r>
            <a:endParaRPr lang="cs-CZ" sz="20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502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Vnitřní a vnější </a:t>
            </a:r>
            <a:r>
              <a:rPr lang="cs-CZ" b="1" dirty="0" smtClean="0"/>
              <a:t>parazité psů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568952" cy="5112568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Parazité jsou cizopasníci, využívající organizmus psa, jako zdroj své potravy a svého životního prostředí</a:t>
            </a:r>
          </a:p>
          <a:p>
            <a:endParaRPr lang="cs-CZ" sz="1300" dirty="0"/>
          </a:p>
          <a:p>
            <a:endParaRPr lang="cs-CZ" sz="400" dirty="0"/>
          </a:p>
          <a:p>
            <a:r>
              <a:rPr lang="cs-CZ" b="1" dirty="0" smtClean="0"/>
              <a:t>Vnitřní parazité</a:t>
            </a:r>
            <a:endParaRPr lang="cs-CZ" dirty="0"/>
          </a:p>
          <a:p>
            <a:pPr lvl="1"/>
            <a:r>
              <a:rPr lang="cs-CZ" b="1" dirty="0" smtClean="0"/>
              <a:t>Škrkavky</a:t>
            </a:r>
            <a:r>
              <a:rPr lang="cs-CZ" dirty="0" smtClean="0"/>
              <a:t> – nejčastější vnitřní parazit psů, kruhový průřez, délka až 18 cm, žije v tenkém střevě</a:t>
            </a:r>
            <a:endParaRPr lang="cs-CZ" b="1" dirty="0"/>
          </a:p>
          <a:p>
            <a:pPr lvl="1"/>
            <a:r>
              <a:rPr lang="cs-CZ" b="1" dirty="0" smtClean="0"/>
              <a:t>Tasemnice</a:t>
            </a:r>
            <a:r>
              <a:rPr lang="cs-CZ" dirty="0" smtClean="0"/>
              <a:t> – článkovité ploché tělo, délka až desítky cm, žije ve střevech, vyvíjí se pomocí mezihostitele (larva, boubel, blecha)</a:t>
            </a:r>
            <a:endParaRPr lang="cs-CZ" dirty="0"/>
          </a:p>
          <a:p>
            <a:r>
              <a:rPr lang="cs-CZ" b="1" dirty="0" smtClean="0"/>
              <a:t>Vnější (zevní) parazité</a:t>
            </a:r>
            <a:r>
              <a:rPr lang="cs-CZ" dirty="0" smtClean="0"/>
              <a:t> </a:t>
            </a:r>
          </a:p>
          <a:p>
            <a:pPr lvl="1"/>
            <a:r>
              <a:rPr lang="cs-CZ" b="1" dirty="0" smtClean="0"/>
              <a:t>Klíště obecné</a:t>
            </a:r>
            <a:r>
              <a:rPr lang="cs-CZ" dirty="0" smtClean="0"/>
              <a:t> – nejčastější parazit, přenašeč nakažlivých chorob</a:t>
            </a:r>
            <a:endParaRPr lang="cs-CZ" dirty="0"/>
          </a:p>
          <a:p>
            <a:pPr lvl="1"/>
            <a:r>
              <a:rPr lang="cs-CZ" b="1" dirty="0" smtClean="0"/>
              <a:t>Zákožka psí</a:t>
            </a:r>
            <a:r>
              <a:rPr lang="cs-CZ" dirty="0" smtClean="0"/>
              <a:t> – roztoč, kladoucí vajíčka do vyvrtaných chodbiček v kůži, obvykle v oblasti slabin (měkká neosrstěná kůže)</a:t>
            </a:r>
          </a:p>
          <a:p>
            <a:pPr lvl="1"/>
            <a:r>
              <a:rPr lang="cs-CZ" b="1" dirty="0" smtClean="0"/>
              <a:t>Blechy</a:t>
            </a:r>
            <a:r>
              <a:rPr lang="cs-CZ" dirty="0" smtClean="0"/>
              <a:t> – hmyz, blecha psí, kočičí, ježčí, při vyšším výskytu je nutné provést očistu psa i okolí prostředí psa (bouda, celý kotec)</a:t>
            </a:r>
          </a:p>
          <a:p>
            <a:pPr lvl="1"/>
            <a:r>
              <a:rPr lang="cs-CZ" b="1" dirty="0" smtClean="0"/>
              <a:t>Vši</a:t>
            </a:r>
            <a:r>
              <a:rPr lang="cs-CZ" dirty="0" smtClean="0"/>
              <a:t> – méně častý parazit, živící se krví hostitele 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3" y="1772816"/>
            <a:ext cx="648072" cy="4320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84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632848" cy="108012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Zkoušky vloh, zkoušky z vodní práce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4248472" cy="4896544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Zkratka zkoušek - </a:t>
            </a:r>
            <a:r>
              <a:rPr lang="cs-CZ" dirty="0" smtClean="0"/>
              <a:t>ZV </a:t>
            </a:r>
            <a:endParaRPr lang="cs-CZ" dirty="0"/>
          </a:p>
          <a:p>
            <a:r>
              <a:rPr lang="cs-CZ" sz="2400" dirty="0" smtClean="0"/>
              <a:t>Nejsou zkouškami lovecké upotřebitelnosti, prokazují se dědičnost a přirozený způsob lovu pernaté i srstnaté zvěře</a:t>
            </a:r>
            <a:endParaRPr lang="cs-CZ" sz="2400" dirty="0"/>
          </a:p>
          <a:p>
            <a:r>
              <a:rPr lang="cs-CZ" sz="2400" dirty="0"/>
              <a:t>Zúčastnit se mohou všechna </a:t>
            </a:r>
            <a:r>
              <a:rPr lang="cs-CZ" sz="2400" dirty="0" smtClean="0"/>
              <a:t>lovecká plemena</a:t>
            </a:r>
            <a:endParaRPr lang="cs-CZ" sz="2400" dirty="0"/>
          </a:p>
          <a:p>
            <a:r>
              <a:rPr lang="cs-CZ" sz="2400" dirty="0"/>
              <a:t>Zkouší se </a:t>
            </a:r>
            <a:r>
              <a:rPr lang="cs-CZ" sz="2400" dirty="0" smtClean="0"/>
              <a:t>na drobné zvěři</a:t>
            </a:r>
            <a:endParaRPr lang="cs-CZ" sz="2400" dirty="0"/>
          </a:p>
          <a:p>
            <a:r>
              <a:rPr lang="cs-CZ" sz="2400" dirty="0"/>
              <a:t>Zkouška uvedena ve ZŘ </a:t>
            </a:r>
            <a:r>
              <a:rPr lang="cs-CZ" sz="2400" dirty="0" smtClean="0"/>
              <a:t>ohařů, slídičů a retrieverů, jezevčíků a teriérů</a:t>
            </a:r>
            <a:endParaRPr lang="cs-CZ" sz="2400" dirty="0"/>
          </a:p>
          <a:p>
            <a:pPr lvl="1"/>
            <a:r>
              <a:rPr lang="cs-CZ" sz="2000" dirty="0"/>
              <a:t>Disciplíny zkoušky </a:t>
            </a:r>
            <a:r>
              <a:rPr lang="cs-CZ" sz="2000" dirty="0" smtClean="0"/>
              <a:t>pro ohaře : vrozená chuť k práci, hledání, vystavování, postupování, nos, klid před pernatou i srstnatou, chování po výstřelu, zájem o stopu zvěře, vodění na řemeni, poslušnost</a:t>
            </a:r>
          </a:p>
          <a:p>
            <a:pPr lvl="1"/>
            <a:r>
              <a:rPr lang="cs-CZ" sz="2000" dirty="0" smtClean="0"/>
              <a:t>Disciplíny zkoušky pro jezevčíky : nos, hlasitost, poslušnost, chování po výstřelu, vodění, slídění, stopa živé zvěře, stopa vůdce,</a:t>
            </a: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2" y="1412776"/>
            <a:ext cx="4104456" cy="525658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Zkratka zkoušek - </a:t>
            </a:r>
            <a:r>
              <a:rPr lang="cs-CZ" dirty="0" smtClean="0"/>
              <a:t>VP </a:t>
            </a:r>
            <a:endParaRPr lang="cs-CZ" dirty="0"/>
          </a:p>
          <a:p>
            <a:r>
              <a:rPr lang="cs-CZ" sz="2400" dirty="0"/>
              <a:t>Kvalifikují psa jako lovecky upotřebitelného k </a:t>
            </a:r>
            <a:r>
              <a:rPr lang="cs-CZ" sz="2400" dirty="0" smtClean="0"/>
              <a:t>vyhledávání, dohledání a přinášení drobné zvěře </a:t>
            </a:r>
            <a:endParaRPr lang="cs-CZ" sz="2400" dirty="0"/>
          </a:p>
          <a:p>
            <a:r>
              <a:rPr lang="cs-CZ" sz="2400" dirty="0"/>
              <a:t>Zúčastnit se mohou všechna </a:t>
            </a:r>
            <a:r>
              <a:rPr lang="cs-CZ" sz="2400" dirty="0" smtClean="0"/>
              <a:t>plemena</a:t>
            </a:r>
            <a:endParaRPr lang="cs-CZ" sz="2400" dirty="0"/>
          </a:p>
          <a:p>
            <a:r>
              <a:rPr lang="cs-CZ" sz="2400" dirty="0"/>
              <a:t>Zkouška uvedena ve ZŘ ohařů, slídičů a retrieverů, jezevčíků a teriérů</a:t>
            </a:r>
          </a:p>
          <a:p>
            <a:pPr lvl="1"/>
            <a:r>
              <a:rPr lang="cs-CZ" sz="2000" dirty="0"/>
              <a:t>Disciplíny </a:t>
            </a:r>
            <a:r>
              <a:rPr lang="cs-CZ" sz="2000" dirty="0" smtClean="0"/>
              <a:t>zkoušky pro ohaře: ochota k práci v hluboké vodě, přinášení kachny z hluboké vody, nahánění a dohledávka kachny v rákosí, dohledávka pohozené kachny v rákosí, chování na stanovišti, poslušnost</a:t>
            </a:r>
          </a:p>
          <a:p>
            <a:pPr lvl="1"/>
            <a:r>
              <a:rPr lang="cs-CZ" sz="2000" dirty="0"/>
              <a:t>Disciplíny zkoušky pro jezevčíky</a:t>
            </a:r>
            <a:r>
              <a:rPr lang="cs-CZ" sz="2000" dirty="0" smtClean="0"/>
              <a:t> : ochota k práci na hluboké vodě, přinášení kachny z hluboké vody, poslušnost, slídění v rákosí, dohledávka kachny v rákosí, chování na stanovišti</a:t>
            </a:r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69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Infekční a neinfekční </a:t>
            </a:r>
            <a:r>
              <a:rPr lang="cs-CZ" b="1" dirty="0" smtClean="0"/>
              <a:t>nemoci psů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640960" cy="5040560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 smtClean="0"/>
              <a:t>Infekční nemoci</a:t>
            </a:r>
            <a:r>
              <a:rPr lang="cs-CZ" dirty="0" smtClean="0"/>
              <a:t> </a:t>
            </a:r>
          </a:p>
          <a:p>
            <a:r>
              <a:rPr lang="cs-CZ" dirty="0" smtClean="0"/>
              <a:t>Jsou přenosné mezi zvířaty, případně i na člověka</a:t>
            </a:r>
          </a:p>
          <a:p>
            <a:pPr lvl="1"/>
            <a:r>
              <a:rPr lang="cs-CZ" dirty="0" smtClean="0"/>
              <a:t>Vzteklina, psinka, </a:t>
            </a:r>
            <a:r>
              <a:rPr lang="cs-CZ" dirty="0" err="1" smtClean="0"/>
              <a:t>parvoviróza</a:t>
            </a:r>
            <a:r>
              <a:rPr lang="cs-CZ" dirty="0" smtClean="0"/>
              <a:t>, infekční hepatitida, </a:t>
            </a:r>
            <a:r>
              <a:rPr lang="cs-CZ" dirty="0" err="1" smtClean="0"/>
              <a:t>koronaviróza</a:t>
            </a:r>
            <a:r>
              <a:rPr lang="cs-CZ" dirty="0" smtClean="0"/>
              <a:t>, infekční kašel, chřipka psů (virové) </a:t>
            </a:r>
          </a:p>
          <a:p>
            <a:pPr lvl="1"/>
            <a:r>
              <a:rPr lang="cs-CZ" dirty="0" smtClean="0"/>
              <a:t>Leptospiróza, borelióza (bakteriální)</a:t>
            </a:r>
          </a:p>
          <a:p>
            <a:pPr lvl="1"/>
            <a:r>
              <a:rPr lang="cs-CZ" b="1" dirty="0" smtClean="0"/>
              <a:t>Nejúčinnější ochranou je pravidelné očkování</a:t>
            </a:r>
          </a:p>
          <a:p>
            <a:r>
              <a:rPr lang="cs-CZ" b="1" dirty="0" smtClean="0"/>
              <a:t>Neinfekční </a:t>
            </a:r>
            <a:r>
              <a:rPr lang="cs-CZ" b="1" dirty="0"/>
              <a:t>nemoci</a:t>
            </a:r>
            <a:r>
              <a:rPr lang="cs-CZ" dirty="0"/>
              <a:t> </a:t>
            </a:r>
          </a:p>
          <a:p>
            <a:r>
              <a:rPr lang="cs-CZ" dirty="0" smtClean="0"/>
              <a:t>Onemocnění jednotlivce, nepřenáší se vzájemně mezi zvířaty</a:t>
            </a:r>
            <a:endParaRPr lang="cs-CZ" dirty="0"/>
          </a:p>
          <a:p>
            <a:pPr lvl="1"/>
            <a:r>
              <a:rPr lang="cs-CZ" dirty="0" smtClean="0"/>
              <a:t>Následky úrazů, otravy, onemocnění orgánů, choroby ze špatné výživy, růstové poruchy, nádorová onemocnění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3" y="1772816"/>
            <a:ext cx="504056" cy="4320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274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Dohledávka drobné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496944" cy="5112568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Povinná dohledávka postřelené drobné zvěře po lovecké akci je dána legislativně </a:t>
            </a:r>
            <a:r>
              <a:rPr lang="cs-CZ" sz="1900" dirty="0"/>
              <a:t>(nejpozději druhý den po honu)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Loveckou upotřebitelnost pro dohledávku může získat každé lovecké plemeno</a:t>
            </a:r>
            <a:endParaRPr lang="cs-CZ" dirty="0" smtClean="0"/>
          </a:p>
          <a:p>
            <a:r>
              <a:rPr lang="cs-CZ" dirty="0" smtClean="0"/>
              <a:t>Musí a může se provádět pouze se psy, kteří mají loveckou upotřebitelnost pro vyhledávání, dohledání a přinesení usmrcené, postřelené nebo jiným způsobem zraněné drobné zvěře</a:t>
            </a:r>
          </a:p>
          <a:p>
            <a:r>
              <a:rPr lang="cs-CZ" dirty="0" smtClean="0"/>
              <a:t>Druhy zkoušek pro dohledávku</a:t>
            </a:r>
          </a:p>
          <a:p>
            <a:pPr lvl="1"/>
            <a:r>
              <a:rPr lang="cs-CZ" dirty="0" smtClean="0"/>
              <a:t>Podzimní zkoušky, lesní zkoušky, zkoušky z vodní práce, všestranné zkoušky, podzimní </a:t>
            </a:r>
            <a:r>
              <a:rPr lang="cs-CZ" dirty="0" err="1" smtClean="0"/>
              <a:t>field</a:t>
            </a:r>
            <a:r>
              <a:rPr lang="cs-CZ" dirty="0" smtClean="0"/>
              <a:t> </a:t>
            </a:r>
            <a:r>
              <a:rPr lang="cs-CZ" dirty="0" err="1" smtClean="0"/>
              <a:t>trail</a:t>
            </a:r>
            <a:r>
              <a:rPr lang="cs-CZ" dirty="0" smtClean="0"/>
              <a:t>, soutěž v přinášení retrívrů</a:t>
            </a: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3" y="1772816"/>
            <a:ext cx="648072" cy="504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453336"/>
            <a:ext cx="2895600" cy="404664"/>
          </a:xfrm>
        </p:spPr>
        <p:txBody>
          <a:bodyPr/>
          <a:lstStyle/>
          <a:p>
            <a:r>
              <a:rPr lang="cs-CZ" dirty="0" smtClean="0"/>
              <a:t>Okruhy: V/B/6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886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301006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Individuální zkoušky barvářů, zkouška hlasitosti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4248472" cy="5040560"/>
          </a:xfrm>
        </p:spPr>
        <p:txBody>
          <a:bodyPr>
            <a:normAutofit fontScale="92500"/>
          </a:bodyPr>
          <a:lstStyle/>
          <a:p>
            <a:r>
              <a:rPr lang="cs-CZ" dirty="0"/>
              <a:t>Zkratka zkoušek - </a:t>
            </a:r>
            <a:r>
              <a:rPr lang="cs-CZ" dirty="0" err="1"/>
              <a:t>IHb</a:t>
            </a:r>
            <a:r>
              <a:rPr lang="cs-CZ" dirty="0"/>
              <a:t> </a:t>
            </a:r>
          </a:p>
          <a:p>
            <a:r>
              <a:rPr lang="cs-CZ" sz="2400" dirty="0"/>
              <a:t>Kvalifikují psa jako lovecky upotřebitelného k dosledu spárkaté zvěře </a:t>
            </a:r>
          </a:p>
          <a:p>
            <a:r>
              <a:rPr lang="cs-CZ" sz="2400" dirty="0"/>
              <a:t>Zúčastnit se mohou všechna plemena barvářů, kteří uspěli při </a:t>
            </a:r>
            <a:r>
              <a:rPr lang="cs-CZ" sz="2400" dirty="0" err="1"/>
              <a:t>Pb</a:t>
            </a:r>
            <a:endParaRPr lang="cs-CZ" sz="2400" dirty="0"/>
          </a:p>
          <a:p>
            <a:r>
              <a:rPr lang="cs-CZ" sz="2400" dirty="0"/>
              <a:t>Zkouší se při lovu spárkaté</a:t>
            </a:r>
          </a:p>
          <a:p>
            <a:r>
              <a:rPr lang="cs-CZ" sz="2400" dirty="0"/>
              <a:t>Zkouška uvedena ve ZŘ barvářů</a:t>
            </a:r>
          </a:p>
          <a:p>
            <a:pPr lvl="1"/>
            <a:r>
              <a:rPr lang="cs-CZ" sz="2000" dirty="0"/>
              <a:t>Disciplíny zkoušky : dosled na řemeni, štvaní, hlasité štvaní, práce jako oznamovač/</a:t>
            </a:r>
            <a:r>
              <a:rPr lang="cs-CZ" sz="2000" dirty="0" err="1"/>
              <a:t>hlasič</a:t>
            </a:r>
            <a:r>
              <a:rPr lang="cs-CZ" sz="2000" dirty="0"/>
              <a:t>, chování u zastřelené zvěře, chuť do práce</a:t>
            </a:r>
            <a:endParaRPr lang="cs-CZ" dirty="0"/>
          </a:p>
          <a:p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499992" y="1484784"/>
            <a:ext cx="4391376" cy="52565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Zkratka zkoušek - </a:t>
            </a:r>
            <a:r>
              <a:rPr lang="cs-CZ" dirty="0" smtClean="0"/>
              <a:t>ZH </a:t>
            </a:r>
            <a:endParaRPr lang="cs-CZ" dirty="0"/>
          </a:p>
          <a:p>
            <a:r>
              <a:rPr lang="cs-CZ" sz="2400" dirty="0" smtClean="0"/>
              <a:t>Zkouší se pouze u psů, kteří absolvovali </a:t>
            </a:r>
            <a:r>
              <a:rPr lang="cs-CZ" sz="2400" dirty="0" err="1" smtClean="0"/>
              <a:t>IHb</a:t>
            </a:r>
            <a:r>
              <a:rPr lang="cs-CZ" sz="2400" dirty="0" smtClean="0"/>
              <a:t>, ale z důvodu dosledu zhaslé zvěře neměli možnost hlasitého štvaní a stavění</a:t>
            </a:r>
          </a:p>
          <a:p>
            <a:r>
              <a:rPr lang="cs-CZ" sz="2400" dirty="0" smtClean="0"/>
              <a:t>Zkouší se ve volné honitbě nebo oboře vyhledáním zdravé zvěře</a:t>
            </a:r>
            <a:endParaRPr lang="cs-CZ" sz="2400" dirty="0"/>
          </a:p>
          <a:p>
            <a:r>
              <a:rPr lang="cs-CZ" sz="2400" dirty="0"/>
              <a:t>Zkouška uvedena ve ZŘ barvářů</a:t>
            </a:r>
          </a:p>
          <a:p>
            <a:pPr lvl="1"/>
            <a:r>
              <a:rPr lang="cs-CZ" sz="2000" dirty="0" smtClean="0"/>
              <a:t>Zkouška se neznámkuje, pouze se provede zápis do Průkazu původu – „</a:t>
            </a:r>
            <a:r>
              <a:rPr lang="cs-CZ" sz="2000" i="1" dirty="0" smtClean="0"/>
              <a:t>Pes prokázal hlasitost</a:t>
            </a:r>
            <a:r>
              <a:rPr lang="cs-CZ" sz="2000" dirty="0" smtClean="0"/>
              <a:t>“. Nesmí se provádět v době zimního strádání a za vysoké sněhové pokrývky.</a:t>
            </a: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725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Opatření v chovu psů, </a:t>
            </a:r>
            <a:r>
              <a:rPr lang="cs-CZ" b="1" dirty="0" smtClean="0"/>
              <a:t>očkování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640960" cy="4824536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 smtClean="0"/>
              <a:t>Chovatelský servis zajišťovaný klubem</a:t>
            </a:r>
          </a:p>
          <a:p>
            <a:pPr lvl="1"/>
            <a:r>
              <a:rPr lang="cs-CZ" dirty="0" err="1"/>
              <a:t>Uchovňování</a:t>
            </a:r>
            <a:r>
              <a:rPr lang="cs-CZ" dirty="0"/>
              <a:t> jedinců způsobem </a:t>
            </a:r>
            <a:r>
              <a:rPr lang="cs-CZ" dirty="0" smtClean="0"/>
              <a:t>stanoveným</a:t>
            </a:r>
            <a:r>
              <a:rPr lang="cs-CZ" dirty="0"/>
              <a:t> </a:t>
            </a:r>
            <a:r>
              <a:rPr lang="cs-CZ" dirty="0" smtClean="0"/>
              <a:t>řády klubu</a:t>
            </a:r>
          </a:p>
          <a:p>
            <a:pPr lvl="1"/>
            <a:r>
              <a:rPr lang="cs-CZ" dirty="0"/>
              <a:t>Vydávání krycích </a:t>
            </a:r>
            <a:r>
              <a:rPr lang="cs-CZ" dirty="0" smtClean="0"/>
              <a:t>listů</a:t>
            </a:r>
          </a:p>
          <a:p>
            <a:pPr lvl="1"/>
            <a:r>
              <a:rPr lang="cs-CZ" dirty="0"/>
              <a:t>Evidence štěňat </a:t>
            </a:r>
            <a:r>
              <a:rPr lang="cs-CZ" dirty="0" smtClean="0"/>
              <a:t>na </a:t>
            </a:r>
            <a:r>
              <a:rPr lang="cs-CZ" dirty="0"/>
              <a:t>klubové </a:t>
            </a:r>
            <a:r>
              <a:rPr lang="cs-CZ" dirty="0" smtClean="0"/>
              <a:t>bázi</a:t>
            </a:r>
          </a:p>
          <a:p>
            <a:pPr lvl="1"/>
            <a:r>
              <a:rPr lang="en-US" dirty="0"/>
              <a:t>Evidence </a:t>
            </a:r>
            <a:r>
              <a:rPr lang="en-US" dirty="0" err="1"/>
              <a:t>zdravotních</a:t>
            </a:r>
            <a:r>
              <a:rPr lang="en-US" dirty="0"/>
              <a:t> </a:t>
            </a:r>
            <a:r>
              <a:rPr lang="en-US" dirty="0" err="1" smtClean="0"/>
              <a:t>vyšetření</a:t>
            </a:r>
            <a:r>
              <a:rPr lang="cs-CZ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povin</a:t>
            </a:r>
            <a:r>
              <a:rPr lang="cs-CZ" dirty="0" smtClean="0"/>
              <a:t>n</a:t>
            </a:r>
            <a:r>
              <a:rPr lang="en-US" dirty="0" err="1" smtClean="0"/>
              <a:t>ých</a:t>
            </a:r>
            <a:r>
              <a:rPr lang="cs-CZ" dirty="0" smtClean="0"/>
              <a:t> </a:t>
            </a:r>
            <a:r>
              <a:rPr lang="en-US" dirty="0" smtClean="0"/>
              <a:t>pro</a:t>
            </a:r>
            <a:r>
              <a:rPr lang="cs-CZ" dirty="0" smtClean="0"/>
              <a:t> </a:t>
            </a:r>
            <a:r>
              <a:rPr lang="en-US" dirty="0" err="1" smtClean="0"/>
              <a:t>plemeno</a:t>
            </a:r>
            <a:r>
              <a:rPr lang="cs-CZ" dirty="0" smtClean="0"/>
              <a:t> (např. DKK)</a:t>
            </a:r>
          </a:p>
          <a:p>
            <a:pPr lvl="1"/>
            <a:r>
              <a:rPr lang="cs-CZ" dirty="0"/>
              <a:t>Poskytování formulářů pro vystavení průkazů původu na příslušné plemenné </a:t>
            </a:r>
            <a:r>
              <a:rPr lang="cs-CZ" dirty="0" smtClean="0"/>
              <a:t>knize (např. přihláška vrhu)</a:t>
            </a:r>
          </a:p>
          <a:p>
            <a:pPr lvl="1"/>
            <a:r>
              <a:rPr lang="cs-CZ" dirty="0"/>
              <a:t>Kontroly vrhů a </a:t>
            </a:r>
            <a:r>
              <a:rPr lang="cs-CZ" dirty="0" smtClean="0"/>
              <a:t>chovu</a:t>
            </a:r>
          </a:p>
          <a:p>
            <a:pPr lvl="1"/>
            <a:r>
              <a:rPr lang="cs-CZ" dirty="0"/>
              <a:t>Doporučování psů ke </a:t>
            </a:r>
            <a:r>
              <a:rPr lang="cs-CZ" dirty="0" smtClean="0"/>
              <a:t>krytí</a:t>
            </a:r>
          </a:p>
          <a:p>
            <a:pPr lvl="1"/>
            <a:r>
              <a:rPr lang="cs-CZ" dirty="0"/>
              <a:t>Poradenská </a:t>
            </a:r>
            <a:r>
              <a:rPr lang="cs-CZ" dirty="0" smtClean="0"/>
              <a:t>činnost</a:t>
            </a:r>
          </a:p>
          <a:p>
            <a:r>
              <a:rPr lang="cs-CZ" b="1" dirty="0" smtClean="0"/>
              <a:t>Očkování psů</a:t>
            </a:r>
            <a:endParaRPr lang="cs-CZ" b="1" dirty="0"/>
          </a:p>
          <a:p>
            <a:pPr lvl="1"/>
            <a:r>
              <a:rPr lang="cs-CZ" dirty="0" smtClean="0"/>
              <a:t>Pro majitele psa povinnost k zajištění jeho trvalého zdraví</a:t>
            </a:r>
            <a:endParaRPr lang="cs-CZ" dirty="0"/>
          </a:p>
          <a:p>
            <a:pPr lvl="1"/>
            <a:r>
              <a:rPr lang="cs-CZ" dirty="0" smtClean="0"/>
              <a:t>Základní očkování proti – vzteklině, psince, infekční hepatitidě, </a:t>
            </a:r>
            <a:r>
              <a:rPr lang="cs-CZ" dirty="0" err="1" smtClean="0"/>
              <a:t>parvoviróze</a:t>
            </a:r>
            <a:r>
              <a:rPr lang="cs-CZ" dirty="0" smtClean="0"/>
              <a:t>, leptospiróze, </a:t>
            </a:r>
            <a:r>
              <a:rPr lang="cs-CZ" dirty="0" err="1" smtClean="0"/>
              <a:t>koronaviróze</a:t>
            </a:r>
            <a:r>
              <a:rPr lang="cs-CZ" dirty="0" smtClean="0"/>
              <a:t>, případně další</a:t>
            </a: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504056" cy="360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123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Anatomie a fyziologie psa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8" cy="5256584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smtClean="0"/>
              <a:t>Pohybová soustava</a:t>
            </a:r>
            <a:endParaRPr lang="cs-CZ" b="1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Tvoří ji kostra psa (obratle, kosti) a svaly (kosterní, hladká svalovina)</a:t>
            </a:r>
          </a:p>
          <a:p>
            <a:r>
              <a:rPr lang="cs-CZ" b="1" dirty="0" smtClean="0"/>
              <a:t>Krycí </a:t>
            </a:r>
            <a:r>
              <a:rPr lang="cs-CZ" b="1" dirty="0"/>
              <a:t>soustava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/>
              <a:t>Tvoří ji </a:t>
            </a:r>
            <a:r>
              <a:rPr lang="cs-CZ" sz="2900" dirty="0" smtClean="0"/>
              <a:t>kůže (škára a pokožka) a srst (podsada, pesíky, hmatové chlupy)</a:t>
            </a:r>
          </a:p>
          <a:p>
            <a:r>
              <a:rPr lang="cs-CZ" b="1" dirty="0" smtClean="0"/>
              <a:t>Nervová soustava a smyslové orgány</a:t>
            </a:r>
            <a:endParaRPr lang="cs-CZ" b="1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Základ nervová buňka – neuron. Centrální nervová soustava, periferní nervy, vegetativní nervová soustava.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Čich, sluch, zrak</a:t>
            </a:r>
          </a:p>
          <a:p>
            <a:r>
              <a:rPr lang="cs-CZ" b="1" dirty="0" smtClean="0"/>
              <a:t>Dýchací </a:t>
            </a:r>
            <a:r>
              <a:rPr lang="cs-CZ" b="1" dirty="0"/>
              <a:t>soustava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Má oblast čichovou a dechovou</a:t>
            </a:r>
          </a:p>
          <a:p>
            <a:r>
              <a:rPr lang="cs-CZ" b="1" dirty="0" smtClean="0"/>
              <a:t>Oběhová </a:t>
            </a:r>
            <a:r>
              <a:rPr lang="cs-CZ" b="1" dirty="0"/>
              <a:t>soustava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Srdce, cévy, žíly, vlásečnice – malý a velký krevní oběh</a:t>
            </a:r>
          </a:p>
          <a:p>
            <a:r>
              <a:rPr lang="cs-CZ" b="1" dirty="0" smtClean="0"/>
              <a:t>Trávicí </a:t>
            </a:r>
            <a:r>
              <a:rPr lang="cs-CZ" b="1" dirty="0"/>
              <a:t>soustava</a:t>
            </a:r>
          </a:p>
          <a:p>
            <a:r>
              <a:rPr lang="cs-CZ" b="1" dirty="0" smtClean="0"/>
              <a:t>Močová soustava</a:t>
            </a:r>
            <a:endParaRPr lang="cs-CZ" sz="2500" dirty="0"/>
          </a:p>
          <a:p>
            <a:r>
              <a:rPr lang="cs-CZ" b="1" dirty="0" smtClean="0"/>
              <a:t>Pohlavní ústrojí</a:t>
            </a:r>
            <a:endParaRPr lang="cs-CZ" sz="2500" dirty="0"/>
          </a:p>
          <a:p>
            <a:pPr lvl="1">
              <a:buFont typeface="Calibri" panose="020F0502020204030204" pitchFamily="34" charset="0"/>
              <a:buChar char="–"/>
            </a:pPr>
            <a:endParaRPr lang="cs-CZ" sz="2500" dirty="0"/>
          </a:p>
          <a:p>
            <a:pPr lvl="1"/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66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301006"/>
          </a:xfrm>
        </p:spPr>
        <p:txBody>
          <a:bodyPr>
            <a:normAutofit/>
          </a:bodyPr>
          <a:lstStyle/>
          <a:p>
            <a:r>
              <a:rPr lang="cs-CZ" b="1" dirty="0" smtClean="0"/>
              <a:t>Podzimní zkoušky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568952" cy="5256584"/>
          </a:xfrm>
        </p:spPr>
        <p:txBody>
          <a:bodyPr>
            <a:normAutofit fontScale="92500"/>
          </a:bodyPr>
          <a:lstStyle/>
          <a:p>
            <a:r>
              <a:rPr lang="cs-CZ" dirty="0"/>
              <a:t>Oficiální zkratka dle Zkušebních řádů – </a:t>
            </a:r>
            <a:r>
              <a:rPr lang="cs-CZ" dirty="0" smtClean="0"/>
              <a:t>PZ</a:t>
            </a:r>
            <a:endParaRPr lang="cs-CZ" dirty="0"/>
          </a:p>
          <a:p>
            <a:r>
              <a:rPr lang="cs-CZ" sz="2400" dirty="0"/>
              <a:t>Kvalifikují psa jako lovecky upotřebitelného k vyhledávání, dohledání a přinášení drobné zvěře </a:t>
            </a:r>
            <a:endParaRPr lang="cs-CZ" sz="2400" dirty="0" smtClean="0"/>
          </a:p>
          <a:p>
            <a:r>
              <a:rPr lang="cs-CZ" sz="2400" dirty="0" smtClean="0"/>
              <a:t>Zúčastnit </a:t>
            </a:r>
            <a:r>
              <a:rPr lang="cs-CZ" sz="2400" dirty="0"/>
              <a:t>se mohou všechna lovecká </a:t>
            </a:r>
            <a:r>
              <a:rPr lang="cs-CZ" sz="2400" dirty="0" smtClean="0"/>
              <a:t>plemena</a:t>
            </a:r>
            <a:endParaRPr lang="cs-CZ" sz="2400" dirty="0"/>
          </a:p>
          <a:p>
            <a:r>
              <a:rPr lang="cs-CZ" sz="2400" dirty="0"/>
              <a:t>Zkouška </a:t>
            </a:r>
            <a:r>
              <a:rPr lang="cs-CZ" sz="2400" dirty="0" smtClean="0"/>
              <a:t>je uvedena </a:t>
            </a:r>
            <a:r>
              <a:rPr lang="cs-CZ" sz="2400" dirty="0"/>
              <a:t>ve ZŘ ohařů, retrieverů a slídičů, jezevčíků a teriérů</a:t>
            </a:r>
          </a:p>
          <a:p>
            <a:pPr lvl="1"/>
            <a:r>
              <a:rPr lang="cs-CZ" sz="2000" dirty="0"/>
              <a:t>Disciplíny zkoušky pro ohaře </a:t>
            </a:r>
            <a:r>
              <a:rPr lang="cs-CZ" sz="2000" dirty="0" smtClean="0"/>
              <a:t>: společný hon, hledání – systém, rychlost, vytrvalost, vystavování, postupování, nos, klid před zvěří pernatou, klid před zvěří srstnatou, chování po výstřelu, dohledávka pohozené zvěře pernaté a srstnaté, vlečka se zvěří pernatou a srstnatou, přinášení pernaté zvěře, přinášení srstnaté zvěře, vodění na řemeni, přinášení kachny z hluboké vody, poslušnost</a:t>
            </a:r>
            <a:endParaRPr lang="cs-CZ" sz="2000" dirty="0"/>
          </a:p>
          <a:p>
            <a:pPr lvl="1"/>
            <a:r>
              <a:rPr lang="cs-CZ" sz="2000" dirty="0"/>
              <a:t>Disciplíny zkoušky pro jezevčíky a teriéry : nos, hlasitost, poslušnost, chování po výstřelu, vodění, slídění, </a:t>
            </a:r>
            <a:r>
              <a:rPr lang="cs-CZ" sz="2000" dirty="0" smtClean="0"/>
              <a:t>stopa živé zvěře, dohledávka a přinášení zvěře pernaté, vlečka se srstnatou zvěří, přinášení kachny z hluboké vody</a:t>
            </a:r>
            <a:endParaRPr lang="cs-CZ" dirty="0"/>
          </a:p>
          <a:p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499992" y="1484784"/>
            <a:ext cx="4391376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495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Lesní zkoušky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640960" cy="5184576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Oficiální zkratka dle Zkušebních řádů – LZ</a:t>
            </a:r>
          </a:p>
          <a:p>
            <a:r>
              <a:rPr lang="cs-CZ" sz="2400" dirty="0" smtClean="0"/>
              <a:t>Kvalifikují psa jako lovecky upotřebitelného k vyhledávání, dohledání a přinášení drobné zvěře (mimo jezevčíků a teriérů) a k vyhledání a dosledu spárkaté zvěře (dovoluje-li to zákon)</a:t>
            </a:r>
          </a:p>
          <a:p>
            <a:r>
              <a:rPr lang="cs-CZ" sz="2400" dirty="0" smtClean="0"/>
              <a:t>Zúčastnit se mohou všechna lovecká plemena (dovoluje-li to zákon)</a:t>
            </a:r>
          </a:p>
          <a:p>
            <a:r>
              <a:rPr lang="cs-CZ" sz="2400" dirty="0" smtClean="0"/>
              <a:t>Zkouška je uvedena ve ZŘ ohařů, retrieverů a slídičů, jezevčíků a teriérů</a:t>
            </a:r>
          </a:p>
          <a:p>
            <a:pPr lvl="1"/>
            <a:r>
              <a:rPr lang="cs-CZ" sz="2000" dirty="0" smtClean="0"/>
              <a:t>Disciplíny zkoušky pro ohaře : přinášení lišky přes překážku, šoulačka s odložením, práce na pobarvené stopě, vlečka se srstnatou, vlečka s liškou, vyhledávání zvěře v houštinách, slídění, dohledávka pohozené pernaté a srstnaté zvěře, dohledávka pohozené lišky, nos, chování na stanovišti, chování po výstřelu, přinášení pernaté, srstnaté a lišky, vodění na řemeni, poslušnost</a:t>
            </a:r>
          </a:p>
          <a:p>
            <a:pPr lvl="1"/>
            <a:r>
              <a:rPr lang="cs-CZ" sz="2000" dirty="0" smtClean="0"/>
              <a:t>Disciplíny zkoušky pro jezevčíky a teriéry : nos, hlasitost, poslušnost, chování po výstřelu, vodění, slídění, práce před barvou, barva, odložení, vyhánění zvěře z houštin</a:t>
            </a: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388424" y="1772816"/>
            <a:ext cx="502944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837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787208" cy="1143000"/>
          </a:xfrm>
        </p:spPr>
        <p:txBody>
          <a:bodyPr/>
          <a:lstStyle/>
          <a:p>
            <a:r>
              <a:rPr lang="cs-CZ" b="1" dirty="0" smtClean="0"/>
              <a:t>Základní péče </a:t>
            </a:r>
            <a:r>
              <a:rPr lang="cs-CZ" b="1" dirty="0" smtClean="0"/>
              <a:t>o loveckého psa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Pro loveckého psa je ideální ustájení ve venkovním kotci (psinci)</a:t>
            </a:r>
          </a:p>
          <a:p>
            <a:r>
              <a:rPr lang="cs-CZ" dirty="0" smtClean="0"/>
              <a:t>Kotec by měl být částečně zastřešen, zavětrován, musí v něm být bouda pro odpočinek psa (s možností čištění), bezpečně oplocen a musí být dostatečné velikosti</a:t>
            </a:r>
          </a:p>
          <a:p>
            <a:r>
              <a:rPr lang="cs-CZ" dirty="0" smtClean="0"/>
              <a:t>V kotci musí pes mít trvale dostatečné množství čisté pitné vody</a:t>
            </a:r>
          </a:p>
          <a:p>
            <a:r>
              <a:rPr lang="cs-CZ" dirty="0" smtClean="0"/>
              <a:t>Majitel je povinen pravidelně psovi předkládat dostatečné množství kvalitního krmiva (doma připravované krmivo, granule pro psy, psí konzervy, </a:t>
            </a:r>
            <a:r>
              <a:rPr lang="cs-CZ" dirty="0" err="1" smtClean="0"/>
              <a:t>barf</a:t>
            </a:r>
            <a:r>
              <a:rPr lang="cs-CZ" dirty="0" smtClean="0"/>
              <a:t>), strava musí vždy být v určitém časovém období vyvážená</a:t>
            </a:r>
          </a:p>
          <a:p>
            <a:r>
              <a:rPr lang="cs-CZ" dirty="0" smtClean="0"/>
              <a:t>Majitel je povinen zajistit a udržovat čistotu kotce a psa v mezích možností pravidelně venčit</a:t>
            </a:r>
          </a:p>
          <a:p>
            <a:r>
              <a:rPr lang="cs-CZ" dirty="0" smtClean="0"/>
              <a:t>Majitel by měl psovi zajistit dostatek volného pohybu</a:t>
            </a:r>
          </a:p>
          <a:p>
            <a:r>
              <a:rPr lang="cs-CZ" dirty="0" smtClean="0"/>
              <a:t>Majitel by měl psovi umožnit rozvíjení jeho vrozených vloh</a:t>
            </a: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453336"/>
            <a:ext cx="2895600" cy="404664"/>
          </a:xfrm>
        </p:spPr>
        <p:txBody>
          <a:bodyPr/>
          <a:lstStyle/>
          <a:p>
            <a:r>
              <a:rPr lang="cs-CZ" dirty="0" smtClean="0"/>
              <a:t>Okruhy: V/B/10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721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Všestranné zkoušky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712968" cy="5112568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Oficiální zkratka dle Zkušebních řádů – </a:t>
            </a:r>
            <a:r>
              <a:rPr lang="cs-CZ" dirty="0" smtClean="0"/>
              <a:t>VZ</a:t>
            </a:r>
            <a:endParaRPr lang="cs-CZ" dirty="0"/>
          </a:p>
          <a:p>
            <a:r>
              <a:rPr lang="cs-CZ" sz="2400" dirty="0"/>
              <a:t>Kvalifikují psa jako lovecky upotřebitelného k vyhledávání, dohledání a přinášení drobné zvěře </a:t>
            </a:r>
            <a:r>
              <a:rPr lang="cs-CZ" sz="2400" dirty="0" smtClean="0"/>
              <a:t>a </a:t>
            </a:r>
            <a:r>
              <a:rPr lang="cs-CZ" sz="2400" dirty="0"/>
              <a:t>k </a:t>
            </a:r>
            <a:r>
              <a:rPr lang="cs-CZ" sz="2400" dirty="0" smtClean="0"/>
              <a:t>vyhledání (mimo ohařů) </a:t>
            </a:r>
            <a:r>
              <a:rPr lang="cs-CZ" sz="2400" dirty="0"/>
              <a:t>a dosledu spárkaté zvěře (dovoluje-li to zákon)</a:t>
            </a:r>
          </a:p>
          <a:p>
            <a:r>
              <a:rPr lang="cs-CZ" sz="2400" dirty="0"/>
              <a:t>Zúčastnit se mohou všechna lovecká plemena (dovoluje-li to zákon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VZ ohařů jsou dvoudenní</a:t>
            </a:r>
            <a:endParaRPr lang="cs-CZ" sz="2400" dirty="0"/>
          </a:p>
          <a:p>
            <a:r>
              <a:rPr lang="cs-CZ" sz="2400" dirty="0"/>
              <a:t>Zkouška uvedena ve ZŘ ohařů, retrieverů a slídičů, jezevčíků a teriérů</a:t>
            </a:r>
          </a:p>
          <a:p>
            <a:pPr lvl="1"/>
            <a:r>
              <a:rPr lang="cs-CZ" sz="2000" dirty="0"/>
              <a:t>Disciplíny zkoušky pro ohaře : </a:t>
            </a:r>
            <a:r>
              <a:rPr lang="cs-CZ" sz="2000" dirty="0" smtClean="0"/>
              <a:t>společný hon, hledání, vystavování, postupování, nos, klid před zvěří pernatou, srstnatou, chování po výstřelu, dohledávka </a:t>
            </a:r>
            <a:r>
              <a:rPr lang="cs-CZ" sz="2000" dirty="0"/>
              <a:t>pohozené pernaté a srstnaté zvěře</a:t>
            </a:r>
            <a:r>
              <a:rPr lang="cs-CZ" sz="2000" dirty="0" smtClean="0"/>
              <a:t>, vlečka se zvěří pernatou, poslušnost, ochota k práci v hluboké vodě, přinášení kachny z hluboké vody, nahánění a dohledávka kachny v rákosí, přenášení lišky přes překážku, šoulačka s odložením, práce na pobarvené stopě, vlečka se zvěří srstnatou, vlečka s liškou, vyhledávání zvěře v houštinách, slídění, dohledávka pohozené lišky, chování na stanovišti, vodění, přinášení pernaté, srstnaté, lišky</a:t>
            </a:r>
            <a:endParaRPr lang="cs-CZ" sz="2000" dirty="0"/>
          </a:p>
          <a:p>
            <a:pPr lvl="1"/>
            <a:r>
              <a:rPr lang="cs-CZ" sz="2000" dirty="0"/>
              <a:t>Disciplíny zkoušky pro jezevčíky a teriéry : nos, hlasitost, poslušnost, chování po výstřelu, vodění, slídění, </a:t>
            </a:r>
            <a:r>
              <a:rPr lang="cs-CZ" sz="2000" dirty="0" smtClean="0"/>
              <a:t>stopa živé zvěře, dohledávka a přinášení pernaté, vlečka se srstnatou zvěří, přinášení kachny z hluboké vody, práce </a:t>
            </a:r>
            <a:r>
              <a:rPr lang="cs-CZ" sz="2000" dirty="0"/>
              <a:t>před barvou, barva, odložení, vyhánění zvěře z </a:t>
            </a:r>
            <a:r>
              <a:rPr lang="cs-CZ" sz="2000" dirty="0" smtClean="0"/>
              <a:t>houštin</a:t>
            </a:r>
            <a:endParaRPr lang="cs-CZ" dirty="0" smtClean="0"/>
          </a:p>
          <a:p>
            <a:pPr lvl="2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292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0"/>
            <a:ext cx="7632848" cy="1340768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Stavění, vystavování, slídění, přinášení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640960" cy="4968552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smtClean="0"/>
              <a:t>Stavění zvěře</a:t>
            </a:r>
          </a:p>
          <a:p>
            <a:pPr lvl="1"/>
            <a:r>
              <a:rPr lang="cs-CZ" dirty="0" smtClean="0"/>
              <a:t>Hlasité zadržování poraněné i zdravé zvěře psem až do příchodu vůdce nebo střelce</a:t>
            </a:r>
            <a:endParaRPr lang="cs-CZ" dirty="0"/>
          </a:p>
          <a:p>
            <a:r>
              <a:rPr lang="cs-CZ" b="1" dirty="0"/>
              <a:t>V</a:t>
            </a:r>
            <a:r>
              <a:rPr lang="cs-CZ" b="1" dirty="0" smtClean="0"/>
              <a:t>ystavování </a:t>
            </a:r>
            <a:r>
              <a:rPr lang="cs-CZ" b="1" dirty="0"/>
              <a:t>zvěře</a:t>
            </a:r>
          </a:p>
          <a:p>
            <a:pPr lvl="1"/>
            <a:r>
              <a:rPr lang="cs-CZ" dirty="0" smtClean="0"/>
              <a:t>Vlastnost loveckých psů, typická pro ohaře, pes zaujímá v blízkosti navětřené zvěře nehybný postoj</a:t>
            </a:r>
          </a:p>
          <a:p>
            <a:r>
              <a:rPr lang="cs-CZ" b="1" dirty="0" smtClean="0"/>
              <a:t>Slídění za zvěří</a:t>
            </a:r>
            <a:endParaRPr lang="cs-CZ" b="1" dirty="0"/>
          </a:p>
          <a:p>
            <a:pPr lvl="1"/>
            <a:r>
              <a:rPr lang="cs-CZ" dirty="0" smtClean="0"/>
              <a:t>Typické pro slídiče, ale slídit dokáží i další pracovní skupiny, spočívá v systematickém prohledávání krytin nízkým nosem s vypichováním a hlasitým naháněním zvěře na lovce</a:t>
            </a:r>
          </a:p>
          <a:p>
            <a:r>
              <a:rPr lang="cs-CZ" b="1" dirty="0" smtClean="0"/>
              <a:t>Přinášení zvěře (aportování)</a:t>
            </a:r>
            <a:endParaRPr lang="cs-CZ" b="1" dirty="0"/>
          </a:p>
          <a:p>
            <a:pPr lvl="1"/>
            <a:r>
              <a:rPr lang="cs-CZ" dirty="0"/>
              <a:t>Typické pro </a:t>
            </a:r>
            <a:r>
              <a:rPr lang="cs-CZ" dirty="0" smtClean="0"/>
              <a:t>retrívry, </a:t>
            </a:r>
            <a:r>
              <a:rPr lang="cs-CZ" dirty="0"/>
              <a:t>ale </a:t>
            </a:r>
            <a:r>
              <a:rPr lang="cs-CZ" dirty="0" smtClean="0"/>
              <a:t>aportovat </a:t>
            </a:r>
            <a:r>
              <a:rPr lang="cs-CZ" dirty="0"/>
              <a:t>dokáží i další pracovní skupiny, spočívá v </a:t>
            </a:r>
            <a:r>
              <a:rPr lang="cs-CZ" dirty="0" smtClean="0"/>
              <a:t>přinášení ulovené drobné zvěře svému vůdci (nesprávně lovci nebo jinému účastníku lovu)</a:t>
            </a:r>
            <a:endParaRPr lang="cs-CZ" dirty="0"/>
          </a:p>
          <a:p>
            <a:pPr lvl="1"/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pPr lvl="1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648072" cy="4320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080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Principy a druhy chovu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640960" cy="5184576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Chovem se rozumí cílevědomá plemenitba čistokrevných psů s průkazem původu, respektující zásady genetického zdraví jedince i celé </a:t>
            </a:r>
            <a:r>
              <a:rPr lang="cs-CZ" dirty="0" smtClean="0"/>
              <a:t>populace</a:t>
            </a:r>
          </a:p>
          <a:p>
            <a:r>
              <a:rPr lang="cs-CZ" dirty="0"/>
              <a:t>Chovem je sledováno zachování biologického zdraví každého jedince a charakteristických vloh a vlastností specifických pro jednotlivá plemena</a:t>
            </a:r>
            <a:endParaRPr lang="cs-CZ" dirty="0" smtClean="0"/>
          </a:p>
          <a:p>
            <a:r>
              <a:rPr lang="cs-CZ" dirty="0" smtClean="0"/>
              <a:t>Základním prvkem řízení chovu daného plemene je zastřešující chovatelský klub</a:t>
            </a:r>
          </a:p>
          <a:p>
            <a:r>
              <a:rPr lang="cs-CZ" dirty="0" smtClean="0"/>
              <a:t>Druhy chovu – kontrolovaný, řízený, evidovaný, volný, výběrový</a:t>
            </a:r>
          </a:p>
          <a:p>
            <a:r>
              <a:rPr lang="cs-CZ" dirty="0"/>
              <a:t>M</a:t>
            </a:r>
            <a:r>
              <a:rPr lang="cs-CZ" dirty="0" smtClean="0"/>
              <a:t>aximální </a:t>
            </a:r>
            <a:r>
              <a:rPr lang="cs-CZ" dirty="0"/>
              <a:t>počet vrhů u chovné feny je 3 za období 24 </a:t>
            </a:r>
            <a:r>
              <a:rPr lang="cs-CZ" dirty="0" smtClean="0"/>
              <a:t>měsíců, reprodukční období chovné feny končí dovršením 8. roku věku (v následujícím roce je možno fenu krýt po schválení výjimky s dobrozdáním veterinárního lékaře)</a:t>
            </a: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720080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62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301006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Barvářské zkoušky, předběžné zkoušky barvářů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4464496" cy="5112568"/>
          </a:xfrm>
        </p:spPr>
        <p:txBody>
          <a:bodyPr>
            <a:normAutofit/>
          </a:bodyPr>
          <a:lstStyle/>
          <a:p>
            <a:r>
              <a:rPr lang="cs-CZ" dirty="0"/>
              <a:t>Zkratka zkoušek - </a:t>
            </a:r>
            <a:r>
              <a:rPr lang="cs-CZ" dirty="0" smtClean="0"/>
              <a:t>BZ </a:t>
            </a:r>
            <a:endParaRPr lang="cs-CZ" dirty="0"/>
          </a:p>
          <a:p>
            <a:r>
              <a:rPr lang="cs-CZ" sz="2400" dirty="0"/>
              <a:t>Kvalifikují psa jako lovecky upotřebitelného k </a:t>
            </a:r>
            <a:r>
              <a:rPr lang="cs-CZ" sz="2400" dirty="0" smtClean="0"/>
              <a:t>dosledu </a:t>
            </a:r>
            <a:r>
              <a:rPr lang="cs-CZ" sz="2400" dirty="0"/>
              <a:t>spárkaté zvěře </a:t>
            </a:r>
          </a:p>
          <a:p>
            <a:r>
              <a:rPr lang="cs-CZ" sz="2400" dirty="0"/>
              <a:t>Zúčastnit se mohou všechna lovecká </a:t>
            </a:r>
            <a:r>
              <a:rPr lang="cs-CZ" sz="2400" dirty="0" smtClean="0"/>
              <a:t>plemena</a:t>
            </a:r>
            <a:endParaRPr lang="cs-CZ" sz="2400" dirty="0"/>
          </a:p>
          <a:p>
            <a:r>
              <a:rPr lang="cs-CZ" sz="2400" dirty="0" smtClean="0"/>
              <a:t>Zkouška </a:t>
            </a:r>
            <a:r>
              <a:rPr lang="cs-CZ" sz="2400" dirty="0"/>
              <a:t>uvedena ve ZŘ </a:t>
            </a:r>
            <a:r>
              <a:rPr lang="cs-CZ" sz="2400" dirty="0" smtClean="0"/>
              <a:t>jezevčíků a teriérů</a:t>
            </a:r>
            <a:endParaRPr lang="cs-CZ" sz="2400" dirty="0"/>
          </a:p>
          <a:p>
            <a:pPr lvl="1"/>
            <a:r>
              <a:rPr lang="cs-CZ" sz="2000" dirty="0"/>
              <a:t>Disciplíny zkoušky </a:t>
            </a:r>
            <a:r>
              <a:rPr lang="cs-CZ" sz="2000" dirty="0" smtClean="0"/>
              <a:t>: vodění, odložení, práce před barvou (šoulačka nebo následování volně/na řemeni), barva</a:t>
            </a:r>
            <a:endParaRPr lang="cs-CZ" dirty="0" smtClean="0"/>
          </a:p>
          <a:p>
            <a:pPr lvl="1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484784"/>
            <a:ext cx="4247360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Zkratka zkoušek - </a:t>
            </a:r>
            <a:r>
              <a:rPr lang="cs-CZ" dirty="0" err="1" smtClean="0"/>
              <a:t>Pb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sz="2400" dirty="0"/>
              <a:t>Kvalifikují psa jako lovecky upotřebitelného k </a:t>
            </a:r>
            <a:r>
              <a:rPr lang="cs-CZ" sz="2400" dirty="0" smtClean="0"/>
              <a:t>dosledu </a:t>
            </a:r>
            <a:r>
              <a:rPr lang="cs-CZ" sz="2400" dirty="0"/>
              <a:t>spárkaté zvěře </a:t>
            </a:r>
          </a:p>
          <a:p>
            <a:r>
              <a:rPr lang="cs-CZ" sz="2400" dirty="0"/>
              <a:t>Zúčastnit se mohou všechna lovecká </a:t>
            </a:r>
            <a:r>
              <a:rPr lang="cs-CZ" sz="2400" dirty="0" smtClean="0"/>
              <a:t>plemena</a:t>
            </a:r>
            <a:endParaRPr lang="cs-CZ" sz="2400" dirty="0"/>
          </a:p>
          <a:p>
            <a:r>
              <a:rPr lang="cs-CZ" sz="2400" dirty="0"/>
              <a:t>Zkouška uvedena ve ZŘ </a:t>
            </a:r>
            <a:r>
              <a:rPr lang="cs-CZ" sz="2400" dirty="0" smtClean="0"/>
              <a:t>barvářů</a:t>
            </a:r>
            <a:endParaRPr lang="cs-CZ" sz="2400" dirty="0"/>
          </a:p>
          <a:p>
            <a:pPr lvl="1"/>
            <a:r>
              <a:rPr lang="cs-CZ" sz="2000" dirty="0"/>
              <a:t>Disciplíny zkoušky </a:t>
            </a:r>
            <a:r>
              <a:rPr lang="cs-CZ" sz="2000" dirty="0" smtClean="0"/>
              <a:t>: práce na umělé stopě, vyhledávání zvěře, práce na umělé stopě, chování psa u zastřelené zvěře, vodění, odložení, chuť do práce</a:t>
            </a:r>
            <a:endParaRPr lang="cs-CZ" sz="2000" dirty="0"/>
          </a:p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266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52128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Honičské zkoušky a barvářské zkoušky honičů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6"/>
            <a:ext cx="4464496" cy="5328592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Zkratka zkoušek - HZ </a:t>
            </a:r>
          </a:p>
          <a:p>
            <a:r>
              <a:rPr lang="cs-CZ" sz="2400" dirty="0"/>
              <a:t>Kvalifikují psa jako lovecky upotřebitelného k </a:t>
            </a:r>
            <a:r>
              <a:rPr lang="cs-CZ" sz="2400" dirty="0" smtClean="0"/>
              <a:t>vyhledávání a </a:t>
            </a:r>
            <a:r>
              <a:rPr lang="cs-CZ" sz="2400" dirty="0"/>
              <a:t>dosledu spárkaté zvěře </a:t>
            </a:r>
          </a:p>
          <a:p>
            <a:r>
              <a:rPr lang="cs-CZ" sz="2400" dirty="0"/>
              <a:t>Zúčastnit se mohou všechna lovecká plemena </a:t>
            </a:r>
            <a:r>
              <a:rPr lang="cs-CZ" sz="2400" dirty="0" smtClean="0"/>
              <a:t>mimo ohařů a ostatních psů s kohoutkovou výškou nad 55cm(zakazuje </a:t>
            </a:r>
            <a:r>
              <a:rPr lang="cs-CZ" sz="2400" dirty="0"/>
              <a:t>to zákon)</a:t>
            </a:r>
          </a:p>
          <a:p>
            <a:r>
              <a:rPr lang="cs-CZ" sz="2400" dirty="0" smtClean="0"/>
              <a:t>HZ  </a:t>
            </a:r>
            <a:r>
              <a:rPr lang="cs-CZ" sz="2400" dirty="0"/>
              <a:t>jsou </a:t>
            </a:r>
            <a:r>
              <a:rPr lang="cs-CZ" sz="2400" dirty="0" smtClean="0"/>
              <a:t>dvoudenní</a:t>
            </a:r>
          </a:p>
          <a:p>
            <a:r>
              <a:rPr lang="cs-CZ" sz="2400" dirty="0" smtClean="0"/>
              <a:t>Možnost zadání titulu „</a:t>
            </a:r>
            <a:r>
              <a:rPr lang="cs-CZ" sz="2400" dirty="0" err="1" smtClean="0"/>
              <a:t>Diviačiar</a:t>
            </a:r>
            <a:r>
              <a:rPr lang="cs-CZ" sz="2400" dirty="0" smtClean="0"/>
              <a:t>“</a:t>
            </a:r>
            <a:endParaRPr lang="cs-CZ" sz="2400" dirty="0"/>
          </a:p>
          <a:p>
            <a:r>
              <a:rPr lang="cs-CZ" sz="2400" dirty="0"/>
              <a:t>Zkouška uvedena ve ZŘ </a:t>
            </a:r>
            <a:r>
              <a:rPr lang="cs-CZ" sz="2400" dirty="0" smtClean="0"/>
              <a:t>honičů</a:t>
            </a:r>
            <a:endParaRPr lang="cs-CZ" sz="2400" dirty="0"/>
          </a:p>
          <a:p>
            <a:pPr lvl="1"/>
            <a:r>
              <a:rPr lang="cs-CZ" sz="2000" dirty="0"/>
              <a:t>Disciplíny </a:t>
            </a:r>
            <a:r>
              <a:rPr lang="cs-CZ" sz="2000" dirty="0" smtClean="0"/>
              <a:t>zkoušky : nos, hledání, nahánění (zajíc, liška, spárkatá a divočák), hlasitost, dosled na umělé stopě, ochota k práci na černou zvěř, poslušnost, chování po výstřelu, chování u střelené zvěře, chování na stanovišti, vytrvalost, orientace, vodění, odložení</a:t>
            </a:r>
            <a:endParaRPr lang="cs-CZ" sz="2000" dirty="0"/>
          </a:p>
          <a:p>
            <a:pPr lvl="1"/>
            <a:endParaRPr lang="cs-CZ" dirty="0" smtClean="0"/>
          </a:p>
          <a:p>
            <a:pPr lvl="2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412776"/>
            <a:ext cx="4247360" cy="51845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Zkratka zkoušek - </a:t>
            </a:r>
            <a:r>
              <a:rPr lang="cs-CZ" dirty="0" smtClean="0"/>
              <a:t>BHZ </a:t>
            </a:r>
            <a:endParaRPr lang="cs-CZ" dirty="0"/>
          </a:p>
          <a:p>
            <a:r>
              <a:rPr lang="cs-CZ" sz="2400" dirty="0"/>
              <a:t>Kvalifikují psa jako lovecky upotřebitelného k vyhledávání a dosledu spárkaté zvěře </a:t>
            </a:r>
          </a:p>
          <a:p>
            <a:r>
              <a:rPr lang="cs-CZ" sz="2400" dirty="0"/>
              <a:t>Zúčastnit se mohou všechna lovecká plemena mimo </a:t>
            </a:r>
            <a:r>
              <a:rPr lang="cs-CZ" sz="2400" dirty="0" smtClean="0"/>
              <a:t>ohařů</a:t>
            </a:r>
            <a:endParaRPr lang="cs-CZ" sz="2400" dirty="0"/>
          </a:p>
          <a:p>
            <a:r>
              <a:rPr lang="cs-CZ" sz="2400" dirty="0"/>
              <a:t>Zkouška uvedena ve ZŘ honičů</a:t>
            </a:r>
          </a:p>
          <a:p>
            <a:pPr lvl="1"/>
            <a:r>
              <a:rPr lang="cs-CZ" sz="2000" dirty="0"/>
              <a:t>Disciplíny zkoušky </a:t>
            </a:r>
            <a:r>
              <a:rPr lang="cs-CZ" sz="2000" dirty="0" smtClean="0"/>
              <a:t>: vodění, odložení, dosled na uměle založené šlapané, nepobarvené stopě, chování u střelené zvěře, poslušnost</a:t>
            </a:r>
            <a:endParaRPr lang="cs-CZ" sz="20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597352"/>
            <a:ext cx="2895600" cy="260648"/>
          </a:xfrm>
        </p:spPr>
        <p:txBody>
          <a:bodyPr/>
          <a:lstStyle/>
          <a:p>
            <a:r>
              <a:rPr lang="cs-CZ" dirty="0" smtClean="0"/>
              <a:t>Okruhy: V/B/15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816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Ochrana psa a ochranné pomůcky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628800"/>
            <a:ext cx="8712968" cy="4824536"/>
          </a:xfrm>
        </p:spPr>
        <p:txBody>
          <a:bodyPr>
            <a:normAutofit/>
          </a:bodyPr>
          <a:lstStyle/>
          <a:p>
            <a:r>
              <a:rPr lang="cs-CZ" b="1" dirty="0" smtClean="0"/>
              <a:t>Důsledný výběr plemene</a:t>
            </a:r>
            <a:r>
              <a:rPr lang="cs-CZ" dirty="0" smtClean="0"/>
              <a:t> s ohledem na budoucí využití, precizní </a:t>
            </a:r>
            <a:r>
              <a:rPr lang="cs-CZ" dirty="0"/>
              <a:t>výcvik psa, </a:t>
            </a:r>
            <a:r>
              <a:rPr lang="cs-CZ" dirty="0" smtClean="0"/>
              <a:t>dobrá organizace </a:t>
            </a:r>
            <a:r>
              <a:rPr lang="cs-CZ" dirty="0"/>
              <a:t>a podmínky </a:t>
            </a:r>
            <a:r>
              <a:rPr lang="cs-CZ" dirty="0" smtClean="0"/>
              <a:t>lovu s ohledem na bezpečnost zúčastněných osob i psů</a:t>
            </a:r>
            <a:endParaRPr lang="cs-CZ" dirty="0"/>
          </a:p>
          <a:p>
            <a:r>
              <a:rPr lang="cs-CZ" b="1" dirty="0"/>
              <a:t>Pasivní ochrana psa</a:t>
            </a:r>
            <a:r>
              <a:rPr lang="cs-CZ" dirty="0"/>
              <a:t> – informace o pozici (GPS)</a:t>
            </a:r>
          </a:p>
          <a:p>
            <a:r>
              <a:rPr lang="cs-CZ" b="1" dirty="0"/>
              <a:t>Aktivní ochrana psa</a:t>
            </a:r>
            <a:r>
              <a:rPr lang="cs-CZ" dirty="0"/>
              <a:t> – ochranné obojky a vesty</a:t>
            </a:r>
          </a:p>
          <a:p>
            <a:r>
              <a:rPr lang="cs-CZ" b="1" dirty="0"/>
              <a:t>Výstroj a výzbroj psovoda</a:t>
            </a:r>
            <a:r>
              <a:rPr lang="cs-CZ" dirty="0"/>
              <a:t> – poskytnutí podpory</a:t>
            </a:r>
          </a:p>
          <a:p>
            <a:r>
              <a:rPr lang="cs-CZ" b="1" dirty="0"/>
              <a:t>Vybavení pro případ úrazu</a:t>
            </a:r>
            <a:r>
              <a:rPr lang="cs-CZ" dirty="0"/>
              <a:t> – poskytnutí </a:t>
            </a:r>
            <a:r>
              <a:rPr lang="cs-CZ" dirty="0" smtClean="0"/>
              <a:t>pomoci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61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Memoriály, soutěže, </a:t>
            </a:r>
            <a:r>
              <a:rPr lang="cs-CZ" b="1" dirty="0" err="1" smtClean="0"/>
              <a:t>field</a:t>
            </a:r>
            <a:r>
              <a:rPr lang="cs-CZ" b="1" dirty="0" smtClean="0"/>
              <a:t> </a:t>
            </a:r>
            <a:r>
              <a:rPr lang="cs-CZ" b="1" dirty="0" err="1" smtClean="0"/>
              <a:t>trail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640960" cy="518457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Memoriály a soutěže jsou vrcholné výcvikové akce na národní i mezinárodní úrovni, včetně Evropských pohárů a Mistrovství světa</a:t>
            </a:r>
          </a:p>
          <a:p>
            <a:pPr lvl="1"/>
            <a:r>
              <a:rPr lang="cs-CZ" dirty="0" smtClean="0"/>
              <a:t>Naše národní vrcholné memoriály (pořádané ČMMJ)</a:t>
            </a:r>
          </a:p>
          <a:p>
            <a:pPr lvl="2"/>
            <a:r>
              <a:rPr lang="cs-CZ" dirty="0" smtClean="0"/>
              <a:t>Memoriál Richarda </a:t>
            </a:r>
            <a:r>
              <a:rPr lang="cs-CZ" dirty="0" err="1" smtClean="0"/>
              <a:t>Knolla</a:t>
            </a:r>
            <a:endParaRPr lang="cs-CZ" dirty="0" smtClean="0"/>
          </a:p>
          <a:p>
            <a:pPr lvl="2"/>
            <a:r>
              <a:rPr lang="cs-CZ" dirty="0" smtClean="0"/>
              <a:t>Memoriál Karla Podhajského</a:t>
            </a:r>
          </a:p>
          <a:p>
            <a:pPr lvl="2"/>
            <a:r>
              <a:rPr lang="cs-CZ" dirty="0" smtClean="0"/>
              <a:t>Mezinárodní soutěž v přinášení retrívrů</a:t>
            </a:r>
          </a:p>
          <a:p>
            <a:r>
              <a:rPr lang="cs-CZ" dirty="0" err="1" smtClean="0"/>
              <a:t>Field</a:t>
            </a:r>
            <a:r>
              <a:rPr lang="cs-CZ" dirty="0" smtClean="0"/>
              <a:t> </a:t>
            </a:r>
            <a:r>
              <a:rPr lang="cs-CZ" dirty="0" err="1" smtClean="0"/>
              <a:t>traily</a:t>
            </a:r>
            <a:r>
              <a:rPr lang="cs-CZ" dirty="0" smtClean="0"/>
              <a:t> jsou speciální zkouškou pro ohaře</a:t>
            </a:r>
            <a:endParaRPr lang="cs-CZ" dirty="0"/>
          </a:p>
          <a:p>
            <a:pPr lvl="1"/>
            <a:r>
              <a:rPr lang="cs-CZ" dirty="0" smtClean="0"/>
              <a:t>Jarní a letní </a:t>
            </a:r>
            <a:r>
              <a:rPr lang="cs-CZ" dirty="0" err="1" smtClean="0"/>
              <a:t>field</a:t>
            </a:r>
            <a:r>
              <a:rPr lang="cs-CZ" dirty="0" smtClean="0"/>
              <a:t> </a:t>
            </a:r>
            <a:r>
              <a:rPr lang="cs-CZ" dirty="0" err="1" smtClean="0"/>
              <a:t>trail</a:t>
            </a:r>
            <a:r>
              <a:rPr lang="cs-CZ" dirty="0" smtClean="0"/>
              <a:t> (FT)</a:t>
            </a:r>
            <a:endParaRPr lang="cs-CZ" dirty="0"/>
          </a:p>
          <a:p>
            <a:pPr lvl="2"/>
            <a:r>
              <a:rPr lang="cs-CZ" dirty="0" smtClean="0"/>
              <a:t>Zkouší se vrozené vlohy ohařů, hlavně hledání a vystavování (zvěř se neloví, nezadává lovecká upotřebitelnost)</a:t>
            </a:r>
          </a:p>
          <a:p>
            <a:pPr lvl="1"/>
            <a:r>
              <a:rPr lang="cs-CZ" dirty="0" smtClean="0"/>
              <a:t>Podzimní </a:t>
            </a:r>
            <a:r>
              <a:rPr lang="cs-CZ" dirty="0" err="1"/>
              <a:t>field</a:t>
            </a:r>
            <a:r>
              <a:rPr lang="cs-CZ" dirty="0"/>
              <a:t> </a:t>
            </a:r>
            <a:r>
              <a:rPr lang="cs-CZ" dirty="0" err="1"/>
              <a:t>trail</a:t>
            </a:r>
            <a:r>
              <a:rPr lang="cs-CZ" dirty="0"/>
              <a:t> </a:t>
            </a:r>
            <a:r>
              <a:rPr lang="cs-CZ" dirty="0" smtClean="0"/>
              <a:t>(PFT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Zkouší se vrozené vlohy ohařů, hlavně hledání a </a:t>
            </a:r>
            <a:r>
              <a:rPr lang="cs-CZ" dirty="0" smtClean="0"/>
              <a:t>vystavování v kombinaci s přinášením ulovené zvěře (loví se pouze pernatá zvěř, může být zadávána lovecká </a:t>
            </a:r>
            <a:r>
              <a:rPr lang="cs-CZ" dirty="0"/>
              <a:t>upotřebitelnost)</a:t>
            </a:r>
          </a:p>
          <a:p>
            <a:pPr lvl="2"/>
            <a:endParaRPr lang="cs-CZ" dirty="0"/>
          </a:p>
          <a:p>
            <a:pPr lvl="2"/>
            <a:endParaRPr lang="cs-CZ" dirty="0" smtClean="0"/>
          </a:p>
          <a:p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5040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671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Struktura kynologie, organizace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776864" cy="5256584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smtClean="0"/>
              <a:t>Mezinárodní kynologická federace FCI</a:t>
            </a:r>
          </a:p>
          <a:p>
            <a:pPr lvl="1"/>
            <a:r>
              <a:rPr lang="cs-CZ" dirty="0" smtClean="0"/>
              <a:t>V každé členské zemi je jen jeden národní zástupce – Českomoravská kynologická unie </a:t>
            </a:r>
            <a:r>
              <a:rPr lang="cs-CZ" dirty="0" err="1" smtClean="0"/>
              <a:t>z.s</a:t>
            </a:r>
            <a:r>
              <a:rPr lang="cs-CZ" dirty="0" smtClean="0"/>
              <a:t>. (ČMKU)</a:t>
            </a:r>
            <a:endParaRPr lang="cs-CZ" dirty="0"/>
          </a:p>
          <a:p>
            <a:pPr lvl="1"/>
            <a:r>
              <a:rPr lang="cs-CZ" sz="2900" dirty="0" smtClean="0"/>
              <a:t>ČMKU vede národní Plemennou knihu psů (PK)</a:t>
            </a:r>
          </a:p>
          <a:p>
            <a:pPr lvl="1"/>
            <a:r>
              <a:rPr lang="cs-CZ" sz="2900" dirty="0" smtClean="0"/>
              <a:t>Českomoravská kynologická jednota </a:t>
            </a:r>
            <a:r>
              <a:rPr lang="cs-CZ" sz="2900" dirty="0" err="1" smtClean="0"/>
              <a:t>z.s</a:t>
            </a:r>
            <a:r>
              <a:rPr lang="cs-CZ" sz="2900" dirty="0" smtClean="0"/>
              <a:t>. vede </a:t>
            </a:r>
            <a:r>
              <a:rPr lang="cs-CZ" dirty="0" smtClean="0"/>
              <a:t>pracoviště PK č.3, ČLP – číslo loveckého psa</a:t>
            </a:r>
          </a:p>
          <a:p>
            <a:r>
              <a:rPr lang="cs-CZ" b="1" dirty="0" smtClean="0"/>
              <a:t>Českomoravská kynologická unie </a:t>
            </a:r>
            <a:r>
              <a:rPr lang="cs-CZ" b="1" dirty="0" err="1" smtClean="0"/>
              <a:t>z.s</a:t>
            </a:r>
            <a:r>
              <a:rPr lang="cs-CZ" b="1" dirty="0" smtClean="0"/>
              <a:t>.</a:t>
            </a:r>
          </a:p>
          <a:p>
            <a:pPr lvl="1"/>
            <a:r>
              <a:rPr lang="cs-CZ" dirty="0" smtClean="0"/>
              <a:t>Je garantem řízení a fungování kynologie v ČR z mezinárodního i národního pohledu</a:t>
            </a:r>
          </a:p>
          <a:p>
            <a:pPr lvl="1"/>
            <a:r>
              <a:rPr lang="cs-CZ" dirty="0" smtClean="0"/>
              <a:t>Mimo jiné vede a spravuje seznam mezinárodních i národních rozhodčích exteriéru psů</a:t>
            </a:r>
          </a:p>
          <a:p>
            <a:pPr lvl="1"/>
            <a:r>
              <a:rPr lang="cs-CZ" dirty="0" smtClean="0"/>
              <a:t>Národní rozhodčí výkonu loveckých psů vede ČMMJ </a:t>
            </a:r>
            <a:r>
              <a:rPr lang="cs-CZ" dirty="0" err="1" smtClean="0"/>
              <a:t>z.s</a:t>
            </a:r>
            <a:r>
              <a:rPr lang="cs-CZ" dirty="0" smtClean="0"/>
              <a:t>., seznam mezinárodních rozhodčích výkonu vede ČMKU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ozor na tzv. „disidentské organizace“ 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32656"/>
          </a:xfrm>
        </p:spPr>
        <p:txBody>
          <a:bodyPr/>
          <a:lstStyle/>
          <a:p>
            <a:r>
              <a:rPr lang="cs-CZ" dirty="0" smtClean="0"/>
              <a:t>Okruhy: V/A/3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24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Vodič, oznamovač, </a:t>
            </a:r>
            <a:r>
              <a:rPr lang="cs-CZ" b="1" dirty="0" err="1" smtClean="0"/>
              <a:t>hlasič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5256584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smtClean="0"/>
              <a:t>Práce vodiče</a:t>
            </a:r>
            <a:endParaRPr lang="cs-CZ" b="1" dirty="0"/>
          </a:p>
          <a:p>
            <a:pPr lvl="1"/>
            <a:r>
              <a:rPr lang="cs-CZ" dirty="0" smtClean="0"/>
              <a:t>Je práce psa při dosledu spárkaté zvěře tak, že po nasazení na nástřel vypracuje celo stopu na barvářském řemeni (minimálně 5m dlouhém) a dovede vůdce až ke zvěři (mimo BZH a HZ)</a:t>
            </a:r>
            <a:endParaRPr lang="cs-CZ" dirty="0"/>
          </a:p>
          <a:p>
            <a:r>
              <a:rPr lang="cs-CZ" b="1" dirty="0" smtClean="0"/>
              <a:t>Práce oznamovače</a:t>
            </a:r>
            <a:endParaRPr lang="cs-CZ" b="1" dirty="0"/>
          </a:p>
          <a:p>
            <a:pPr lvl="1"/>
            <a:r>
              <a:rPr lang="cs-CZ" dirty="0"/>
              <a:t>Je práce psa při dosledu spárkaté zvěře tak, že </a:t>
            </a:r>
            <a:r>
              <a:rPr lang="cs-CZ" dirty="0" smtClean="0"/>
              <a:t>na zkouškách dosleduje od lože zvěř samostatně, vrátí se k vůdci, kde mu naučeným způsobem oznámí nalezení zvěře a odvede ho k ní</a:t>
            </a:r>
            <a:endParaRPr lang="cs-CZ" dirty="0"/>
          </a:p>
          <a:p>
            <a:r>
              <a:rPr lang="cs-CZ" b="1" dirty="0" smtClean="0"/>
              <a:t>Práce hlasitého oznamovače</a:t>
            </a:r>
            <a:endParaRPr lang="cs-CZ" b="1" dirty="0"/>
          </a:p>
          <a:p>
            <a:pPr lvl="1"/>
            <a:r>
              <a:rPr lang="cs-CZ" dirty="0"/>
              <a:t>Je práce psa při dosledu spárkaté zvěře tak, že na zkouškách dosleduje od lože zvěř samostatně, vrátí se k vůdci, kde mu naučeným způsobem oznámí nalezení zvěře a </a:t>
            </a:r>
            <a:r>
              <a:rPr lang="cs-CZ" dirty="0" smtClean="0"/>
              <a:t>za hlasitého vydávání ho </a:t>
            </a:r>
            <a:r>
              <a:rPr lang="cs-CZ" dirty="0"/>
              <a:t>k </a:t>
            </a:r>
            <a:r>
              <a:rPr lang="cs-CZ" dirty="0" smtClean="0"/>
              <a:t>ní dovede</a:t>
            </a:r>
            <a:endParaRPr lang="cs-CZ" dirty="0"/>
          </a:p>
          <a:p>
            <a:r>
              <a:rPr lang="cs-CZ" b="1" dirty="0" smtClean="0"/>
              <a:t>Práce </a:t>
            </a:r>
            <a:r>
              <a:rPr lang="cs-CZ" b="1" dirty="0" err="1" smtClean="0"/>
              <a:t>hlasiče</a:t>
            </a:r>
            <a:endParaRPr lang="cs-CZ" b="1" dirty="0"/>
          </a:p>
          <a:p>
            <a:pPr lvl="1"/>
            <a:r>
              <a:rPr lang="cs-CZ" dirty="0"/>
              <a:t>Je práce psa při dosledu spárkaté zvěře tak, že na zkouškách dosleduje od lože zvěř samostatně, </a:t>
            </a:r>
            <a:r>
              <a:rPr lang="cs-CZ" dirty="0" smtClean="0"/>
              <a:t>zůstává u ní a trvale hlásí, až do příchodu vůdce</a:t>
            </a:r>
            <a:r>
              <a:rPr lang="cs-CZ" dirty="0"/>
              <a:t> </a:t>
            </a:r>
            <a:r>
              <a:rPr lang="cs-CZ" dirty="0" smtClean="0"/>
              <a:t>(nežádoucí je dlouhé odmlčení a vzdalování se od dosledované zvěře)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648072" cy="360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290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994122"/>
          </a:xfrm>
        </p:spPr>
        <p:txBody>
          <a:bodyPr>
            <a:normAutofit/>
          </a:bodyPr>
          <a:lstStyle/>
          <a:p>
            <a:r>
              <a:rPr lang="cs-CZ" b="1" dirty="0" smtClean="0"/>
              <a:t>Dosled spárkaté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640960" cy="5184576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Dosled je celou </a:t>
            </a:r>
            <a:r>
              <a:rPr lang="cs-CZ" dirty="0" smtClean="0"/>
              <a:t>posloupností činností, </a:t>
            </a:r>
            <a:r>
              <a:rPr lang="cs-CZ" dirty="0"/>
              <a:t>které je nutno provést, abychom poraněnou zvěř </a:t>
            </a:r>
            <a:r>
              <a:rPr lang="cs-CZ" dirty="0" smtClean="0"/>
              <a:t>vyhledali (dosledovali)</a:t>
            </a:r>
            <a:endParaRPr lang="cs-CZ" dirty="0"/>
          </a:p>
          <a:p>
            <a:r>
              <a:rPr lang="cs-CZ" dirty="0"/>
              <a:t>Loveckou upotřebitelnost pro </a:t>
            </a:r>
            <a:r>
              <a:rPr lang="cs-CZ" dirty="0" smtClean="0"/>
              <a:t>dosled </a:t>
            </a:r>
            <a:r>
              <a:rPr lang="cs-CZ" dirty="0"/>
              <a:t>může získat každé lovecké plemeno</a:t>
            </a:r>
          </a:p>
          <a:p>
            <a:r>
              <a:rPr lang="cs-CZ" dirty="0"/>
              <a:t>Musí a může se provádět pouze se psy, kteří mají loveckou upotřebitelnost pro </a:t>
            </a:r>
            <a:r>
              <a:rPr lang="cs-CZ" dirty="0" smtClean="0"/>
              <a:t>dosledování </a:t>
            </a:r>
            <a:r>
              <a:rPr lang="cs-CZ" dirty="0"/>
              <a:t>usmrcené, postřelené nebo jiným způsobem zraněné </a:t>
            </a:r>
            <a:r>
              <a:rPr lang="cs-CZ" dirty="0" smtClean="0"/>
              <a:t>spárkaté zvěře</a:t>
            </a:r>
          </a:p>
          <a:p>
            <a:r>
              <a:rPr lang="cs-CZ" dirty="0" smtClean="0"/>
              <a:t>Při </a:t>
            </a:r>
            <a:r>
              <a:rPr lang="cs-CZ" dirty="0"/>
              <a:t>d</a:t>
            </a:r>
            <a:r>
              <a:rPr lang="cs-CZ" dirty="0" smtClean="0"/>
              <a:t>osledu nesmí být opomenuta bezpečnost vůdce</a:t>
            </a:r>
            <a:endParaRPr lang="cs-CZ" dirty="0"/>
          </a:p>
          <a:p>
            <a:r>
              <a:rPr lang="cs-CZ" dirty="0"/>
              <a:t>Druhy zkoušek pro </a:t>
            </a:r>
            <a:r>
              <a:rPr lang="cs-CZ" dirty="0" smtClean="0"/>
              <a:t>dosled</a:t>
            </a:r>
            <a:endParaRPr lang="cs-CZ" dirty="0"/>
          </a:p>
          <a:p>
            <a:pPr lvl="1"/>
            <a:r>
              <a:rPr lang="cs-CZ" dirty="0" smtClean="0"/>
              <a:t>lesní </a:t>
            </a:r>
            <a:r>
              <a:rPr lang="cs-CZ" dirty="0"/>
              <a:t>zkoušky, </a:t>
            </a:r>
            <a:r>
              <a:rPr lang="cs-CZ" dirty="0" smtClean="0"/>
              <a:t>barvářské zkoušky, všestranné </a:t>
            </a:r>
            <a:r>
              <a:rPr lang="cs-CZ" dirty="0"/>
              <a:t>zkoušky, </a:t>
            </a:r>
            <a:r>
              <a:rPr lang="cs-CZ" dirty="0" smtClean="0"/>
              <a:t>barvářské zkoušky honičů, honičské zkoušky, předběžné zkoušky barvářů, individuální zkoušky barvářů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576064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68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Pomůcky pro výcvik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4752528" cy="5112568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Základní zcela nutné</a:t>
            </a:r>
          </a:p>
          <a:p>
            <a:pPr lvl="1"/>
            <a:r>
              <a:rPr lang="cs-CZ" dirty="0" smtClean="0"/>
              <a:t>Píšťalka, povelka</a:t>
            </a:r>
          </a:p>
          <a:p>
            <a:pPr lvl="1"/>
            <a:r>
              <a:rPr lang="cs-CZ" dirty="0" smtClean="0"/>
              <a:t>Vodítko přes rameno</a:t>
            </a:r>
          </a:p>
          <a:p>
            <a:pPr lvl="1"/>
            <a:r>
              <a:rPr lang="cs-CZ" dirty="0" smtClean="0"/>
              <a:t>Barvářský řemen</a:t>
            </a:r>
          </a:p>
          <a:p>
            <a:pPr lvl="1"/>
            <a:r>
              <a:rPr lang="cs-CZ" dirty="0" smtClean="0"/>
              <a:t>Barvářský obojek</a:t>
            </a:r>
          </a:p>
          <a:p>
            <a:pPr lvl="1"/>
            <a:r>
              <a:rPr lang="cs-CZ" dirty="0" smtClean="0"/>
              <a:t>Vybavená lékárnička </a:t>
            </a:r>
            <a:endParaRPr lang="cs-CZ" dirty="0" smtClean="0"/>
          </a:p>
          <a:p>
            <a:r>
              <a:rPr lang="cs-CZ" b="1" dirty="0" smtClean="0"/>
              <a:t>Specifické pro výcvik</a:t>
            </a:r>
            <a:endParaRPr lang="cs-CZ" b="1" dirty="0"/>
          </a:p>
          <a:p>
            <a:pPr lvl="1"/>
            <a:r>
              <a:rPr lang="cs-CZ" dirty="0" smtClean="0"/>
              <a:t>Aportovací kozlíky</a:t>
            </a:r>
          </a:p>
          <a:p>
            <a:pPr lvl="1"/>
            <a:r>
              <a:rPr lang="cs-CZ" dirty="0" smtClean="0"/>
              <a:t>Vycpaná kůže zajíce</a:t>
            </a:r>
            <a:r>
              <a:rPr lang="cs-CZ" sz="1900" dirty="0" smtClean="0"/>
              <a:t> </a:t>
            </a:r>
            <a:r>
              <a:rPr lang="cs-CZ" sz="1800" dirty="0" smtClean="0"/>
              <a:t>(</a:t>
            </a:r>
            <a:r>
              <a:rPr lang="cs-CZ" sz="1800" dirty="0" err="1" smtClean="0"/>
              <a:t>spratek</a:t>
            </a:r>
            <a:r>
              <a:rPr lang="cs-CZ" sz="1800" dirty="0" smtClean="0"/>
              <a:t>)</a:t>
            </a:r>
            <a:endParaRPr lang="cs-CZ" sz="3600" dirty="0"/>
          </a:p>
          <a:p>
            <a:pPr lvl="1"/>
            <a:r>
              <a:rPr lang="cs-CZ" dirty="0" smtClean="0"/>
              <a:t>Pomůcky k založení stopy</a:t>
            </a: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32040" y="1556792"/>
            <a:ext cx="421196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 smtClean="0"/>
              <a:t>Moderní a elektronické</a:t>
            </a:r>
            <a:endParaRPr lang="cs-CZ" b="1" dirty="0" smtClean="0"/>
          </a:p>
          <a:p>
            <a:pPr marL="0" lvl="1" indent="0">
              <a:buNone/>
            </a:pPr>
            <a:r>
              <a:rPr lang="cs-CZ" dirty="0"/>
              <a:t> </a:t>
            </a:r>
            <a:r>
              <a:rPr lang="cs-CZ" dirty="0" smtClean="0"/>
              <a:t>- ochranný obojek</a:t>
            </a:r>
          </a:p>
          <a:p>
            <a:pPr marL="0" lvl="1" indent="0">
              <a:buNone/>
            </a:pPr>
            <a:r>
              <a:rPr lang="cs-CZ" dirty="0"/>
              <a:t> </a:t>
            </a:r>
            <a:r>
              <a:rPr lang="cs-CZ" dirty="0" smtClean="0"/>
              <a:t>- ochranná vesta pro psa</a:t>
            </a:r>
          </a:p>
          <a:p>
            <a:pPr marL="0" lvl="1" indent="0">
              <a:buNone/>
            </a:pPr>
            <a:r>
              <a:rPr lang="cs-CZ" dirty="0"/>
              <a:t> - </a:t>
            </a:r>
            <a:r>
              <a:rPr lang="cs-CZ" dirty="0" smtClean="0"/>
              <a:t>obranné vybavení vůdce</a:t>
            </a:r>
            <a:endParaRPr lang="cs-CZ" dirty="0"/>
          </a:p>
          <a:p>
            <a:pPr marL="0" indent="0">
              <a:buNone/>
            </a:pPr>
            <a:endParaRPr lang="cs-CZ" sz="2400" dirty="0" smtClean="0"/>
          </a:p>
          <a:p>
            <a:pPr>
              <a:buFontTx/>
              <a:buChar char="-"/>
            </a:pPr>
            <a:r>
              <a:rPr lang="cs-CZ" dirty="0" smtClean="0"/>
              <a:t>Elektrický obojek</a:t>
            </a:r>
          </a:p>
          <a:p>
            <a:pPr>
              <a:buFontTx/>
              <a:buChar char="-"/>
            </a:pPr>
            <a:endParaRPr lang="cs-CZ" sz="2400" dirty="0"/>
          </a:p>
          <a:p>
            <a:pPr>
              <a:buFontTx/>
              <a:buChar char="-"/>
            </a:pPr>
            <a:r>
              <a:rPr lang="cs-CZ" dirty="0" smtClean="0"/>
              <a:t>GPS sledovací (lokalizační) obojek</a:t>
            </a:r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V/B/20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619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8284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Opatření při zjištění nákazy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47483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Při zjištění výskytu vybraných nemocí u volně žijící zvěře i v oborních chovech </a:t>
            </a:r>
            <a:r>
              <a:rPr lang="cs-CZ" b="1" dirty="0" smtClean="0"/>
              <a:t>platí okamžitá povinnost hlášení</a:t>
            </a:r>
            <a:r>
              <a:rPr lang="cs-CZ" dirty="0" smtClean="0"/>
              <a:t> Státní veterinární správě (SVS)</a:t>
            </a:r>
          </a:p>
          <a:p>
            <a:r>
              <a:rPr lang="cs-CZ" dirty="0" smtClean="0"/>
              <a:t>SVS řídí další postup opatření k zabránění šíření, třeba i formou mimořádných opatření, která jsou nadřazena základní legislativě (např. Zákonu o myslivosti)</a:t>
            </a:r>
          </a:p>
          <a:p>
            <a:r>
              <a:rPr lang="cs-CZ" dirty="0" smtClean="0"/>
              <a:t>Povinnost hlásit je tyto choroby :</a:t>
            </a:r>
          </a:p>
          <a:p>
            <a:pPr lvl="1"/>
            <a:r>
              <a:rPr lang="cs-CZ" dirty="0" smtClean="0"/>
              <a:t>Vzteklina, africký mor prasat, klasický mor prasat, sněť slezinná (antrax), svalovčitost (informuje testující laboratoř), </a:t>
            </a:r>
            <a:r>
              <a:rPr lang="cs-CZ" dirty="0" err="1" smtClean="0"/>
              <a:t>Newcastelská</a:t>
            </a:r>
            <a:r>
              <a:rPr lang="cs-CZ" dirty="0" smtClean="0"/>
              <a:t> nemoc (pseudomor drůbeže), ptačí chřipka, tularémie</a:t>
            </a:r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628800"/>
            <a:ext cx="648072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28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994122"/>
          </a:xfrm>
        </p:spPr>
        <p:txBody>
          <a:bodyPr>
            <a:normAutofit/>
          </a:bodyPr>
          <a:lstStyle/>
          <a:p>
            <a:r>
              <a:rPr lang="cs-CZ" b="1" dirty="0" smtClean="0"/>
              <a:t>Nakažlivé nemoci zvěře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518457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Dělí se na</a:t>
            </a:r>
          </a:p>
          <a:p>
            <a:pPr lvl="1"/>
            <a:r>
              <a:rPr lang="cs-CZ" dirty="0" smtClean="0"/>
              <a:t>Nemoci virové, bakteriální, parazitární</a:t>
            </a:r>
          </a:p>
          <a:p>
            <a:pPr lvl="1"/>
            <a:r>
              <a:rPr lang="cs-CZ" dirty="0" smtClean="0"/>
              <a:t>Dále na nemoci spárkaté zvěře, zvěře drobné, srstnaté a pernaté</a:t>
            </a:r>
          </a:p>
          <a:p>
            <a:r>
              <a:rPr lang="cs-CZ" dirty="0" smtClean="0"/>
              <a:t>Příklady </a:t>
            </a:r>
            <a:endParaRPr lang="cs-CZ" dirty="0"/>
          </a:p>
          <a:p>
            <a:pPr lvl="1"/>
            <a:r>
              <a:rPr lang="cs-CZ" dirty="0" smtClean="0"/>
              <a:t>Africký mor prasat</a:t>
            </a:r>
          </a:p>
          <a:p>
            <a:pPr lvl="1"/>
            <a:r>
              <a:rPr lang="cs-CZ" dirty="0" smtClean="0"/>
              <a:t>Klasický mor prasat</a:t>
            </a:r>
          </a:p>
          <a:p>
            <a:pPr lvl="1"/>
            <a:r>
              <a:rPr lang="cs-CZ" dirty="0" smtClean="0"/>
              <a:t>Vzteklina</a:t>
            </a:r>
          </a:p>
          <a:p>
            <a:pPr lvl="1"/>
            <a:r>
              <a:rPr lang="cs-CZ" dirty="0" err="1" smtClean="0"/>
              <a:t>Aujezskyno</a:t>
            </a:r>
            <a:r>
              <a:rPr lang="cs-CZ" dirty="0" smtClean="0"/>
              <a:t> choroba</a:t>
            </a:r>
          </a:p>
          <a:p>
            <a:pPr lvl="1"/>
            <a:r>
              <a:rPr lang="cs-CZ" dirty="0" smtClean="0"/>
              <a:t>Slintavka a kulhavka</a:t>
            </a:r>
          </a:p>
          <a:p>
            <a:pPr lvl="1"/>
            <a:r>
              <a:rPr lang="cs-CZ" dirty="0" smtClean="0"/>
              <a:t>Svalovčitost (trichinelóza)</a:t>
            </a:r>
          </a:p>
          <a:p>
            <a:pPr lvl="1"/>
            <a:r>
              <a:rPr lang="cs-CZ" dirty="0" smtClean="0"/>
              <a:t>Plicní, žaludeční, střevní červivost</a:t>
            </a:r>
          </a:p>
          <a:p>
            <a:pPr lvl="1"/>
            <a:r>
              <a:rPr lang="cs-CZ" dirty="0" smtClean="0"/>
              <a:t>Svrab (prašivina)</a:t>
            </a:r>
          </a:p>
          <a:p>
            <a:pPr lvl="1"/>
            <a:r>
              <a:rPr lang="cs-CZ" dirty="0" smtClean="0"/>
              <a:t>Střečkovitost </a:t>
            </a:r>
            <a:endParaRPr lang="cs-CZ" dirty="0"/>
          </a:p>
          <a:p>
            <a:pPr lvl="1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628800"/>
            <a:ext cx="648072" cy="360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650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Trichinelóza (svalovčitost)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5904656" cy="5256584"/>
          </a:xfrm>
        </p:spPr>
        <p:txBody>
          <a:bodyPr>
            <a:normAutofit/>
          </a:bodyPr>
          <a:lstStyle/>
          <a:p>
            <a:r>
              <a:rPr lang="cs-CZ" dirty="0" smtClean="0"/>
              <a:t>Parazitární onemocnění </a:t>
            </a:r>
          </a:p>
          <a:p>
            <a:pPr lvl="1"/>
            <a:r>
              <a:rPr lang="cs-CZ" dirty="0" smtClean="0"/>
              <a:t>Přenosné na člověka</a:t>
            </a:r>
          </a:p>
          <a:p>
            <a:pPr lvl="2"/>
            <a:r>
              <a:rPr lang="cs-CZ" dirty="0" smtClean="0"/>
              <a:t>Původce – hlístice rodu </a:t>
            </a:r>
            <a:r>
              <a:rPr lang="cs-CZ" dirty="0" err="1" smtClean="0"/>
              <a:t>Trichinella</a:t>
            </a: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- </a:t>
            </a:r>
            <a:r>
              <a:rPr lang="cs-CZ" sz="2400" dirty="0" smtClean="0"/>
              <a:t>Larva i červ cizopasí ve stejném hostiteli</a:t>
            </a:r>
            <a:endParaRPr lang="cs-CZ" baseline="30000" dirty="0" smtClean="0"/>
          </a:p>
          <a:p>
            <a:pPr lvl="1"/>
            <a:r>
              <a:rPr lang="cs-CZ" dirty="0" smtClean="0"/>
              <a:t>Dospělí červi ve střevě</a:t>
            </a:r>
          </a:p>
          <a:p>
            <a:pPr lvl="1"/>
            <a:r>
              <a:rPr lang="cs-CZ" dirty="0" smtClean="0"/>
              <a:t>Larvy pronikají do prokrvované svaloviny</a:t>
            </a:r>
          </a:p>
          <a:p>
            <a:r>
              <a:rPr lang="cs-CZ" sz="2800" dirty="0" smtClean="0"/>
              <a:t>Povinné vyšetření vzorků svaloviny</a:t>
            </a:r>
            <a:endParaRPr lang="cs-CZ" dirty="0" smtClean="0"/>
          </a:p>
          <a:p>
            <a:pPr lvl="1"/>
            <a:r>
              <a:rPr lang="cs-CZ" sz="2400" dirty="0" smtClean="0"/>
              <a:t>Moder. metoda trávicí, starší kompresní</a:t>
            </a:r>
          </a:p>
          <a:p>
            <a:pPr lvl="1"/>
            <a:r>
              <a:rPr lang="cs-CZ" sz="3200" dirty="0" smtClean="0"/>
              <a:t>Zvěřina je nepoživatelná</a:t>
            </a:r>
            <a:endParaRPr lang="cs-CZ" sz="2400" dirty="0" smtClean="0"/>
          </a:p>
          <a:p>
            <a:pPr marL="457200" lvl="1" indent="0">
              <a:buNone/>
            </a:pPr>
            <a:endParaRPr lang="cs-CZ" sz="2600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6372200" y="1772816"/>
            <a:ext cx="2519168" cy="46805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Hostitelé </a:t>
            </a:r>
          </a:p>
          <a:p>
            <a:pPr lvl="1"/>
            <a:r>
              <a:rPr lang="cs-CZ" dirty="0" smtClean="0"/>
              <a:t>Prase divoké</a:t>
            </a:r>
          </a:p>
          <a:p>
            <a:pPr lvl="1"/>
            <a:r>
              <a:rPr lang="cs-CZ" dirty="0" smtClean="0"/>
              <a:t>Prase domácí</a:t>
            </a:r>
          </a:p>
          <a:p>
            <a:pPr lvl="1"/>
            <a:r>
              <a:rPr lang="cs-CZ" dirty="0"/>
              <a:t>J</a:t>
            </a:r>
            <a:r>
              <a:rPr lang="cs-CZ" dirty="0" smtClean="0"/>
              <a:t>ezevec</a:t>
            </a:r>
          </a:p>
          <a:p>
            <a:pPr lvl="1"/>
            <a:r>
              <a:rPr lang="cs-CZ" dirty="0" smtClean="0"/>
              <a:t>Liška </a:t>
            </a:r>
          </a:p>
          <a:p>
            <a:pPr lvl="1"/>
            <a:r>
              <a:rPr lang="cs-CZ" dirty="0" smtClean="0"/>
              <a:t>Kuny</a:t>
            </a:r>
          </a:p>
          <a:p>
            <a:pPr lvl="1"/>
            <a:r>
              <a:rPr lang="cs-CZ" dirty="0" smtClean="0"/>
              <a:t>Hlodavci</a:t>
            </a:r>
          </a:p>
          <a:p>
            <a:pPr lvl="1"/>
            <a:r>
              <a:rPr lang="cs-CZ" dirty="0" smtClean="0"/>
              <a:t>Pes, kočka 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597352"/>
            <a:ext cx="2895600" cy="260648"/>
          </a:xfrm>
        </p:spPr>
        <p:txBody>
          <a:bodyPr/>
          <a:lstStyle/>
          <a:p>
            <a:r>
              <a:rPr lang="cs-CZ" dirty="0" smtClean="0"/>
              <a:t>Okruhy: V/C/3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776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Tularemie, tuberkulóza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4248472" cy="4748336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T</a:t>
            </a:r>
            <a:r>
              <a:rPr lang="cs-CZ" dirty="0" smtClean="0"/>
              <a:t>ularemie </a:t>
            </a:r>
          </a:p>
          <a:p>
            <a:pPr lvl="1"/>
            <a:r>
              <a:rPr lang="cs-CZ" dirty="0" smtClean="0"/>
              <a:t>Bakteriální onemocnění </a:t>
            </a:r>
          </a:p>
          <a:p>
            <a:pPr lvl="1"/>
            <a:r>
              <a:rPr lang="cs-CZ" dirty="0" smtClean="0"/>
              <a:t>Přenosné na člověka</a:t>
            </a:r>
          </a:p>
          <a:p>
            <a:pPr lvl="2"/>
            <a:r>
              <a:rPr lang="cs-CZ" dirty="0" smtClean="0"/>
              <a:t>Původce - bakterie</a:t>
            </a:r>
          </a:p>
          <a:p>
            <a:pPr lvl="2"/>
            <a:r>
              <a:rPr lang="cs-CZ" dirty="0" err="1" smtClean="0"/>
              <a:t>Francisella</a:t>
            </a:r>
            <a:r>
              <a:rPr lang="cs-CZ" dirty="0" smtClean="0"/>
              <a:t> </a:t>
            </a:r>
            <a:r>
              <a:rPr lang="cs-CZ" dirty="0" err="1" smtClean="0"/>
              <a:t>tularensis</a:t>
            </a:r>
            <a:endParaRPr lang="cs-CZ" dirty="0" smtClean="0"/>
          </a:p>
          <a:p>
            <a:pPr lvl="2"/>
            <a:r>
              <a:rPr lang="cs-CZ" dirty="0" smtClean="0"/>
              <a:t>Zvláště vnímavé druhy :</a:t>
            </a:r>
            <a:endParaRPr lang="cs-CZ" dirty="0"/>
          </a:p>
          <a:p>
            <a:pPr marL="914400" lvl="2" indent="0">
              <a:buNone/>
            </a:pPr>
            <a:r>
              <a:rPr lang="cs-CZ" dirty="0" smtClean="0"/>
              <a:t>- zajíc, ondatra, křeček, hraboši</a:t>
            </a:r>
          </a:p>
          <a:p>
            <a:pPr lvl="1"/>
            <a:r>
              <a:rPr lang="cs-CZ" dirty="0" smtClean="0"/>
              <a:t>Přenos kontaktem, sajícím hmyzem, krmivem, poraněnou kůží, vzduchem</a:t>
            </a:r>
          </a:p>
          <a:p>
            <a:pPr lvl="1"/>
            <a:endParaRPr lang="cs-CZ" sz="800" dirty="0" smtClean="0"/>
          </a:p>
          <a:p>
            <a:r>
              <a:rPr lang="cs-CZ" sz="3000" dirty="0" smtClean="0"/>
              <a:t>Výskyt povinně hlásit SVS</a:t>
            </a:r>
            <a:r>
              <a:rPr lang="cs-CZ" dirty="0" smtClean="0"/>
              <a:t> </a:t>
            </a:r>
          </a:p>
          <a:p>
            <a:pPr lvl="1"/>
            <a:r>
              <a:rPr lang="cs-CZ" dirty="0"/>
              <a:t>Zvěřina je </a:t>
            </a:r>
            <a:r>
              <a:rPr lang="cs-CZ" dirty="0" smtClean="0"/>
              <a:t>nepoživatelná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Tuberkulóza </a:t>
            </a:r>
            <a:endParaRPr lang="cs-CZ" dirty="0"/>
          </a:p>
          <a:p>
            <a:pPr lvl="1"/>
            <a:r>
              <a:rPr lang="cs-CZ" dirty="0"/>
              <a:t>Bakteriální onemocnění </a:t>
            </a:r>
          </a:p>
          <a:p>
            <a:pPr lvl="1"/>
            <a:r>
              <a:rPr lang="cs-CZ" dirty="0"/>
              <a:t>Přenosné na člověka</a:t>
            </a:r>
          </a:p>
          <a:p>
            <a:pPr lvl="2"/>
            <a:r>
              <a:rPr lang="cs-CZ" dirty="0"/>
              <a:t>Původce - </a:t>
            </a:r>
            <a:r>
              <a:rPr lang="cs-CZ" dirty="0" smtClean="0"/>
              <a:t>patogenní</a:t>
            </a:r>
            <a:endParaRPr lang="cs-CZ" dirty="0"/>
          </a:p>
          <a:p>
            <a:pPr lvl="2"/>
            <a:r>
              <a:rPr lang="cs-CZ" dirty="0"/>
              <a:t>d</a:t>
            </a:r>
            <a:r>
              <a:rPr lang="cs-CZ" dirty="0" smtClean="0"/>
              <a:t>ruhy </a:t>
            </a:r>
            <a:r>
              <a:rPr lang="cs-CZ" dirty="0" smtClean="0"/>
              <a:t>mykobakterií</a:t>
            </a:r>
            <a:endParaRPr lang="cs-CZ" dirty="0"/>
          </a:p>
          <a:p>
            <a:pPr lvl="2"/>
            <a:r>
              <a:rPr lang="cs-CZ" sz="2800" dirty="0" smtClean="0"/>
              <a:t>Vnímavé </a:t>
            </a:r>
            <a:r>
              <a:rPr lang="cs-CZ" sz="2800" dirty="0"/>
              <a:t>druhy :</a:t>
            </a:r>
          </a:p>
          <a:p>
            <a:pPr marL="914400" lvl="2" indent="0">
              <a:buNone/>
            </a:pPr>
            <a:r>
              <a:rPr lang="cs-CZ" sz="3300" dirty="0"/>
              <a:t>- s</a:t>
            </a:r>
            <a:r>
              <a:rPr lang="cs-CZ" sz="3300" dirty="0" smtClean="0"/>
              <a:t>avci i ptáci</a:t>
            </a:r>
            <a:endParaRPr lang="cs-CZ" sz="3300" dirty="0"/>
          </a:p>
          <a:p>
            <a:pPr lvl="1"/>
            <a:r>
              <a:rPr lang="cs-CZ" dirty="0"/>
              <a:t>Přenos </a:t>
            </a:r>
            <a:r>
              <a:rPr lang="cs-CZ" dirty="0" err="1" smtClean="0"/>
              <a:t>aerogenní</a:t>
            </a:r>
            <a:r>
              <a:rPr lang="cs-CZ" dirty="0" smtClean="0"/>
              <a:t> cestou, alimentárně</a:t>
            </a:r>
            <a:endParaRPr lang="cs-CZ" dirty="0"/>
          </a:p>
          <a:p>
            <a:pPr lvl="1"/>
            <a:endParaRPr lang="cs-CZ" sz="800" dirty="0"/>
          </a:p>
          <a:p>
            <a:r>
              <a:rPr lang="cs-CZ" sz="3000" dirty="0" smtClean="0"/>
              <a:t>U živé zvěře obtížná diagnostika</a:t>
            </a:r>
            <a:r>
              <a:rPr lang="cs-CZ" dirty="0" smtClean="0"/>
              <a:t> </a:t>
            </a:r>
            <a:endParaRPr lang="cs-CZ" dirty="0"/>
          </a:p>
          <a:p>
            <a:pPr lvl="1"/>
            <a:r>
              <a:rPr lang="cs-CZ" dirty="0"/>
              <a:t>Zvěřina je nepoživatelná </a:t>
            </a:r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453336"/>
            <a:ext cx="2895600" cy="404664"/>
          </a:xfrm>
        </p:spPr>
        <p:txBody>
          <a:bodyPr/>
          <a:lstStyle/>
          <a:p>
            <a:r>
              <a:rPr lang="cs-CZ" dirty="0" smtClean="0"/>
              <a:t>Okruhy: V/C/4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360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Klasický mor prasat 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5688632" cy="47483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Virové onemocnění </a:t>
            </a:r>
            <a:endParaRPr lang="cs-CZ" dirty="0"/>
          </a:p>
          <a:p>
            <a:pPr lvl="1"/>
            <a:r>
              <a:rPr lang="cs-CZ" dirty="0" smtClean="0"/>
              <a:t>Není přenosné </a:t>
            </a:r>
            <a:r>
              <a:rPr lang="cs-CZ" dirty="0"/>
              <a:t>na člověka</a:t>
            </a:r>
          </a:p>
          <a:p>
            <a:pPr lvl="2"/>
            <a:r>
              <a:rPr lang="cs-CZ" dirty="0"/>
              <a:t>Původce – </a:t>
            </a:r>
            <a:r>
              <a:rPr lang="cs-CZ" dirty="0" smtClean="0"/>
              <a:t>vir z čeledi </a:t>
            </a:r>
            <a:r>
              <a:rPr lang="cs-CZ" dirty="0" err="1" smtClean="0"/>
              <a:t>Flaviviridae</a:t>
            </a:r>
            <a:endParaRPr lang="cs-CZ" dirty="0"/>
          </a:p>
          <a:p>
            <a:pPr lvl="1"/>
            <a:r>
              <a:rPr lang="cs-CZ" dirty="0"/>
              <a:t>Přenos </a:t>
            </a:r>
            <a:r>
              <a:rPr lang="cs-CZ" dirty="0" smtClean="0"/>
              <a:t>kontaktem nemocných zvířat, exkrementy, kontaminovaným krmivem, vodou</a:t>
            </a:r>
          </a:p>
          <a:p>
            <a:pPr lvl="1"/>
            <a:r>
              <a:rPr lang="cs-CZ" dirty="0" smtClean="0"/>
              <a:t>Nebezpečí šíření nákazy z vývrhu ulovené nakažené zvěře</a:t>
            </a:r>
            <a:endParaRPr lang="cs-CZ" dirty="0"/>
          </a:p>
          <a:p>
            <a:pPr lvl="1"/>
            <a:r>
              <a:rPr lang="cs-CZ" dirty="0" smtClean="0"/>
              <a:t>Nakažení pro selata a lončáky končí většinou úhynem</a:t>
            </a:r>
            <a:endParaRPr lang="cs-CZ" dirty="0"/>
          </a:p>
          <a:p>
            <a:r>
              <a:rPr lang="cs-CZ" sz="2800" dirty="0"/>
              <a:t>Povinné </a:t>
            </a:r>
            <a:r>
              <a:rPr lang="cs-CZ" sz="2800" dirty="0" smtClean="0"/>
              <a:t>hlášení výskytu SVS</a:t>
            </a:r>
            <a:endParaRPr lang="cs-CZ" sz="2400" dirty="0"/>
          </a:p>
          <a:p>
            <a:pPr lvl="1"/>
            <a:r>
              <a:rPr lang="cs-CZ" sz="3200" dirty="0"/>
              <a:t>Zvěřina je </a:t>
            </a:r>
            <a:r>
              <a:rPr lang="cs-CZ" sz="3200" dirty="0" smtClean="0"/>
              <a:t>nepoživatelná</a:t>
            </a:r>
            <a:endParaRPr lang="cs-CZ" sz="24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6012160" y="1772816"/>
            <a:ext cx="2879208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Postihuje </a:t>
            </a:r>
            <a:endParaRPr lang="cs-CZ" dirty="0"/>
          </a:p>
          <a:p>
            <a:pPr lvl="1"/>
            <a:r>
              <a:rPr lang="cs-CZ" dirty="0"/>
              <a:t>Prase divoké</a:t>
            </a:r>
          </a:p>
          <a:p>
            <a:pPr lvl="1"/>
            <a:r>
              <a:rPr lang="cs-CZ" dirty="0"/>
              <a:t>Prase </a:t>
            </a:r>
            <a:r>
              <a:rPr lang="cs-CZ" dirty="0" smtClean="0"/>
              <a:t>domácí</a:t>
            </a:r>
          </a:p>
          <a:p>
            <a:pPr marL="457200" lvl="1" indent="0">
              <a:buNone/>
            </a:pPr>
            <a:r>
              <a:rPr lang="cs-CZ" sz="2400" dirty="0" smtClean="0"/>
              <a:t>Dále může šířit :</a:t>
            </a:r>
            <a:endParaRPr lang="cs-CZ" sz="2400" dirty="0"/>
          </a:p>
          <a:p>
            <a:pPr lvl="1"/>
            <a:r>
              <a:rPr lang="cs-CZ" dirty="0"/>
              <a:t>Č</a:t>
            </a:r>
            <a:r>
              <a:rPr lang="cs-CZ" dirty="0" smtClean="0"/>
              <a:t>lověk</a:t>
            </a:r>
            <a:endParaRPr lang="cs-CZ" dirty="0"/>
          </a:p>
          <a:p>
            <a:pPr lvl="1"/>
            <a:r>
              <a:rPr lang="cs-CZ" dirty="0" smtClean="0"/>
              <a:t>Masožravci</a:t>
            </a:r>
            <a:endParaRPr lang="cs-CZ" dirty="0"/>
          </a:p>
          <a:p>
            <a:pPr lvl="1"/>
            <a:r>
              <a:rPr lang="cs-CZ" dirty="0"/>
              <a:t>Hlodavci</a:t>
            </a:r>
          </a:p>
          <a:p>
            <a:pPr lvl="1"/>
            <a:r>
              <a:rPr lang="cs-CZ" dirty="0" smtClean="0"/>
              <a:t>Ptáci</a:t>
            </a:r>
          </a:p>
          <a:p>
            <a:pPr lvl="1"/>
            <a:r>
              <a:rPr lang="cs-CZ" dirty="0" smtClean="0"/>
              <a:t>Hmyz</a:t>
            </a:r>
            <a:endParaRPr lang="cs-CZ" dirty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041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92211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Preventivní zdravotní péče o zvěř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567840" cy="537321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Je nutné rozdělit do </a:t>
            </a:r>
            <a:r>
              <a:rPr lang="cs-CZ" b="1" dirty="0" smtClean="0"/>
              <a:t>dvou oblastí</a:t>
            </a:r>
            <a:endParaRPr lang="cs-CZ" dirty="0" smtClean="0"/>
          </a:p>
          <a:p>
            <a:r>
              <a:rPr lang="cs-CZ" b="1" dirty="0" smtClean="0"/>
              <a:t>Ve volnosti</a:t>
            </a:r>
            <a:endParaRPr lang="cs-CZ" b="1" dirty="0"/>
          </a:p>
          <a:p>
            <a:pPr lvl="1"/>
            <a:r>
              <a:rPr lang="cs-CZ" dirty="0" smtClean="0"/>
              <a:t>Odpovídající kvalita životního prostředí zvěře</a:t>
            </a:r>
          </a:p>
          <a:p>
            <a:pPr lvl="1"/>
            <a:r>
              <a:rPr lang="cs-CZ" dirty="0" smtClean="0"/>
              <a:t>Početnost zvěře v poměru k velikosti daného prostředí (nižší stav = zdravější populace)</a:t>
            </a:r>
          </a:p>
          <a:p>
            <a:pPr lvl="1"/>
            <a:r>
              <a:rPr lang="cs-CZ" dirty="0" smtClean="0"/>
              <a:t>Důsledný prioritní odlov nemocné a slabé zvěře</a:t>
            </a:r>
          </a:p>
          <a:p>
            <a:pPr lvl="1"/>
            <a:r>
              <a:rPr lang="cs-CZ" dirty="0" smtClean="0"/>
              <a:t>Svou roli hrají i přírodní predátoři</a:t>
            </a:r>
          </a:p>
          <a:p>
            <a:pPr lvl="1"/>
            <a:r>
              <a:rPr lang="cs-CZ" dirty="0" smtClean="0"/>
              <a:t>Ve volných honitbách </a:t>
            </a:r>
            <a:r>
              <a:rPr lang="cs-CZ" b="1" dirty="0" smtClean="0"/>
              <a:t>není žádoucí</a:t>
            </a:r>
            <a:r>
              <a:rPr lang="cs-CZ" dirty="0" smtClean="0"/>
              <a:t> podávání jakýchkoliv biologicky aktivních látek (antibiotik, </a:t>
            </a:r>
            <a:r>
              <a:rPr lang="cs-CZ" dirty="0" err="1" smtClean="0"/>
              <a:t>antiparazitik</a:t>
            </a:r>
            <a:r>
              <a:rPr lang="cs-CZ" dirty="0" smtClean="0"/>
              <a:t>)</a:t>
            </a:r>
          </a:p>
          <a:p>
            <a:pPr lvl="1"/>
            <a:endParaRPr lang="cs-CZ" sz="1100" dirty="0"/>
          </a:p>
          <a:p>
            <a:r>
              <a:rPr lang="cs-CZ" b="1" dirty="0" smtClean="0"/>
              <a:t>V oborních chovech</a:t>
            </a:r>
            <a:endParaRPr lang="cs-CZ" b="1" dirty="0"/>
          </a:p>
          <a:p>
            <a:pPr lvl="1"/>
            <a:r>
              <a:rPr lang="cs-CZ" dirty="0" smtClean="0"/>
              <a:t>S vysokou koncentrací zvěře má své opodstatnění</a:t>
            </a:r>
          </a:p>
          <a:p>
            <a:pPr lvl="1"/>
            <a:r>
              <a:rPr lang="cs-CZ" dirty="0" smtClean="0"/>
              <a:t>Lze celkem dobře stanovit počet a hmotnost zvěře</a:t>
            </a:r>
          </a:p>
          <a:p>
            <a:pPr lvl="1"/>
            <a:r>
              <a:rPr lang="cs-CZ" dirty="0" smtClean="0"/>
              <a:t>Je zaručený příjem správně nadávkovaného léčiva</a:t>
            </a:r>
          </a:p>
          <a:p>
            <a:pPr lvl="1"/>
            <a:r>
              <a:rPr lang="cs-CZ" dirty="0" smtClean="0"/>
              <a:t>Není problém s dodržením ochranné lhůty, po kterou nelze konzumovat zvěřinu léčené zvěře</a:t>
            </a:r>
            <a:endParaRPr lang="cs-CZ" dirty="0"/>
          </a:p>
          <a:p>
            <a:pPr lvl="1"/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644008" y="1772816"/>
            <a:ext cx="424736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453336"/>
            <a:ext cx="2895600" cy="404664"/>
          </a:xfrm>
        </p:spPr>
        <p:txBody>
          <a:bodyPr/>
          <a:lstStyle/>
          <a:p>
            <a:r>
              <a:rPr lang="cs-CZ" dirty="0" smtClean="0"/>
              <a:t>Okruhy: V/C/6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7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Střečkovitost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729532"/>
            <a:ext cx="5688632" cy="47483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Parazitární onemocnění </a:t>
            </a:r>
            <a:endParaRPr lang="cs-CZ" dirty="0"/>
          </a:p>
          <a:p>
            <a:pPr lvl="1"/>
            <a:r>
              <a:rPr lang="cs-CZ" dirty="0" smtClean="0"/>
              <a:t>Nosohltanová a podkožní</a:t>
            </a:r>
            <a:endParaRPr lang="cs-CZ" dirty="0"/>
          </a:p>
          <a:p>
            <a:pPr lvl="2"/>
            <a:r>
              <a:rPr lang="cs-CZ" dirty="0"/>
              <a:t>Původce – </a:t>
            </a:r>
            <a:r>
              <a:rPr lang="cs-CZ" dirty="0" smtClean="0"/>
              <a:t>larvy střečků z řádu dvoukřídlého hmyzu</a:t>
            </a:r>
            <a:endParaRPr lang="cs-CZ" dirty="0"/>
          </a:p>
          <a:p>
            <a:pPr lvl="1"/>
            <a:r>
              <a:rPr lang="cs-CZ" dirty="0" smtClean="0"/>
              <a:t>Nosohltanová – střeček hltanový a střeček šedočerný</a:t>
            </a:r>
            <a:endParaRPr lang="cs-CZ" dirty="0"/>
          </a:p>
          <a:p>
            <a:pPr lvl="1"/>
            <a:r>
              <a:rPr lang="cs-CZ" dirty="0" smtClean="0"/>
              <a:t>Podkožní – střeček srnčí a střeček jelení</a:t>
            </a:r>
            <a:endParaRPr lang="cs-CZ" dirty="0"/>
          </a:p>
          <a:p>
            <a:r>
              <a:rPr lang="cs-CZ" sz="2800" dirty="0" smtClean="0"/>
              <a:t>K léčbě aplikovat </a:t>
            </a:r>
            <a:r>
              <a:rPr lang="cs-CZ" sz="2800" dirty="0" err="1" smtClean="0"/>
              <a:t>antiparazitika</a:t>
            </a:r>
            <a:r>
              <a:rPr lang="cs-CZ" sz="2800" dirty="0" smtClean="0"/>
              <a:t> (leden)</a:t>
            </a:r>
            <a:endParaRPr lang="cs-CZ" sz="2400" dirty="0"/>
          </a:p>
          <a:p>
            <a:pPr lvl="1"/>
            <a:r>
              <a:rPr lang="cs-CZ" sz="3200" dirty="0"/>
              <a:t>Zvěřina je </a:t>
            </a:r>
            <a:r>
              <a:rPr lang="cs-CZ" sz="3200" dirty="0" smtClean="0"/>
              <a:t>poživatelná po odstranění napadených částí</a:t>
            </a:r>
            <a:endParaRPr lang="cs-CZ" sz="24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6300192" y="1628800"/>
            <a:ext cx="2591176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cs-CZ" dirty="0" smtClean="0"/>
          </a:p>
          <a:p>
            <a:r>
              <a:rPr lang="cs-CZ" dirty="0"/>
              <a:t>Postihuje </a:t>
            </a:r>
          </a:p>
          <a:p>
            <a:pPr lvl="1"/>
            <a:r>
              <a:rPr lang="cs-CZ" dirty="0" smtClean="0"/>
              <a:t>Srnčí zvěř</a:t>
            </a:r>
            <a:endParaRPr lang="cs-CZ" dirty="0"/>
          </a:p>
          <a:p>
            <a:pPr lvl="1"/>
            <a:r>
              <a:rPr lang="cs-CZ" dirty="0" smtClean="0"/>
              <a:t>Jelení zvěř</a:t>
            </a:r>
          </a:p>
          <a:p>
            <a:pPr lvl="1"/>
            <a:r>
              <a:rPr lang="cs-CZ" dirty="0" smtClean="0"/>
              <a:t>Dančí zvěř</a:t>
            </a:r>
            <a:endParaRPr lang="cs-CZ" sz="2400" dirty="0"/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Konzumenti larev ve stadiu kukly : (např.)</a:t>
            </a:r>
            <a:endParaRPr lang="cs-CZ" dirty="0"/>
          </a:p>
          <a:p>
            <a:pPr marL="457200" lvl="1" indent="0">
              <a:buNone/>
            </a:pPr>
            <a:endParaRPr lang="cs-CZ" sz="1100" dirty="0"/>
          </a:p>
          <a:p>
            <a:pPr lvl="1"/>
            <a:r>
              <a:rPr lang="cs-CZ" dirty="0"/>
              <a:t>B</a:t>
            </a:r>
            <a:r>
              <a:rPr lang="cs-CZ" dirty="0" smtClean="0"/>
              <a:t>ažant</a:t>
            </a:r>
            <a:endParaRPr lang="cs-CZ" dirty="0"/>
          </a:p>
          <a:p>
            <a:pPr lvl="1"/>
            <a:r>
              <a:rPr lang="cs-CZ" dirty="0"/>
              <a:t>J</a:t>
            </a:r>
            <a:r>
              <a:rPr lang="cs-CZ" dirty="0" smtClean="0"/>
              <a:t>ezevec</a:t>
            </a:r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160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Exteriér psa, terminologie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8" cy="5112568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smtClean="0"/>
              <a:t>Exteriér psa</a:t>
            </a:r>
            <a:endParaRPr lang="cs-CZ" b="1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Základní dokument popisu exteriéru psa je </a:t>
            </a:r>
            <a:r>
              <a:rPr lang="cs-CZ" sz="2900" b="1" dirty="0" smtClean="0"/>
              <a:t>„Standard plemene“</a:t>
            </a:r>
            <a:r>
              <a:rPr lang="cs-CZ" sz="2900" dirty="0" smtClean="0"/>
              <a:t>, který vydává země původu a schvaluje Mezinárodní kynologická federace (FCI)</a:t>
            </a:r>
            <a:endParaRPr lang="cs-CZ" sz="2500" dirty="0" smtClean="0"/>
          </a:p>
          <a:p>
            <a:r>
              <a:rPr lang="cs-CZ" sz="3300" b="1" dirty="0" smtClean="0"/>
              <a:t>Kynologická terminologie</a:t>
            </a:r>
          </a:p>
          <a:p>
            <a:pPr lvl="1"/>
            <a:r>
              <a:rPr lang="cs-CZ" sz="2900" dirty="0" smtClean="0"/>
              <a:t>Celkový vzhled</a:t>
            </a:r>
          </a:p>
          <a:p>
            <a:pPr lvl="2"/>
            <a:r>
              <a:rPr lang="cs-CZ" sz="2500" dirty="0" smtClean="0"/>
              <a:t>Konstituce, plemenný typ, pohlavní výraz, kondice, stavba těla, rámec, kostra, výška (velikost), povaha</a:t>
            </a:r>
          </a:p>
          <a:p>
            <a:pPr lvl="1"/>
            <a:r>
              <a:rPr lang="cs-CZ" sz="2900" dirty="0" smtClean="0"/>
              <a:t>Hlava</a:t>
            </a:r>
            <a:endParaRPr lang="cs-CZ" sz="2900" dirty="0"/>
          </a:p>
          <a:p>
            <a:pPr lvl="2"/>
            <a:r>
              <a:rPr lang="cs-CZ" sz="2500" dirty="0" smtClean="0"/>
              <a:t>Čenich, nosní hřbet, morda, čelisti, pysky, koutky, sliznice, stop, líce, čelo, lebka, týlní hrbol, oko, oční víčka, ucho</a:t>
            </a:r>
          </a:p>
          <a:p>
            <a:pPr lvl="1"/>
            <a:r>
              <a:rPr lang="cs-CZ" sz="2900" dirty="0" smtClean="0"/>
              <a:t>Chrup</a:t>
            </a:r>
            <a:endParaRPr lang="cs-CZ" sz="2900" dirty="0"/>
          </a:p>
          <a:p>
            <a:pPr lvl="2"/>
            <a:r>
              <a:rPr lang="cs-CZ" sz="2500" dirty="0" smtClean="0"/>
              <a:t>Zuby, počet, skus</a:t>
            </a:r>
          </a:p>
          <a:p>
            <a:pPr lvl="1"/>
            <a:r>
              <a:rPr lang="cs-CZ" sz="2900" dirty="0" smtClean="0"/>
              <a:t>Tělo</a:t>
            </a:r>
            <a:endParaRPr lang="cs-CZ" sz="2900" dirty="0"/>
          </a:p>
          <a:p>
            <a:pPr lvl="2"/>
            <a:r>
              <a:rPr lang="cs-CZ" sz="2500" dirty="0" smtClean="0"/>
              <a:t>Krk, hrdlo, kohoutek, hřbet, bedra, záď, prut, </a:t>
            </a:r>
            <a:r>
              <a:rPr lang="cs-CZ" sz="2500" dirty="0" err="1" smtClean="0"/>
              <a:t>předhrudí</a:t>
            </a:r>
            <a:r>
              <a:rPr lang="cs-CZ" sz="2500" dirty="0" smtClean="0"/>
              <a:t>, hrudník</a:t>
            </a:r>
          </a:p>
          <a:p>
            <a:pPr lvl="1"/>
            <a:r>
              <a:rPr lang="cs-CZ" sz="2900" dirty="0" smtClean="0"/>
              <a:t>Končetiny</a:t>
            </a:r>
            <a:endParaRPr lang="cs-CZ" sz="2900" dirty="0"/>
          </a:p>
          <a:p>
            <a:pPr lvl="2"/>
            <a:r>
              <a:rPr lang="cs-CZ" sz="2500" dirty="0" smtClean="0"/>
              <a:t>Hrudní, postoj, lopatka, ramenní kloub, loket, </a:t>
            </a:r>
            <a:r>
              <a:rPr lang="cs-CZ" sz="2500" dirty="0" err="1" smtClean="0"/>
              <a:t>nadprstí</a:t>
            </a:r>
            <a:r>
              <a:rPr lang="cs-CZ" sz="2500" dirty="0" smtClean="0"/>
              <a:t>, pánevní končetiny, stehno, koleno, hlezno, tlapky hrudních i pánevních končetin</a:t>
            </a:r>
            <a:endParaRPr lang="cs-CZ" sz="2500" dirty="0"/>
          </a:p>
          <a:p>
            <a:pPr lvl="2"/>
            <a:endParaRPr lang="cs-CZ" sz="2500" dirty="0"/>
          </a:p>
          <a:p>
            <a:pPr lvl="2"/>
            <a:endParaRPr lang="cs-CZ" sz="2500" dirty="0"/>
          </a:p>
          <a:p>
            <a:pPr lvl="2"/>
            <a:endParaRPr lang="cs-CZ" sz="2500" dirty="0"/>
          </a:p>
          <a:p>
            <a:pPr lvl="2"/>
            <a:endParaRPr lang="cs-CZ" sz="2500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926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Brucelóza, salmonelóza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80368" y="1520788"/>
            <a:ext cx="4464496" cy="4824536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Brucelóza </a:t>
            </a:r>
            <a:endParaRPr lang="cs-CZ" dirty="0"/>
          </a:p>
          <a:p>
            <a:pPr lvl="1"/>
            <a:r>
              <a:rPr lang="cs-CZ" dirty="0"/>
              <a:t>Bakteriální onemocnění </a:t>
            </a:r>
          </a:p>
          <a:p>
            <a:pPr lvl="1"/>
            <a:r>
              <a:rPr lang="cs-CZ" dirty="0"/>
              <a:t>Přenosné na člověka</a:t>
            </a:r>
          </a:p>
          <a:p>
            <a:pPr lvl="2"/>
            <a:r>
              <a:rPr lang="cs-CZ" dirty="0"/>
              <a:t>Původce </a:t>
            </a:r>
            <a:r>
              <a:rPr lang="cs-CZ" dirty="0" smtClean="0"/>
              <a:t>– bakterie rodu </a:t>
            </a:r>
            <a:r>
              <a:rPr lang="cs-CZ" dirty="0" err="1" smtClean="0"/>
              <a:t>Brucella</a:t>
            </a:r>
            <a:endParaRPr lang="cs-CZ" dirty="0" smtClean="0"/>
          </a:p>
          <a:p>
            <a:pPr lvl="1"/>
            <a:r>
              <a:rPr lang="cs-CZ" dirty="0" smtClean="0"/>
              <a:t>Vyskytuje se u </a:t>
            </a:r>
            <a:r>
              <a:rPr lang="cs-CZ" dirty="0" err="1" smtClean="0"/>
              <a:t>zajícovitých</a:t>
            </a:r>
            <a:r>
              <a:rPr lang="cs-CZ" dirty="0" smtClean="0"/>
              <a:t>, jelenovitých, prasete divokého i u ptáků</a:t>
            </a:r>
          </a:p>
          <a:p>
            <a:pPr lvl="1"/>
            <a:r>
              <a:rPr lang="cs-CZ" dirty="0" smtClean="0"/>
              <a:t>Přenos při rozmnožování nebo alimentární cestou</a:t>
            </a:r>
          </a:p>
          <a:p>
            <a:pPr lvl="1"/>
            <a:r>
              <a:rPr lang="cs-CZ" dirty="0" smtClean="0"/>
              <a:t>Nákaza s ohniskovým charakterem</a:t>
            </a:r>
            <a:endParaRPr lang="cs-CZ" dirty="0"/>
          </a:p>
          <a:p>
            <a:pPr lvl="1"/>
            <a:endParaRPr lang="cs-CZ" sz="800" dirty="0"/>
          </a:p>
          <a:p>
            <a:r>
              <a:rPr lang="cs-CZ" sz="3000" dirty="0"/>
              <a:t>Výskyt povinně hlásit SVS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Zvěřina je nepoživatelná </a:t>
            </a:r>
          </a:p>
          <a:p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60032" y="1412776"/>
            <a:ext cx="403133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cs-CZ" sz="8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V/C/8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4572000" y="1412776"/>
            <a:ext cx="4319368" cy="5059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500" dirty="0" smtClean="0">
                <a:solidFill>
                  <a:prstClr val="black"/>
                </a:solidFill>
              </a:rPr>
              <a:t>Salmonelóza</a:t>
            </a:r>
            <a:endParaRPr lang="cs-CZ" sz="3200" dirty="0" smtClean="0">
              <a:solidFill>
                <a:prstClr val="black"/>
              </a:solidFill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400" dirty="0" smtClean="0">
                <a:solidFill>
                  <a:prstClr val="black"/>
                </a:solidFill>
              </a:rPr>
              <a:t>Bakteriální onemocnění</a:t>
            </a:r>
            <a:r>
              <a:rPr lang="cs-CZ" sz="2800" dirty="0" smtClean="0">
                <a:solidFill>
                  <a:prstClr val="black"/>
                </a:solidFill>
              </a:rPr>
              <a:t> 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400" dirty="0" smtClean="0">
                <a:solidFill>
                  <a:prstClr val="black"/>
                </a:solidFill>
              </a:rPr>
              <a:t>Přenosné na člověka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900" dirty="0" smtClean="0">
                <a:solidFill>
                  <a:prstClr val="black"/>
                </a:solidFill>
              </a:rPr>
              <a:t>Původce – bakterie rodu </a:t>
            </a:r>
            <a:r>
              <a:rPr lang="cs-CZ" sz="1900" dirty="0" err="1" smtClean="0">
                <a:solidFill>
                  <a:prstClr val="black"/>
                </a:solidFill>
              </a:rPr>
              <a:t>Salmonella</a:t>
            </a:r>
            <a:endParaRPr lang="cs-CZ" sz="1900" dirty="0" smtClean="0">
              <a:solidFill>
                <a:prstClr val="black"/>
              </a:solidFill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200" dirty="0" smtClean="0">
                <a:solidFill>
                  <a:prstClr val="black"/>
                </a:solidFill>
              </a:rPr>
              <a:t>Může se vyskytnout u veškerých druhů zvěře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200" dirty="0" smtClean="0">
                <a:solidFill>
                  <a:prstClr val="black"/>
                </a:solidFill>
              </a:rPr>
              <a:t>Šíří se především znečištěným krmivem, možné je také šíření hmyzem, ptáky, hlodavci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200" dirty="0" smtClean="0">
                <a:solidFill>
                  <a:prstClr val="black"/>
                </a:solidFill>
              </a:rPr>
              <a:t>V případě uzdravení - bacilonosiči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200" dirty="0" smtClean="0"/>
              <a:t>Zvěřina </a:t>
            </a:r>
            <a:r>
              <a:rPr lang="cs-CZ" sz="2200" dirty="0"/>
              <a:t>je nepoživatelná </a:t>
            </a:r>
          </a:p>
        </p:txBody>
      </p:sp>
    </p:spTree>
    <p:extLst>
      <p:ext uri="{BB962C8B-B14F-4D97-AF65-F5344CB8AC3E}">
        <p14:creationId xmlns:p14="http://schemas.microsoft.com/office/powerpoint/2010/main" val="406410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Slintavka a kulhavka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412776"/>
            <a:ext cx="5832648" cy="4963244"/>
          </a:xfrm>
        </p:spPr>
        <p:txBody>
          <a:bodyPr>
            <a:noAutofit/>
          </a:bodyPr>
          <a:lstStyle/>
          <a:p>
            <a:r>
              <a:rPr lang="cs-CZ" dirty="0"/>
              <a:t>Virové onemocnění 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řenosné </a:t>
            </a:r>
            <a:r>
              <a:rPr lang="cs-CZ" dirty="0"/>
              <a:t>na </a:t>
            </a:r>
            <a:r>
              <a:rPr lang="cs-CZ" dirty="0" smtClean="0"/>
              <a:t>člověka</a:t>
            </a:r>
            <a:endParaRPr lang="cs-CZ" dirty="0"/>
          </a:p>
          <a:p>
            <a:pPr lvl="1"/>
            <a:r>
              <a:rPr lang="cs-CZ" dirty="0" smtClean="0"/>
              <a:t>Časté úhyny nakažených kusů </a:t>
            </a:r>
          </a:p>
          <a:p>
            <a:pPr lvl="1"/>
            <a:r>
              <a:rPr lang="cs-CZ" dirty="0" smtClean="0"/>
              <a:t>Nutno co nejdříve odlovit a bezpečně odstranit</a:t>
            </a:r>
            <a:endParaRPr lang="cs-CZ" dirty="0"/>
          </a:p>
          <a:p>
            <a:pPr lvl="1"/>
            <a:r>
              <a:rPr lang="cs-CZ" dirty="0" smtClean="0"/>
              <a:t>Představuje velké nebezpečí pro chovy hospodářských zvířat</a:t>
            </a:r>
            <a:endParaRPr lang="cs-CZ" dirty="0"/>
          </a:p>
          <a:p>
            <a:r>
              <a:rPr lang="cs-CZ" sz="2800" dirty="0"/>
              <a:t>Povinné hlášení výskytu SVS</a:t>
            </a:r>
            <a:endParaRPr lang="cs-CZ" sz="2400" dirty="0"/>
          </a:p>
          <a:p>
            <a:pPr lvl="1"/>
            <a:r>
              <a:rPr lang="cs-CZ" sz="2600" dirty="0"/>
              <a:t>Zvěřina je nepoživatelná</a:t>
            </a:r>
          </a:p>
          <a:p>
            <a:endParaRPr lang="cs-CZ" sz="2200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6444208" y="1628800"/>
            <a:ext cx="2468864" cy="49685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Postihuje </a:t>
            </a:r>
            <a:endParaRPr lang="cs-CZ" dirty="0"/>
          </a:p>
          <a:p>
            <a:pPr lvl="1"/>
            <a:r>
              <a:rPr lang="cs-CZ" dirty="0" smtClean="0"/>
              <a:t>Veškerou spárkatou </a:t>
            </a:r>
            <a:r>
              <a:rPr lang="cs-CZ" dirty="0"/>
              <a:t>zvěř</a:t>
            </a:r>
          </a:p>
          <a:p>
            <a:pPr lvl="1"/>
            <a:r>
              <a:rPr lang="cs-CZ" dirty="0" smtClean="0"/>
              <a:t>Domácí přežvýkavce</a:t>
            </a:r>
            <a:endParaRPr lang="cs-CZ" dirty="0"/>
          </a:p>
          <a:p>
            <a:pPr lvl="1"/>
            <a:r>
              <a:rPr lang="cs-CZ" dirty="0"/>
              <a:t>P</a:t>
            </a:r>
            <a:r>
              <a:rPr lang="cs-CZ" dirty="0" smtClean="0"/>
              <a:t>rasata</a:t>
            </a:r>
            <a:endParaRPr lang="cs-CZ" sz="2400" dirty="0"/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r>
              <a:rPr lang="cs-CZ" dirty="0" smtClean="0"/>
              <a:t>Tvorba puchýřů v dutině ústní </a:t>
            </a:r>
          </a:p>
          <a:p>
            <a:pPr marL="457200" lvl="1" indent="0">
              <a:buNone/>
            </a:pPr>
            <a:r>
              <a:rPr lang="cs-CZ" dirty="0" smtClean="0"/>
              <a:t>– slintání</a:t>
            </a:r>
          </a:p>
          <a:p>
            <a:pPr marL="457200" lvl="1" indent="0">
              <a:buNone/>
            </a:pPr>
            <a:r>
              <a:rPr lang="cs-CZ" dirty="0" smtClean="0"/>
              <a:t>a v okolí spárků</a:t>
            </a:r>
          </a:p>
          <a:p>
            <a:pPr marL="457200" lvl="1" indent="0">
              <a:buNone/>
            </a:pPr>
            <a:r>
              <a:rPr lang="cs-CZ" dirty="0" smtClean="0"/>
              <a:t> – kulhání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83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err="1" smtClean="0"/>
              <a:t>Aujezskyho</a:t>
            </a:r>
            <a:r>
              <a:rPr lang="cs-CZ" b="1" dirty="0" smtClean="0"/>
              <a:t> choroba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23528" y="1738908"/>
            <a:ext cx="5544616" cy="474833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Virové onemocnění </a:t>
            </a:r>
          </a:p>
          <a:p>
            <a:pPr lvl="1"/>
            <a:r>
              <a:rPr lang="cs-CZ" dirty="0"/>
              <a:t>Není přenosné na člověka</a:t>
            </a:r>
          </a:p>
          <a:p>
            <a:pPr lvl="2"/>
            <a:r>
              <a:rPr lang="cs-CZ" dirty="0"/>
              <a:t>Původce – </a:t>
            </a:r>
            <a:r>
              <a:rPr lang="cs-CZ" dirty="0" smtClean="0"/>
              <a:t>Herpes virus </a:t>
            </a:r>
            <a:r>
              <a:rPr lang="cs-CZ" dirty="0" err="1" smtClean="0"/>
              <a:t>suis</a:t>
            </a:r>
            <a:r>
              <a:rPr lang="cs-CZ" dirty="0" smtClean="0"/>
              <a:t> typ 1</a:t>
            </a:r>
            <a:endParaRPr lang="cs-CZ" dirty="0"/>
          </a:p>
          <a:p>
            <a:pPr lvl="1"/>
            <a:r>
              <a:rPr lang="cs-CZ" dirty="0" smtClean="0"/>
              <a:t>Prase divoké a domácí slouží jako rezervoárový druh a zdroj onemocnění</a:t>
            </a:r>
            <a:endParaRPr lang="cs-CZ" dirty="0"/>
          </a:p>
          <a:p>
            <a:pPr lvl="1"/>
            <a:r>
              <a:rPr lang="cs-CZ" dirty="0" smtClean="0"/>
              <a:t>Nejvyšší nebezpečí </a:t>
            </a:r>
            <a:r>
              <a:rPr lang="cs-CZ" dirty="0"/>
              <a:t>šíření nákazy z vývrhu ulovené nakažené zvěře</a:t>
            </a:r>
          </a:p>
          <a:p>
            <a:pPr lvl="1"/>
            <a:r>
              <a:rPr lang="cs-CZ" dirty="0"/>
              <a:t>Nakažení </a:t>
            </a:r>
            <a:r>
              <a:rPr lang="cs-CZ" dirty="0" smtClean="0"/>
              <a:t>psa nebo kočky končí vždy úhynem během 24-72 hodin</a:t>
            </a:r>
            <a:endParaRPr lang="cs-CZ" dirty="0"/>
          </a:p>
          <a:p>
            <a:r>
              <a:rPr lang="cs-CZ" sz="2800" dirty="0"/>
              <a:t>Povinné hlášení výskytu SVS</a:t>
            </a:r>
            <a:endParaRPr lang="cs-CZ" sz="2400" dirty="0"/>
          </a:p>
          <a:p>
            <a:pPr lvl="1"/>
            <a:r>
              <a:rPr lang="cs-CZ" sz="3200" dirty="0"/>
              <a:t>Zvěřina je nepoživatelná</a:t>
            </a:r>
            <a:endParaRPr lang="cs-CZ" sz="2400" dirty="0"/>
          </a:p>
          <a:p>
            <a:endParaRPr lang="cs-CZ" dirty="0" smtClean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6012160" y="1772816"/>
            <a:ext cx="2879208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Postihuje </a:t>
            </a:r>
          </a:p>
          <a:p>
            <a:pPr lvl="1"/>
            <a:r>
              <a:rPr lang="cs-CZ" dirty="0"/>
              <a:t>Prase divoké</a:t>
            </a:r>
          </a:p>
          <a:p>
            <a:pPr lvl="1"/>
            <a:r>
              <a:rPr lang="cs-CZ" dirty="0"/>
              <a:t>Prase domácí</a:t>
            </a:r>
          </a:p>
          <a:p>
            <a:pPr marL="457200" lvl="1" indent="0">
              <a:buNone/>
            </a:pPr>
            <a:r>
              <a:rPr lang="cs-CZ" sz="2300" dirty="0"/>
              <a:t>Dále </a:t>
            </a:r>
            <a:r>
              <a:rPr lang="cs-CZ" sz="2300" dirty="0" smtClean="0"/>
              <a:t>jsou vnímaví</a:t>
            </a:r>
            <a:r>
              <a:rPr lang="cs-CZ" sz="2400" dirty="0" smtClean="0"/>
              <a:t> </a:t>
            </a:r>
            <a:r>
              <a:rPr lang="cs-CZ" sz="2400" dirty="0"/>
              <a:t>:</a:t>
            </a:r>
          </a:p>
          <a:p>
            <a:pPr lvl="1"/>
            <a:r>
              <a:rPr lang="cs-CZ" dirty="0" smtClean="0"/>
              <a:t>Jelení zvěř</a:t>
            </a:r>
            <a:endParaRPr lang="cs-CZ" dirty="0"/>
          </a:p>
          <a:p>
            <a:pPr lvl="1"/>
            <a:r>
              <a:rPr lang="cs-CZ" dirty="0" smtClean="0"/>
              <a:t>Muflon</a:t>
            </a:r>
            <a:endParaRPr lang="cs-CZ" dirty="0"/>
          </a:p>
          <a:p>
            <a:pPr lvl="1"/>
            <a:r>
              <a:rPr lang="cs-CZ" dirty="0" smtClean="0"/>
              <a:t>Králík, liška</a:t>
            </a:r>
            <a:endParaRPr lang="cs-CZ" dirty="0"/>
          </a:p>
          <a:p>
            <a:pPr lvl="1"/>
            <a:r>
              <a:rPr lang="cs-CZ" sz="2600" dirty="0" smtClean="0"/>
              <a:t>Jezevec, mýval</a:t>
            </a:r>
            <a:endParaRPr lang="cs-CZ" sz="2600" dirty="0"/>
          </a:p>
          <a:p>
            <a:pPr lvl="1"/>
            <a:r>
              <a:rPr lang="cs-CZ" dirty="0" smtClean="0"/>
              <a:t>Psy, kočky</a:t>
            </a: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566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Toxoplazmóza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8531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Parazitární </a:t>
            </a:r>
            <a:r>
              <a:rPr lang="cs-CZ" dirty="0"/>
              <a:t>onemocnění </a:t>
            </a:r>
          </a:p>
          <a:p>
            <a:pPr lvl="1"/>
            <a:r>
              <a:rPr lang="cs-CZ" dirty="0" smtClean="0"/>
              <a:t>Přenosné </a:t>
            </a:r>
            <a:r>
              <a:rPr lang="cs-CZ" dirty="0"/>
              <a:t>na člověka</a:t>
            </a:r>
          </a:p>
          <a:p>
            <a:pPr lvl="2"/>
            <a:r>
              <a:rPr lang="cs-CZ" dirty="0"/>
              <a:t>Původce – </a:t>
            </a:r>
            <a:r>
              <a:rPr lang="cs-CZ" dirty="0" smtClean="0"/>
              <a:t>prvok </a:t>
            </a:r>
            <a:r>
              <a:rPr lang="cs-CZ" dirty="0" err="1" smtClean="0"/>
              <a:t>Toxoplasma</a:t>
            </a:r>
            <a:r>
              <a:rPr lang="cs-CZ" dirty="0" smtClean="0"/>
              <a:t> </a:t>
            </a:r>
            <a:r>
              <a:rPr lang="cs-CZ" dirty="0" err="1" smtClean="0"/>
              <a:t>gondii</a:t>
            </a:r>
            <a:endParaRPr lang="cs-CZ" dirty="0"/>
          </a:p>
          <a:p>
            <a:pPr lvl="1"/>
            <a:r>
              <a:rPr lang="cs-CZ" dirty="0" smtClean="0"/>
              <a:t>Hostitelem jsou kočkovité šelmy</a:t>
            </a:r>
            <a:endParaRPr lang="cs-CZ" dirty="0"/>
          </a:p>
          <a:p>
            <a:pPr lvl="1"/>
            <a:r>
              <a:rPr lang="cs-CZ" dirty="0" smtClean="0"/>
              <a:t>Mezihostitelem jsou hlodavci, býložraví savci, ptáci</a:t>
            </a:r>
            <a:endParaRPr lang="cs-CZ" dirty="0"/>
          </a:p>
          <a:p>
            <a:pPr lvl="1"/>
            <a:r>
              <a:rPr lang="cs-CZ" dirty="0" smtClean="0"/>
              <a:t>Ve střevech hostitelů se vytváří konečná stadia – oocysty</a:t>
            </a:r>
          </a:p>
          <a:p>
            <a:pPr lvl="1"/>
            <a:r>
              <a:rPr lang="cs-CZ" dirty="0" smtClean="0"/>
              <a:t>U mezihostitelů se v mozku, játrech, slezině, v plicích nebo v oku dělí na velký počet zárodků, které napadají další buňky</a:t>
            </a:r>
            <a:endParaRPr lang="cs-CZ" dirty="0"/>
          </a:p>
          <a:p>
            <a:pPr lvl="1"/>
            <a:r>
              <a:rPr lang="cs-CZ" sz="3200" dirty="0"/>
              <a:t>Zvěřina je nepoživatelná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595220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Poranění, úrazy zvěře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Nejčastěji k nim dochází při střetech s motorovými vozidly, vlakem, zemědělskou technikou, postřelením</a:t>
            </a:r>
          </a:p>
          <a:p>
            <a:r>
              <a:rPr lang="cs-CZ" dirty="0" smtClean="0"/>
              <a:t>Při rozsáhlejším poranění dochází k úhynu zvěře</a:t>
            </a:r>
          </a:p>
          <a:p>
            <a:r>
              <a:rPr lang="cs-CZ" dirty="0" smtClean="0"/>
              <a:t>Stejně jako u zlomenin, kdy pouze lehčí umožňují uzdravení, většinou ale s celoživotním následkem</a:t>
            </a:r>
          </a:p>
          <a:p>
            <a:r>
              <a:rPr lang="cs-CZ" dirty="0" smtClean="0"/>
              <a:t>Je zcela nutné a žádoucí zraněnou zvěř přednostně odlovit, třeba i mimo dobu lovu (sanitární odstřel – je nutné povolení orgánu státní správy myslivosti, v praxi se vyřizuje zpravidla telefonicky s následným vyhotovením a potvrzením povinných písemností 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81453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Sněť slezinná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Bakteriální </a:t>
            </a:r>
            <a:r>
              <a:rPr lang="cs-CZ" dirty="0"/>
              <a:t>onemocnění </a:t>
            </a:r>
          </a:p>
          <a:p>
            <a:pPr lvl="1"/>
            <a:r>
              <a:rPr lang="cs-CZ" sz="3300" dirty="0"/>
              <a:t>Přenosné na člověka</a:t>
            </a:r>
            <a:endParaRPr lang="cs-CZ" dirty="0"/>
          </a:p>
          <a:p>
            <a:pPr lvl="2"/>
            <a:r>
              <a:rPr lang="cs-CZ" dirty="0"/>
              <a:t>Původce – </a:t>
            </a:r>
            <a:r>
              <a:rPr lang="cs-CZ" dirty="0" smtClean="0"/>
              <a:t>bakterie </a:t>
            </a:r>
            <a:r>
              <a:rPr lang="cs-CZ" dirty="0" err="1" smtClean="0"/>
              <a:t>Bacillus</a:t>
            </a:r>
            <a:r>
              <a:rPr lang="cs-CZ" dirty="0" smtClean="0"/>
              <a:t> </a:t>
            </a:r>
            <a:r>
              <a:rPr lang="cs-CZ" dirty="0" err="1" smtClean="0"/>
              <a:t>anthracis</a:t>
            </a:r>
            <a:r>
              <a:rPr lang="cs-CZ" dirty="0" smtClean="0"/>
              <a:t> (antrax)</a:t>
            </a:r>
            <a:endParaRPr lang="cs-CZ" dirty="0"/>
          </a:p>
          <a:p>
            <a:pPr lvl="1"/>
            <a:r>
              <a:rPr lang="cs-CZ" dirty="0" smtClean="0"/>
              <a:t>Primárně postihovala hospodářská zvířata, zejména hovězí dobytek</a:t>
            </a:r>
            <a:endParaRPr lang="cs-CZ" dirty="0"/>
          </a:p>
          <a:p>
            <a:pPr lvl="1"/>
            <a:r>
              <a:rPr lang="cs-CZ" dirty="0" smtClean="0"/>
              <a:t>Bývá používána jako náplň biologických zbraní</a:t>
            </a:r>
            <a:endParaRPr lang="cs-CZ" dirty="0"/>
          </a:p>
          <a:p>
            <a:pPr lvl="1"/>
            <a:r>
              <a:rPr lang="cs-CZ" dirty="0" smtClean="0"/>
              <a:t>Jsou tři možné varianty – plicní, střevní, kožní</a:t>
            </a:r>
            <a:endParaRPr lang="cs-CZ" dirty="0"/>
          </a:p>
          <a:p>
            <a:pPr lvl="1"/>
            <a:r>
              <a:rPr lang="cs-CZ" dirty="0" smtClean="0"/>
              <a:t>Dělení je podle vstupu bakterie do organismu – plicní je téměř vždy smrtelná, střevní z 30-50%, kožní z 20% </a:t>
            </a:r>
            <a:endParaRPr lang="cs-CZ" dirty="0"/>
          </a:p>
          <a:p>
            <a:r>
              <a:rPr lang="cs-CZ" sz="3300" dirty="0"/>
              <a:t>Povinné hlášení výskytu </a:t>
            </a:r>
            <a:r>
              <a:rPr lang="cs-CZ" sz="3300" dirty="0" smtClean="0"/>
              <a:t>SVS</a:t>
            </a:r>
            <a:endParaRPr lang="cs-CZ" dirty="0"/>
          </a:p>
          <a:p>
            <a:pPr lvl="1"/>
            <a:r>
              <a:rPr lang="cs-CZ" sz="3200" dirty="0"/>
              <a:t>Zvěřina je </a:t>
            </a:r>
            <a:r>
              <a:rPr lang="cs-CZ" sz="3200" dirty="0" smtClean="0"/>
              <a:t>nepoživatelná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66600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Nenakažlivé choroby zvěře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cs-CZ" sz="2400" dirty="0" smtClean="0"/>
              <a:t>Alimentární onemocnění</a:t>
            </a:r>
          </a:p>
          <a:p>
            <a:pPr lvl="1"/>
            <a:r>
              <a:rPr lang="cs-CZ" sz="2000" dirty="0" smtClean="0"/>
              <a:t>Zejména intoxikace řepkou, způsobená nadměrnou </a:t>
            </a:r>
            <a:r>
              <a:rPr lang="cs-CZ" sz="2000" dirty="0" err="1" smtClean="0"/>
              <a:t>monodietní</a:t>
            </a:r>
            <a:r>
              <a:rPr lang="cs-CZ" sz="2000" dirty="0" smtClean="0"/>
              <a:t> konzumací řepky se sníženým obsahem kyseliny erukové</a:t>
            </a:r>
          </a:p>
          <a:p>
            <a:pPr lvl="1"/>
            <a:r>
              <a:rPr lang="cs-CZ" sz="2000" dirty="0" smtClean="0"/>
              <a:t>Nízký obsah vlákniny, vysoký obsah bílkovin , včetně toxické aminokyseliny SMCO působí rozklad červených krvinek a dietetické poruchy</a:t>
            </a:r>
          </a:p>
          <a:p>
            <a:pPr lvl="1"/>
            <a:r>
              <a:rPr lang="cs-CZ" sz="2000" dirty="0" smtClean="0"/>
              <a:t>Při obsahu bachoru nad 60% zelené řepkové hmoty již dochází k úhynům</a:t>
            </a:r>
            <a:endParaRPr lang="cs-CZ" sz="2000" dirty="0"/>
          </a:p>
          <a:p>
            <a:r>
              <a:rPr lang="cs-CZ" sz="2400" dirty="0" smtClean="0"/>
              <a:t>Zvěřina je nepoživatelná</a:t>
            </a:r>
            <a:endParaRPr lang="cs-CZ" sz="2000" dirty="0" smtClean="0"/>
          </a:p>
          <a:p>
            <a:r>
              <a:rPr lang="cs-CZ" sz="2400" dirty="0" smtClean="0"/>
              <a:t>Zranění a úrazy zvěře</a:t>
            </a:r>
          </a:p>
          <a:p>
            <a:pPr lvl="1"/>
            <a:r>
              <a:rPr lang="cs-CZ" sz="2000" dirty="0" smtClean="0"/>
              <a:t>Nejčastěji způsobeny střety s motorovými vozidly, u železnic, při zemědělských pracích a postřelením</a:t>
            </a:r>
          </a:p>
          <a:p>
            <a:pPr lvl="1"/>
            <a:r>
              <a:rPr lang="cs-CZ" sz="2000" dirty="0" smtClean="0"/>
              <a:t>Tuto zvěř odlovujeme přednostně (sanitární odstřel)</a:t>
            </a: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0676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Vzteklina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Virové onemocnění </a:t>
            </a:r>
            <a:endParaRPr lang="cs-CZ" dirty="0"/>
          </a:p>
          <a:p>
            <a:pPr lvl="1"/>
            <a:r>
              <a:rPr lang="cs-CZ" sz="3300" dirty="0"/>
              <a:t>Přenosné na člověka</a:t>
            </a:r>
            <a:endParaRPr lang="cs-CZ" dirty="0"/>
          </a:p>
          <a:p>
            <a:pPr lvl="2"/>
            <a:r>
              <a:rPr lang="cs-CZ" dirty="0"/>
              <a:t>Původce – </a:t>
            </a:r>
            <a:r>
              <a:rPr lang="cs-CZ" dirty="0" smtClean="0"/>
              <a:t>RNA virus z čeledi </a:t>
            </a:r>
            <a:r>
              <a:rPr lang="cs-CZ" dirty="0" err="1" smtClean="0"/>
              <a:t>Rhabdoviridae</a:t>
            </a:r>
            <a:r>
              <a:rPr lang="cs-CZ" dirty="0" smtClean="0"/>
              <a:t> </a:t>
            </a:r>
            <a:endParaRPr lang="cs-CZ" dirty="0"/>
          </a:p>
          <a:p>
            <a:pPr lvl="1"/>
            <a:r>
              <a:rPr lang="cs-CZ" dirty="0" smtClean="0"/>
              <a:t>Je přenosná na všechny druhy teplokrevných živočichů</a:t>
            </a:r>
            <a:endParaRPr lang="cs-CZ" dirty="0"/>
          </a:p>
          <a:p>
            <a:pPr lvl="1"/>
            <a:r>
              <a:rPr lang="cs-CZ" dirty="0" smtClean="0"/>
              <a:t>Nejčastější šiřitelé jsou lišky, vlci, drobné šelmy, toulaví psi a kočky</a:t>
            </a:r>
            <a:endParaRPr lang="cs-CZ" dirty="0"/>
          </a:p>
          <a:p>
            <a:pPr lvl="1"/>
            <a:r>
              <a:rPr lang="cs-CZ" dirty="0" smtClean="0"/>
              <a:t>Přenáší se téměř výhradně slinami – pokousáním nebo kontaktem poškozené pokožky s nakaženým zvířetem</a:t>
            </a:r>
            <a:endParaRPr lang="cs-CZ" dirty="0"/>
          </a:p>
          <a:p>
            <a:pPr lvl="1"/>
            <a:r>
              <a:rPr lang="cs-CZ" dirty="0" smtClean="0"/>
              <a:t>Dvě formy průběhu onemocnění – zuřivé (hlavně u lišek) nebo tiché (spárkatá zvěř) – vždy končí úmrtím</a:t>
            </a:r>
            <a:endParaRPr lang="cs-CZ" dirty="0"/>
          </a:p>
          <a:p>
            <a:r>
              <a:rPr lang="cs-CZ" sz="3300" dirty="0"/>
              <a:t>Povinné hlášení výskytu SVS</a:t>
            </a:r>
            <a:endParaRPr lang="cs-CZ" dirty="0"/>
          </a:p>
          <a:p>
            <a:pPr lvl="1"/>
            <a:r>
              <a:rPr lang="cs-CZ" sz="3200" dirty="0"/>
              <a:t>Zvěřina je nepoživatelná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65054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Ptačí chřipka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Virové onemocnění </a:t>
            </a:r>
          </a:p>
          <a:p>
            <a:pPr lvl="1"/>
            <a:r>
              <a:rPr lang="cs-CZ" sz="3300" dirty="0" smtClean="0"/>
              <a:t>Může dojít k přenosu </a:t>
            </a:r>
            <a:r>
              <a:rPr lang="cs-CZ" sz="3300" dirty="0"/>
              <a:t>na člověka</a:t>
            </a:r>
            <a:endParaRPr lang="cs-CZ" dirty="0"/>
          </a:p>
          <a:p>
            <a:pPr lvl="2"/>
            <a:r>
              <a:rPr lang="cs-CZ" dirty="0"/>
              <a:t>Původce – </a:t>
            </a:r>
            <a:r>
              <a:rPr lang="cs-CZ" dirty="0" err="1" smtClean="0"/>
              <a:t>ortomyxovirus</a:t>
            </a:r>
            <a:r>
              <a:rPr lang="cs-CZ" dirty="0" smtClean="0"/>
              <a:t> více subtypů (např. H5N1, H5N8, </a:t>
            </a:r>
            <a:r>
              <a:rPr lang="cs-CZ" dirty="0" err="1" smtClean="0"/>
              <a:t>HPAl</a:t>
            </a:r>
            <a:r>
              <a:rPr lang="cs-CZ" dirty="0" smtClean="0"/>
              <a:t>) </a:t>
            </a:r>
            <a:endParaRPr lang="cs-CZ" dirty="0"/>
          </a:p>
          <a:p>
            <a:pPr lvl="1"/>
            <a:r>
              <a:rPr lang="cs-CZ" dirty="0" smtClean="0"/>
              <a:t>Je přenosná i na savce </a:t>
            </a:r>
            <a:endParaRPr lang="cs-CZ" dirty="0"/>
          </a:p>
          <a:p>
            <a:pPr lvl="1"/>
            <a:r>
              <a:rPr lang="cs-CZ" dirty="0"/>
              <a:t>Nejčastější šiřitelé </a:t>
            </a:r>
            <a:r>
              <a:rPr lang="cs-CZ" dirty="0" smtClean="0"/>
              <a:t>u volně žijící zvěře je vodní ptactvo (vrubozobí), ale také bažant, krocan, dravci a další druhy</a:t>
            </a:r>
            <a:endParaRPr lang="cs-CZ" dirty="0"/>
          </a:p>
          <a:p>
            <a:pPr lvl="1"/>
            <a:r>
              <a:rPr lang="cs-CZ" dirty="0" smtClean="0"/>
              <a:t>Onemocnění se neléčí</a:t>
            </a:r>
            <a:endParaRPr lang="cs-CZ" dirty="0"/>
          </a:p>
          <a:p>
            <a:pPr lvl="1"/>
            <a:r>
              <a:rPr lang="cs-CZ" dirty="0" smtClean="0"/>
              <a:t>Tři </a:t>
            </a:r>
            <a:r>
              <a:rPr lang="cs-CZ" dirty="0"/>
              <a:t>formy průběhu onemocnění – </a:t>
            </a:r>
            <a:r>
              <a:rPr lang="cs-CZ" dirty="0" smtClean="0"/>
              <a:t>lehčí (zhoršený příjem krmiva, snížení snůšek), střední (dechové a zažívací problémy) a těžký (úhyn bez předchozích příznaků)</a:t>
            </a:r>
            <a:endParaRPr lang="cs-CZ" dirty="0"/>
          </a:p>
          <a:p>
            <a:r>
              <a:rPr lang="cs-CZ" sz="3300" dirty="0"/>
              <a:t>Povinné hlášení výskytu SVS</a:t>
            </a:r>
            <a:endParaRPr lang="cs-CZ" dirty="0"/>
          </a:p>
          <a:p>
            <a:pPr lvl="1"/>
            <a:r>
              <a:rPr lang="cs-CZ" sz="3200" dirty="0"/>
              <a:t>Zvěřina je nepoživatelná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73207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Myxomatóza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Virové onemocnění </a:t>
            </a:r>
          </a:p>
          <a:p>
            <a:pPr lvl="1"/>
            <a:r>
              <a:rPr lang="cs-CZ" sz="3300" dirty="0" smtClean="0"/>
              <a:t>Není přenosná </a:t>
            </a:r>
            <a:r>
              <a:rPr lang="cs-CZ" sz="3300" dirty="0"/>
              <a:t>na člověka</a:t>
            </a:r>
            <a:endParaRPr lang="cs-CZ" dirty="0"/>
          </a:p>
          <a:p>
            <a:pPr lvl="2"/>
            <a:r>
              <a:rPr lang="cs-CZ" dirty="0"/>
              <a:t>Původce – </a:t>
            </a:r>
            <a:r>
              <a:rPr lang="cs-CZ" dirty="0" smtClean="0"/>
              <a:t>virus </a:t>
            </a:r>
            <a:endParaRPr lang="cs-CZ" dirty="0"/>
          </a:p>
          <a:p>
            <a:pPr lvl="1"/>
            <a:r>
              <a:rPr lang="cs-CZ" dirty="0" smtClean="0"/>
              <a:t>Onemocnění divokých a domácích králíků </a:t>
            </a:r>
            <a:endParaRPr lang="cs-CZ" dirty="0"/>
          </a:p>
          <a:p>
            <a:pPr lvl="1"/>
            <a:r>
              <a:rPr lang="cs-CZ" dirty="0" smtClean="0"/>
              <a:t>Šíří se přímým kontaktem a </a:t>
            </a:r>
            <a:r>
              <a:rPr lang="cs-CZ" dirty="0" err="1" smtClean="0"/>
              <a:t>krevsajícím</a:t>
            </a:r>
            <a:r>
              <a:rPr lang="cs-CZ" dirty="0" smtClean="0"/>
              <a:t> hmyzem</a:t>
            </a:r>
            <a:endParaRPr lang="cs-CZ" dirty="0"/>
          </a:p>
          <a:p>
            <a:pPr lvl="1"/>
            <a:r>
              <a:rPr lang="cs-CZ" dirty="0"/>
              <a:t>Onemocnění se neléčí</a:t>
            </a:r>
          </a:p>
          <a:p>
            <a:pPr lvl="1"/>
            <a:r>
              <a:rPr lang="cs-CZ" dirty="0" smtClean="0"/>
              <a:t>Projevuje se hubnutím, výtokem ze světel, otoky očních víček, ušních boltců, novotvary na genitáliích (myxomy)</a:t>
            </a:r>
          </a:p>
          <a:p>
            <a:pPr lvl="1"/>
            <a:r>
              <a:rPr lang="cs-CZ" dirty="0" smtClean="0"/>
              <a:t>Nutný sběr uhynulých jedinců, zvýšený odstřel a důsledná likvidace nakažených a uhynulých kusů</a:t>
            </a:r>
            <a:endParaRPr lang="cs-CZ" dirty="0"/>
          </a:p>
          <a:p>
            <a:pPr lvl="1"/>
            <a:r>
              <a:rPr lang="cs-CZ" sz="3200" dirty="0"/>
              <a:t>Zvěřina je nepoživatelná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2058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/>
              <a:t>Doklady, identifikace, upotřebitelnost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5472608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 smtClean="0"/>
              <a:t>Průkaz původu psa </a:t>
            </a:r>
            <a:r>
              <a:rPr lang="cs-CZ" dirty="0" smtClean="0"/>
              <a:t>– </a:t>
            </a:r>
            <a:r>
              <a:rPr lang="cs-CZ" sz="2200" dirty="0" smtClean="0"/>
              <a:t>nesprávně bývá někdy nazýván „</a:t>
            </a:r>
            <a:r>
              <a:rPr lang="cs-CZ" sz="2200" i="1" dirty="0" smtClean="0"/>
              <a:t>Rodokmen</a:t>
            </a:r>
            <a:r>
              <a:rPr lang="cs-CZ" sz="2200" dirty="0" smtClean="0"/>
              <a:t>“</a:t>
            </a:r>
          </a:p>
          <a:p>
            <a:pPr lvl="1"/>
            <a:r>
              <a:rPr lang="cs-CZ" sz="2900" dirty="0" smtClean="0"/>
              <a:t>Je veřejná listina, vystavuje národní Plemenná kniha</a:t>
            </a:r>
            <a:endParaRPr lang="cs-CZ" sz="2900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Musí obsahovat mezinárodně dané, přesné údaje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Další doklady – pas, očkovací průkaz, potvrzení o zkoušce</a:t>
            </a:r>
            <a:endParaRPr lang="cs-CZ" sz="2900" dirty="0"/>
          </a:p>
          <a:p>
            <a:r>
              <a:rPr lang="cs-CZ" sz="3300" b="1" dirty="0" smtClean="0"/>
              <a:t>Identifikace psa</a:t>
            </a:r>
            <a:r>
              <a:rPr lang="cs-CZ" sz="3300" dirty="0" smtClean="0"/>
              <a:t> – </a:t>
            </a:r>
            <a:r>
              <a:rPr lang="cs-CZ" sz="2000" dirty="0" smtClean="0"/>
              <a:t>musí být jednoznačná, celoživotní, neměnná</a:t>
            </a:r>
            <a:endParaRPr lang="cs-CZ" sz="3300" dirty="0" smtClean="0"/>
          </a:p>
          <a:p>
            <a:pPr lvl="1"/>
            <a:r>
              <a:rPr lang="cs-CZ" sz="2900" b="1" dirty="0" err="1" smtClean="0"/>
              <a:t>Čipování</a:t>
            </a:r>
            <a:r>
              <a:rPr lang="cs-CZ" sz="2900" dirty="0" smtClean="0"/>
              <a:t> – moderní metoda, v ČR od roku 2020 </a:t>
            </a:r>
            <a:r>
              <a:rPr lang="cs-CZ" sz="2900" b="1" dirty="0" smtClean="0"/>
              <a:t>povinná</a:t>
            </a:r>
          </a:p>
          <a:p>
            <a:pPr lvl="1"/>
            <a:r>
              <a:rPr lang="cs-CZ" sz="2900" b="1" dirty="0" smtClean="0"/>
              <a:t>Tetování</a:t>
            </a:r>
            <a:r>
              <a:rPr lang="cs-CZ" sz="2900" dirty="0" smtClean="0"/>
              <a:t> – starší způsob označení jedince (do </a:t>
            </a:r>
            <a:r>
              <a:rPr lang="cs-CZ" sz="2900" dirty="0" err="1" smtClean="0"/>
              <a:t>slecha</a:t>
            </a:r>
            <a:r>
              <a:rPr lang="cs-CZ" sz="2900" dirty="0" smtClean="0"/>
              <a:t> nebo slabin)</a:t>
            </a:r>
          </a:p>
          <a:p>
            <a:r>
              <a:rPr lang="cs-CZ" sz="3300" b="1" dirty="0" smtClean="0"/>
              <a:t>Lovecká upotřebitelnost </a:t>
            </a:r>
            <a:r>
              <a:rPr lang="cs-CZ" sz="3300" dirty="0" smtClean="0"/>
              <a:t>–</a:t>
            </a:r>
            <a:r>
              <a:rPr lang="cs-CZ" sz="3300" b="1" dirty="0" smtClean="0"/>
              <a:t> </a:t>
            </a:r>
            <a:r>
              <a:rPr lang="cs-CZ" sz="2000" dirty="0" smtClean="0"/>
              <a:t>definuje prováděcí vyhláška Zákona o myslivosti</a:t>
            </a:r>
            <a:endParaRPr lang="cs-CZ" sz="3300" dirty="0" smtClean="0"/>
          </a:p>
          <a:p>
            <a:pPr lvl="1"/>
            <a:r>
              <a:rPr lang="cs-CZ" sz="2900" b="1" dirty="0" smtClean="0"/>
              <a:t>Na drobnou zvěř</a:t>
            </a:r>
            <a:r>
              <a:rPr lang="cs-CZ" sz="2900" dirty="0" smtClean="0"/>
              <a:t> – Vyhledávání, dohledání a přinesení usmrcené, postřelené nebo jiným způsobem zraněné drobné zvěře</a:t>
            </a:r>
          </a:p>
          <a:p>
            <a:pPr lvl="1"/>
            <a:r>
              <a:rPr lang="cs-CZ" sz="2900" b="1" dirty="0" smtClean="0"/>
              <a:t>Na spárkatou zvěř</a:t>
            </a:r>
            <a:r>
              <a:rPr lang="cs-CZ" sz="2900" dirty="0" smtClean="0"/>
              <a:t> – Vyhledávání živé spárkaté zvěře</a:t>
            </a:r>
          </a:p>
          <a:p>
            <a:pPr lvl="1"/>
            <a:r>
              <a:rPr lang="cs-CZ" sz="2900" b="1" dirty="0" smtClean="0"/>
              <a:t>Na spárkatou zvěř –</a:t>
            </a:r>
            <a:r>
              <a:rPr lang="cs-CZ" sz="2900" dirty="0" smtClean="0"/>
              <a:t> Dosledování usmrcené</a:t>
            </a:r>
            <a:r>
              <a:rPr lang="cs-CZ" sz="2900" dirty="0"/>
              <a:t>, postřelené nebo jiným způsobem zraněné </a:t>
            </a:r>
            <a:r>
              <a:rPr lang="cs-CZ" sz="2900" dirty="0" smtClean="0"/>
              <a:t>spárkaté </a:t>
            </a:r>
            <a:r>
              <a:rPr lang="cs-CZ" sz="2900" dirty="0"/>
              <a:t>zvěře</a:t>
            </a:r>
            <a:endParaRPr lang="cs-CZ" sz="2900" dirty="0" smtClean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b="1" dirty="0" smtClean="0"/>
              <a:t>Pro práci pod povrchem -</a:t>
            </a:r>
            <a:r>
              <a:rPr lang="cs-CZ" sz="2900" dirty="0" smtClean="0"/>
              <a:t> Norování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61430" y="1628800"/>
            <a:ext cx="3888432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900" dirty="0" smtClean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991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l"/>
            <a:r>
              <a:rPr lang="cs-CZ" sz="3200" b="1" dirty="0" smtClean="0"/>
              <a:t>Newcastleská nemoc (Pseudomor drůbeže)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Virové onemocnění </a:t>
            </a:r>
          </a:p>
          <a:p>
            <a:pPr lvl="1"/>
            <a:r>
              <a:rPr lang="cs-CZ" sz="3300" dirty="0" smtClean="0"/>
              <a:t>Přenosné </a:t>
            </a:r>
            <a:r>
              <a:rPr lang="cs-CZ" sz="3300" dirty="0"/>
              <a:t>na člověka</a:t>
            </a:r>
            <a:endParaRPr lang="cs-CZ" dirty="0"/>
          </a:p>
          <a:p>
            <a:pPr lvl="2"/>
            <a:r>
              <a:rPr lang="cs-CZ" dirty="0"/>
              <a:t>Původce – </a:t>
            </a:r>
            <a:r>
              <a:rPr lang="cs-CZ" dirty="0" smtClean="0"/>
              <a:t>virus </a:t>
            </a:r>
            <a:endParaRPr lang="cs-CZ" dirty="0"/>
          </a:p>
          <a:p>
            <a:pPr lvl="1"/>
            <a:r>
              <a:rPr lang="cs-CZ" dirty="0"/>
              <a:t>Je </a:t>
            </a:r>
            <a:r>
              <a:rPr lang="cs-CZ" dirty="0" smtClean="0"/>
              <a:t>onemocnění především hrabavých (bažantů) </a:t>
            </a:r>
            <a:endParaRPr lang="cs-CZ" dirty="0"/>
          </a:p>
          <a:p>
            <a:pPr lvl="1"/>
            <a:r>
              <a:rPr lang="cs-CZ" dirty="0" smtClean="0"/>
              <a:t>Největší nebezpečí představuje pro bažantnice s vysokým počtem zvěře</a:t>
            </a:r>
            <a:endParaRPr lang="cs-CZ" dirty="0"/>
          </a:p>
          <a:p>
            <a:pPr lvl="1"/>
            <a:r>
              <a:rPr lang="cs-CZ" dirty="0" smtClean="0"/>
              <a:t>Úmrtnost u mladých bažantů dosahuje až 100%</a:t>
            </a:r>
            <a:endParaRPr lang="cs-CZ" dirty="0"/>
          </a:p>
          <a:p>
            <a:pPr lvl="1"/>
            <a:r>
              <a:rPr lang="cs-CZ" dirty="0" smtClean="0"/>
              <a:t>Projevuje se ztíženým dýcháním, žlutobílým průjmem, poruchami pohyblivosti</a:t>
            </a:r>
          </a:p>
          <a:p>
            <a:pPr lvl="1"/>
            <a:r>
              <a:rPr lang="cs-CZ" dirty="0" smtClean="0"/>
              <a:t>Umělé chovy se vakcinují aplikací do pitné vody</a:t>
            </a:r>
            <a:endParaRPr lang="cs-CZ" dirty="0"/>
          </a:p>
          <a:p>
            <a:r>
              <a:rPr lang="cs-CZ" sz="3300" dirty="0"/>
              <a:t>Povinné hlášení výskytu SVS</a:t>
            </a:r>
            <a:endParaRPr lang="cs-CZ" dirty="0"/>
          </a:p>
          <a:p>
            <a:pPr lvl="1"/>
            <a:r>
              <a:rPr lang="cs-CZ" sz="3200" dirty="0"/>
              <a:t>Zvěřina je nepoživatelná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834587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4000" b="1" dirty="0" smtClean="0"/>
              <a:t>Svrab (prašivina), střevní červivost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4042792" cy="4781128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Svrab (prašivina) </a:t>
            </a:r>
            <a:endParaRPr lang="cs-CZ" dirty="0"/>
          </a:p>
          <a:p>
            <a:pPr lvl="1"/>
            <a:r>
              <a:rPr lang="cs-CZ" dirty="0" smtClean="0"/>
              <a:t>Parazitární </a:t>
            </a:r>
            <a:r>
              <a:rPr lang="cs-CZ" dirty="0"/>
              <a:t>onemocnění </a:t>
            </a:r>
          </a:p>
          <a:p>
            <a:pPr lvl="1"/>
            <a:r>
              <a:rPr lang="cs-CZ" dirty="0"/>
              <a:t>Přenosné na člověka</a:t>
            </a:r>
          </a:p>
          <a:p>
            <a:pPr lvl="2"/>
            <a:r>
              <a:rPr lang="cs-CZ" dirty="0"/>
              <a:t>Původce – </a:t>
            </a:r>
            <a:r>
              <a:rPr lang="cs-CZ" dirty="0" smtClean="0"/>
              <a:t>roztoči rodů </a:t>
            </a:r>
            <a:r>
              <a:rPr lang="cs-CZ" dirty="0" err="1" smtClean="0"/>
              <a:t>Sarcoptes</a:t>
            </a:r>
            <a:r>
              <a:rPr lang="cs-CZ" dirty="0" smtClean="0"/>
              <a:t>, </a:t>
            </a:r>
            <a:r>
              <a:rPr lang="cs-CZ" dirty="0" err="1" smtClean="0"/>
              <a:t>Notoedres</a:t>
            </a:r>
            <a:r>
              <a:rPr lang="cs-CZ" dirty="0"/>
              <a:t> </a:t>
            </a:r>
            <a:r>
              <a:rPr lang="cs-CZ" dirty="0" smtClean="0"/>
              <a:t>a dalších</a:t>
            </a:r>
            <a:endParaRPr lang="cs-CZ" dirty="0"/>
          </a:p>
          <a:p>
            <a:pPr lvl="1"/>
            <a:r>
              <a:rPr lang="cs-CZ" dirty="0" smtClean="0"/>
              <a:t>Dělíme na kožní svrab a ušní svrab</a:t>
            </a:r>
            <a:endParaRPr lang="cs-CZ" dirty="0"/>
          </a:p>
          <a:p>
            <a:pPr lvl="1"/>
            <a:r>
              <a:rPr lang="cs-CZ" dirty="0" smtClean="0"/>
              <a:t>Původce kožního svrabu je zákožka psí, výskyt u lišek, vlků, šakalů, jezevců, </a:t>
            </a:r>
            <a:r>
              <a:rPr lang="cs-CZ" dirty="0"/>
              <a:t>k</a:t>
            </a:r>
            <a:r>
              <a:rPr lang="cs-CZ" dirty="0" smtClean="0"/>
              <a:t>un, tchořů a dalších druhů</a:t>
            </a:r>
            <a:endParaRPr lang="cs-CZ" dirty="0"/>
          </a:p>
          <a:p>
            <a:pPr lvl="1"/>
            <a:r>
              <a:rPr lang="cs-CZ" dirty="0" smtClean="0"/>
              <a:t>Nebezpečí nákazy pro psy, napadenou zvěř je nutno důsledně asanovat</a:t>
            </a:r>
            <a:endParaRPr lang="cs-CZ" dirty="0"/>
          </a:p>
          <a:p>
            <a:pPr lvl="1"/>
            <a:r>
              <a:rPr lang="cs-CZ" dirty="0"/>
              <a:t>Zvěřina je </a:t>
            </a:r>
            <a:r>
              <a:rPr lang="cs-CZ" dirty="0" smtClean="0"/>
              <a:t>poživatelná podle rozsahu napadení při odstranění malých ložisek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V/C/19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499992" y="1556793"/>
            <a:ext cx="4644008" cy="4721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500" dirty="0" smtClean="0">
                <a:solidFill>
                  <a:prstClr val="black"/>
                </a:solidFill>
              </a:rPr>
              <a:t>Střevní červivost</a:t>
            </a:r>
            <a:endParaRPr lang="cs-CZ" sz="3200" dirty="0">
              <a:solidFill>
                <a:prstClr val="black"/>
              </a:solidFill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400" dirty="0" smtClean="0">
                <a:solidFill>
                  <a:prstClr val="black"/>
                </a:solidFill>
              </a:rPr>
              <a:t>Parazitární </a:t>
            </a:r>
            <a:r>
              <a:rPr lang="cs-CZ" sz="2400" dirty="0">
                <a:solidFill>
                  <a:prstClr val="black"/>
                </a:solidFill>
              </a:rPr>
              <a:t>onemocnění</a:t>
            </a:r>
            <a:r>
              <a:rPr lang="cs-CZ" sz="2800" dirty="0">
                <a:solidFill>
                  <a:prstClr val="black"/>
                </a:solidFill>
              </a:rPr>
              <a:t> </a:t>
            </a:r>
            <a:endParaRPr lang="cs-CZ" sz="2400" dirty="0">
              <a:solidFill>
                <a:prstClr val="black"/>
              </a:solidFill>
            </a:endParaRP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prstClr val="black"/>
                </a:solidFill>
              </a:rPr>
              <a:t>Původce – </a:t>
            </a:r>
            <a:r>
              <a:rPr lang="cs-CZ" sz="1900" dirty="0" smtClean="0">
                <a:solidFill>
                  <a:prstClr val="black"/>
                </a:solidFill>
              </a:rPr>
              <a:t>cizopasníci ze skupiny hlísti</a:t>
            </a:r>
            <a:endParaRPr lang="cs-CZ" sz="1900" dirty="0">
              <a:solidFill>
                <a:prstClr val="black"/>
              </a:solidFill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000" dirty="0" smtClean="0">
                <a:solidFill>
                  <a:prstClr val="black"/>
                </a:solidFill>
              </a:rPr>
              <a:t>Napadená zvěř hubne, trpí průjmy, později přebarvuje, negativní vliv na trofeje</a:t>
            </a:r>
            <a:r>
              <a:rPr lang="cs-CZ" sz="2200" dirty="0" smtClean="0">
                <a:solidFill>
                  <a:prstClr val="black"/>
                </a:solidFill>
              </a:rPr>
              <a:t> </a:t>
            </a: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000" dirty="0" smtClean="0">
                <a:solidFill>
                  <a:prstClr val="black"/>
                </a:solidFill>
              </a:rPr>
              <a:t>Hlístice napadají všechny úseky zažívacího aparátu, jícen, slez i střeva</a:t>
            </a:r>
            <a:endParaRPr lang="cs-CZ" sz="2200" dirty="0">
              <a:solidFill>
                <a:prstClr val="black"/>
              </a:solidFill>
            </a:endParaRPr>
          </a:p>
          <a:p>
            <a:pPr marL="742950" lvl="1" indent="-285750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cs-CZ" sz="2200" dirty="0">
                <a:solidFill>
                  <a:prstClr val="black"/>
                </a:solidFill>
              </a:rPr>
              <a:t>Zvěřina je </a:t>
            </a:r>
            <a:r>
              <a:rPr lang="cs-CZ" sz="2200" dirty="0" smtClean="0">
                <a:solidFill>
                  <a:prstClr val="black"/>
                </a:solidFill>
              </a:rPr>
              <a:t>poživatelná podle rozsahu napadení a celkovému stavu zvěře </a:t>
            </a:r>
            <a:endParaRPr lang="cs-CZ" sz="2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38245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Africký mor prasat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626968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Virové onemocnění </a:t>
            </a:r>
          </a:p>
          <a:p>
            <a:pPr lvl="1"/>
            <a:r>
              <a:rPr lang="cs-CZ" dirty="0"/>
              <a:t>Není přenosné na člověka</a:t>
            </a:r>
          </a:p>
          <a:p>
            <a:pPr lvl="2"/>
            <a:r>
              <a:rPr lang="cs-CZ" dirty="0"/>
              <a:t>Původce – vir z čeledi </a:t>
            </a:r>
            <a:r>
              <a:rPr lang="cs-CZ" dirty="0" err="1"/>
              <a:t>Flaviviridae</a:t>
            </a:r>
            <a:endParaRPr lang="cs-CZ" dirty="0"/>
          </a:p>
          <a:p>
            <a:pPr lvl="1"/>
            <a:r>
              <a:rPr lang="cs-CZ" dirty="0"/>
              <a:t>Přenos kontaktem nemocných zvířat, exkrementy, kontaminovaným krmivem, </a:t>
            </a:r>
            <a:r>
              <a:rPr lang="cs-CZ" dirty="0" smtClean="0"/>
              <a:t>vodou, rychlejší průběh než u KMP</a:t>
            </a:r>
            <a:endParaRPr lang="cs-CZ" dirty="0"/>
          </a:p>
          <a:p>
            <a:pPr lvl="1"/>
            <a:r>
              <a:rPr lang="cs-CZ" dirty="0"/>
              <a:t>Nebezpečí šíření nákazy z vývrhu ulovené nakažené zvěře</a:t>
            </a:r>
          </a:p>
          <a:p>
            <a:pPr lvl="1"/>
            <a:r>
              <a:rPr lang="cs-CZ" dirty="0"/>
              <a:t>Nakažení pro </a:t>
            </a:r>
            <a:r>
              <a:rPr lang="cs-CZ" dirty="0" smtClean="0"/>
              <a:t>selata, lončáky i dospělé kusy končí téměř vždy úhynem</a:t>
            </a:r>
            <a:endParaRPr lang="cs-CZ" dirty="0"/>
          </a:p>
          <a:p>
            <a:r>
              <a:rPr lang="cs-CZ" sz="2800" dirty="0"/>
              <a:t>Povinné hlášení výskytu SVS</a:t>
            </a:r>
            <a:endParaRPr lang="cs-CZ" sz="2400" dirty="0"/>
          </a:p>
          <a:p>
            <a:pPr lvl="1"/>
            <a:r>
              <a:rPr lang="cs-CZ" sz="3200" dirty="0"/>
              <a:t>Zvěřina je nepoživatelná</a:t>
            </a:r>
            <a:endParaRPr lang="cs-CZ" sz="24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6228184" y="1600200"/>
            <a:ext cx="2458616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Postihuje </a:t>
            </a:r>
          </a:p>
          <a:p>
            <a:pPr lvl="1"/>
            <a:r>
              <a:rPr lang="cs-CZ" dirty="0"/>
              <a:t>Prase divoké</a:t>
            </a:r>
          </a:p>
          <a:p>
            <a:pPr lvl="1"/>
            <a:r>
              <a:rPr lang="cs-CZ" dirty="0"/>
              <a:t>Prase </a:t>
            </a:r>
            <a:r>
              <a:rPr lang="cs-CZ" dirty="0" smtClean="0"/>
              <a:t>domácí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marL="457200" lvl="1" indent="0">
              <a:buNone/>
            </a:pPr>
            <a:r>
              <a:rPr lang="cs-CZ" dirty="0"/>
              <a:t>Dále může šířit :</a:t>
            </a:r>
          </a:p>
          <a:p>
            <a:pPr lvl="1"/>
            <a:r>
              <a:rPr lang="cs-CZ" dirty="0"/>
              <a:t>Člověk</a:t>
            </a:r>
          </a:p>
          <a:p>
            <a:pPr lvl="1"/>
            <a:r>
              <a:rPr lang="cs-CZ" dirty="0"/>
              <a:t>Masožravci</a:t>
            </a:r>
          </a:p>
          <a:p>
            <a:pPr lvl="1"/>
            <a:r>
              <a:rPr lang="cs-CZ" dirty="0"/>
              <a:t>Hlodavci</a:t>
            </a:r>
          </a:p>
          <a:p>
            <a:pPr lvl="1"/>
            <a:r>
              <a:rPr lang="cs-CZ" dirty="0"/>
              <a:t>Ptáci</a:t>
            </a:r>
          </a:p>
          <a:p>
            <a:pPr lvl="1"/>
            <a:r>
              <a:rPr lang="cs-CZ" dirty="0"/>
              <a:t>Hmyz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V/C/20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592975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Děkujeme za pozornost…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712" y="2564904"/>
            <a:ext cx="5904656" cy="3096344"/>
          </a:xfrm>
        </p:spPr>
        <p:txBody>
          <a:bodyPr/>
          <a:lstStyle/>
          <a:p>
            <a:r>
              <a:rPr lang="cs-CZ" dirty="0" smtClean="0"/>
              <a:t>Za ČMMJ připravil:</a:t>
            </a:r>
          </a:p>
          <a:p>
            <a:pPr marL="457200" lvl="1" indent="0">
              <a:buNone/>
            </a:pPr>
            <a:r>
              <a:rPr lang="cs-CZ" dirty="0" smtClean="0"/>
              <a:t>Pavel Štangl</a:t>
            </a:r>
          </a:p>
          <a:p>
            <a:pPr marL="457200" lvl="1" indent="0">
              <a:buNone/>
            </a:pPr>
            <a:r>
              <a:rPr lang="cs-CZ" dirty="0" smtClean="0"/>
              <a:t>predseda@cmkj.info</a:t>
            </a:r>
          </a:p>
          <a:p>
            <a:r>
              <a:rPr lang="cs-CZ" dirty="0" smtClean="0"/>
              <a:t>Ke stažení:</a:t>
            </a:r>
          </a:p>
          <a:p>
            <a:pPr marL="457200" lvl="1" indent="0">
              <a:buNone/>
            </a:pPr>
            <a:r>
              <a:rPr lang="cs-CZ" dirty="0" smtClean="0"/>
              <a:t>www.cmmj.cz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V/A/B/C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737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88900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Pracovní skupiny loveckých psů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5229200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 smtClean="0"/>
              <a:t>Ohaři</a:t>
            </a:r>
            <a:r>
              <a:rPr lang="cs-CZ" dirty="0" smtClean="0"/>
              <a:t> – </a:t>
            </a:r>
            <a:r>
              <a:rPr lang="cs-CZ" sz="2400" dirty="0" smtClean="0"/>
              <a:t>(„</a:t>
            </a:r>
            <a:r>
              <a:rPr lang="cs-CZ" sz="2400" i="1" dirty="0" smtClean="0"/>
              <a:t>stavěcí psi“</a:t>
            </a:r>
            <a:r>
              <a:rPr lang="cs-CZ" sz="2400" dirty="0" smtClean="0"/>
              <a:t>, angličtí a kontinentální)</a:t>
            </a:r>
            <a:endParaRPr lang="cs-CZ" dirty="0" smtClean="0"/>
          </a:p>
          <a:p>
            <a:pPr lvl="1"/>
            <a:r>
              <a:rPr lang="cs-CZ" dirty="0" smtClean="0"/>
              <a:t>Základní vlastnost je schopnost „vystavit zvěř“</a:t>
            </a:r>
          </a:p>
          <a:p>
            <a:pPr lvl="2">
              <a:buFontTx/>
              <a:buChar char="-"/>
            </a:pPr>
            <a:r>
              <a:rPr lang="cs-CZ" sz="2000" dirty="0" err="1" smtClean="0"/>
              <a:t>pointr</a:t>
            </a:r>
            <a:r>
              <a:rPr lang="cs-CZ" sz="2000" dirty="0" smtClean="0"/>
              <a:t>, anglický setr, český fousek, německý ohař</a:t>
            </a:r>
          </a:p>
          <a:p>
            <a:r>
              <a:rPr lang="cs-CZ" b="1" dirty="0" smtClean="0"/>
              <a:t>Honiči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cs-CZ" sz="2300" dirty="0" smtClean="0"/>
              <a:t>(nejpočetnější, historicky nejstarší ustálený typ loveckých psů)</a:t>
            </a:r>
            <a:endParaRPr lang="cs-CZ" sz="2300" dirty="0"/>
          </a:p>
          <a:p>
            <a:pPr lvl="1"/>
            <a:r>
              <a:rPr lang="cs-CZ" dirty="0"/>
              <a:t>Základní vlastnost je </a:t>
            </a:r>
            <a:r>
              <a:rPr lang="cs-CZ" dirty="0" smtClean="0"/>
              <a:t>vyhledání a nahánění </a:t>
            </a:r>
            <a:r>
              <a:rPr lang="cs-CZ" dirty="0" smtClean="0"/>
              <a:t>zvěře, zejména spárkaté</a:t>
            </a:r>
            <a:endParaRPr lang="cs-CZ" dirty="0"/>
          </a:p>
          <a:p>
            <a:pPr lvl="2">
              <a:buFontTx/>
              <a:buChar char="-"/>
            </a:pPr>
            <a:r>
              <a:rPr lang="cs-CZ" sz="2000" dirty="0" err="1" smtClean="0"/>
              <a:t>basset</a:t>
            </a:r>
            <a:r>
              <a:rPr lang="cs-CZ" sz="2000" dirty="0" smtClean="0"/>
              <a:t> </a:t>
            </a:r>
            <a:r>
              <a:rPr lang="cs-CZ" sz="2000" dirty="0" err="1" smtClean="0"/>
              <a:t>hound</a:t>
            </a:r>
            <a:r>
              <a:rPr lang="cs-CZ" sz="2000" dirty="0" smtClean="0"/>
              <a:t>, bígl, slovenský </a:t>
            </a:r>
            <a:r>
              <a:rPr lang="cs-CZ" sz="2000" dirty="0" err="1" smtClean="0"/>
              <a:t>kopov</a:t>
            </a:r>
            <a:r>
              <a:rPr lang="cs-CZ" sz="2000" dirty="0" smtClean="0"/>
              <a:t>, alpská </a:t>
            </a:r>
            <a:r>
              <a:rPr lang="cs-CZ" sz="2000" dirty="0" err="1" smtClean="0"/>
              <a:t>braka</a:t>
            </a:r>
            <a:r>
              <a:rPr lang="cs-CZ" sz="2000" dirty="0" smtClean="0"/>
              <a:t>, lajky</a:t>
            </a:r>
          </a:p>
          <a:p>
            <a:r>
              <a:rPr lang="cs-CZ" b="1" dirty="0" smtClean="0"/>
              <a:t>Slídiči</a:t>
            </a:r>
            <a:endParaRPr lang="cs-CZ" dirty="0"/>
          </a:p>
          <a:p>
            <a:pPr lvl="1"/>
            <a:r>
              <a:rPr lang="cs-CZ" dirty="0"/>
              <a:t>Základní vlastnost je schopnost </a:t>
            </a:r>
            <a:r>
              <a:rPr lang="cs-CZ" dirty="0" smtClean="0"/>
              <a:t>slídění (hledání) zvěře na vzdálenost dostřelu</a:t>
            </a:r>
            <a:endParaRPr lang="cs-CZ" dirty="0"/>
          </a:p>
          <a:p>
            <a:pPr lvl="2">
              <a:buFontTx/>
              <a:buChar char="-"/>
            </a:pPr>
            <a:r>
              <a:rPr lang="cs-CZ" sz="2000" dirty="0" smtClean="0"/>
              <a:t>Německý křepelák, anglický kokršpaněl, anglický špringršpaněl, </a:t>
            </a:r>
            <a:r>
              <a:rPr lang="cs-CZ" sz="2000" dirty="0" err="1" smtClean="0"/>
              <a:t>velššpringršpaněl</a:t>
            </a:r>
            <a:endParaRPr lang="cs-CZ" sz="2000" dirty="0" smtClean="0"/>
          </a:p>
          <a:p>
            <a:r>
              <a:rPr lang="cs-CZ" b="1" dirty="0" smtClean="0"/>
              <a:t>Retrívři</a:t>
            </a:r>
            <a:endParaRPr lang="cs-CZ" dirty="0"/>
          </a:p>
          <a:p>
            <a:pPr lvl="1"/>
            <a:r>
              <a:rPr lang="cs-CZ" dirty="0"/>
              <a:t>Základní vlastnost je schopnost </a:t>
            </a:r>
            <a:r>
              <a:rPr lang="cs-CZ" dirty="0" smtClean="0"/>
              <a:t> po výstřelu nalézt a přinést ulovenou zvěř</a:t>
            </a:r>
            <a:endParaRPr lang="cs-CZ" dirty="0"/>
          </a:p>
          <a:p>
            <a:pPr marL="914400" lvl="2" indent="0">
              <a:buNone/>
            </a:pPr>
            <a:r>
              <a:rPr lang="cs-CZ" sz="2000" dirty="0"/>
              <a:t>- </a:t>
            </a:r>
            <a:r>
              <a:rPr lang="cs-CZ" sz="2000" dirty="0" smtClean="0"/>
              <a:t>Labrador retrívr, zlatý retrívr, </a:t>
            </a:r>
            <a:r>
              <a:rPr lang="cs-CZ" sz="2000" dirty="0" err="1" smtClean="0"/>
              <a:t>flat</a:t>
            </a:r>
            <a:r>
              <a:rPr lang="cs-CZ" sz="2000" dirty="0" smtClean="0"/>
              <a:t> </a:t>
            </a:r>
            <a:r>
              <a:rPr lang="cs-CZ" sz="2000" dirty="0" err="1" smtClean="0"/>
              <a:t>coated</a:t>
            </a:r>
            <a:r>
              <a:rPr lang="cs-CZ" sz="2000" dirty="0" smtClean="0"/>
              <a:t> retrívr, </a:t>
            </a:r>
            <a:r>
              <a:rPr lang="cs-CZ" sz="2000" dirty="0" err="1" smtClean="0"/>
              <a:t>chesapeake</a:t>
            </a:r>
            <a:r>
              <a:rPr lang="cs-CZ" sz="2000" dirty="0" smtClean="0"/>
              <a:t> </a:t>
            </a:r>
            <a:r>
              <a:rPr lang="cs-CZ" sz="2000" dirty="0" err="1" smtClean="0"/>
              <a:t>bay</a:t>
            </a:r>
            <a:r>
              <a:rPr lang="cs-CZ" sz="2000" dirty="0" smtClean="0"/>
              <a:t> retrívr</a:t>
            </a:r>
          </a:p>
          <a:p>
            <a:r>
              <a:rPr lang="cs-CZ" b="1" dirty="0" smtClean="0"/>
              <a:t>Norníci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cs-CZ" sz="2400" dirty="0" smtClean="0"/>
              <a:t>(jezevčíci a někteří teriéři)</a:t>
            </a:r>
            <a:endParaRPr lang="cs-CZ" dirty="0"/>
          </a:p>
          <a:p>
            <a:pPr lvl="1"/>
            <a:r>
              <a:rPr lang="cs-CZ" dirty="0"/>
              <a:t>Základní vlastnost je schopnost </a:t>
            </a:r>
            <a:r>
              <a:rPr lang="cs-CZ" dirty="0" smtClean="0"/>
              <a:t>práce pod povrchem (pod zemí)</a:t>
            </a:r>
            <a:endParaRPr lang="cs-CZ" dirty="0"/>
          </a:p>
          <a:p>
            <a:pPr marL="914400" lvl="2" indent="0">
              <a:buNone/>
            </a:pPr>
            <a:r>
              <a:rPr lang="cs-CZ" sz="2000" dirty="0"/>
              <a:t>- </a:t>
            </a:r>
            <a:r>
              <a:rPr lang="cs-CZ" sz="2000" dirty="0" smtClean="0"/>
              <a:t>Jezevčík hladkosrstý, dlouhosrstý, drsnosrstý, český teriér, </a:t>
            </a:r>
            <a:r>
              <a:rPr lang="cs-CZ" sz="2000" dirty="0" err="1" smtClean="0"/>
              <a:t>border</a:t>
            </a:r>
            <a:r>
              <a:rPr lang="cs-CZ" sz="2000" dirty="0" smtClean="0"/>
              <a:t> teriér, německý lovecký teriér</a:t>
            </a:r>
            <a:endParaRPr lang="cs-CZ" dirty="0"/>
          </a:p>
          <a:p>
            <a:r>
              <a:rPr lang="cs-CZ" b="1" dirty="0" smtClean="0"/>
              <a:t>Barváři</a:t>
            </a:r>
            <a:endParaRPr lang="cs-CZ" dirty="0"/>
          </a:p>
          <a:p>
            <a:pPr lvl="1"/>
            <a:r>
              <a:rPr lang="cs-CZ" dirty="0"/>
              <a:t>Základní vlastnost je schopnost </a:t>
            </a:r>
            <a:r>
              <a:rPr lang="cs-CZ" dirty="0" smtClean="0"/>
              <a:t>velmi dlouhých dosledů i na staré studené stopě</a:t>
            </a:r>
            <a:endParaRPr lang="cs-CZ" dirty="0"/>
          </a:p>
          <a:p>
            <a:pPr marL="914400" lvl="2" indent="0">
              <a:buNone/>
            </a:pPr>
            <a:r>
              <a:rPr lang="cs-CZ" sz="2000" dirty="0"/>
              <a:t>- </a:t>
            </a:r>
            <a:r>
              <a:rPr lang="cs-CZ" sz="2000" dirty="0" smtClean="0"/>
              <a:t>Bavorský barvář, hannoverský barvář</a:t>
            </a:r>
            <a:endParaRPr lang="cs-CZ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986861" y="1921024"/>
            <a:ext cx="3527280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cs-CZ" sz="24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227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Česká plemena loveckých psů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4392488" cy="4896544"/>
          </a:xfrm>
        </p:spPr>
        <p:txBody>
          <a:bodyPr>
            <a:normAutofit fontScale="62500" lnSpcReduction="20000"/>
          </a:bodyPr>
          <a:lstStyle/>
          <a:p>
            <a:r>
              <a:rPr lang="cs-CZ" sz="5100" b="1" dirty="0" smtClean="0"/>
              <a:t>Český fousek</a:t>
            </a:r>
            <a:endParaRPr lang="cs-CZ" b="1" dirty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FCI skupina VII., ohaři </a:t>
            </a:r>
            <a:r>
              <a:rPr lang="cs-CZ" sz="2000" dirty="0" smtClean="0"/>
              <a:t>(kontinentální)</a:t>
            </a:r>
            <a:endParaRPr lang="cs-CZ" sz="2900" dirty="0" smtClean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/>
              <a:t>n</a:t>
            </a:r>
            <a:r>
              <a:rPr lang="cs-CZ" sz="2900" dirty="0" smtClean="0"/>
              <a:t>ázev plemene od roku 1896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/>
              <a:t>u</a:t>
            </a:r>
            <a:r>
              <a:rPr lang="cs-CZ" sz="2900" dirty="0" smtClean="0"/>
              <a:t>znání plemene FCI roku 1964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všestranný lovecký pes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/>
              <a:t>s</a:t>
            </a:r>
            <a:r>
              <a:rPr lang="cs-CZ" sz="2900" dirty="0" smtClean="0"/>
              <a:t>třední velikost, čtvercový rámec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/>
              <a:t>h</a:t>
            </a:r>
            <a:r>
              <a:rPr lang="cs-CZ" sz="2900" dirty="0" smtClean="0"/>
              <a:t>rubá srst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/>
              <a:t>s</a:t>
            </a:r>
            <a:r>
              <a:rPr lang="cs-CZ" sz="2900" dirty="0" smtClean="0"/>
              <a:t>nadno </a:t>
            </a:r>
            <a:r>
              <a:rPr lang="cs-CZ" sz="2900" dirty="0" err="1" smtClean="0"/>
              <a:t>cvičitelný</a:t>
            </a:r>
            <a:r>
              <a:rPr lang="cs-CZ" sz="2900" dirty="0" smtClean="0"/>
              <a:t>, ovladatelný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/>
              <a:t>d</a:t>
            </a:r>
            <a:r>
              <a:rPr lang="cs-CZ" sz="2900" dirty="0" smtClean="0"/>
              <a:t>obře spolupracuje s vůdcem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výška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Pes 60 - 66 cm, fena 58 – 62 cm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 smtClean="0"/>
              <a:t>váha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Pes 28 - 34 kg, fena 22 – 28 kg</a:t>
            </a:r>
            <a:endParaRPr lang="cs-CZ" sz="2900" dirty="0" smtClean="0"/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900" dirty="0"/>
              <a:t>b</a:t>
            </a:r>
            <a:r>
              <a:rPr lang="cs-CZ" sz="2900" dirty="0" smtClean="0"/>
              <a:t>arva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/>
              <a:t>t</a:t>
            </a:r>
            <a:r>
              <a:rPr lang="cs-CZ" sz="2500" dirty="0" smtClean="0"/>
              <a:t>mavý bělouš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 smtClean="0"/>
              <a:t>hnědák s bílými znaky</a:t>
            </a:r>
          </a:p>
          <a:p>
            <a:pPr lvl="2">
              <a:buFont typeface="Calibri" panose="020F0502020204030204" pitchFamily="34" charset="0"/>
              <a:buChar char="–"/>
            </a:pPr>
            <a:r>
              <a:rPr lang="cs-CZ" sz="2500" dirty="0"/>
              <a:t>h</a:t>
            </a:r>
            <a:r>
              <a:rPr lang="cs-CZ" sz="2500" dirty="0" smtClean="0"/>
              <a:t>nědák beze znaků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427984" y="1484784"/>
            <a:ext cx="4477821" cy="50786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800" b="1" dirty="0" smtClean="0"/>
              <a:t>Český teriér</a:t>
            </a:r>
            <a:endParaRPr lang="cs-CZ" sz="2500" b="1" dirty="0" smtClean="0"/>
          </a:p>
          <a:p>
            <a:pPr lvl="1"/>
            <a:r>
              <a:rPr lang="cs-CZ" sz="2400" dirty="0"/>
              <a:t>FCI skupina </a:t>
            </a:r>
            <a:r>
              <a:rPr lang="cs-CZ" sz="2400" dirty="0" smtClean="0"/>
              <a:t>III</a:t>
            </a:r>
            <a:r>
              <a:rPr lang="cs-CZ" sz="2400" dirty="0"/>
              <a:t>., </a:t>
            </a:r>
            <a:r>
              <a:rPr lang="cs-CZ" sz="2400" dirty="0" smtClean="0"/>
              <a:t>teriéři</a:t>
            </a:r>
            <a:endParaRPr lang="cs-CZ" sz="2200" dirty="0" smtClean="0"/>
          </a:p>
          <a:p>
            <a:pPr lvl="1"/>
            <a:r>
              <a:rPr lang="cs-CZ" sz="2200" dirty="0"/>
              <a:t>p</a:t>
            </a:r>
            <a:r>
              <a:rPr lang="cs-CZ" sz="2200" dirty="0" smtClean="0"/>
              <a:t>lemeno vzniklo v roce 1945</a:t>
            </a:r>
          </a:p>
          <a:p>
            <a:pPr lvl="1"/>
            <a:r>
              <a:rPr lang="cs-CZ" sz="2200" dirty="0"/>
              <a:t>u</a:t>
            </a:r>
            <a:r>
              <a:rPr lang="cs-CZ" sz="2200" dirty="0" smtClean="0"/>
              <a:t>znání plemene FCI od roku 1963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cs-CZ" sz="2200" dirty="0"/>
              <a:t>n</a:t>
            </a:r>
            <a:r>
              <a:rPr lang="cs-CZ" sz="2200" dirty="0" smtClean="0"/>
              <a:t>ízkonohý, vhodný pro norování</a:t>
            </a:r>
          </a:p>
          <a:p>
            <a:pPr lvl="1"/>
            <a:r>
              <a:rPr lang="cs-CZ" sz="2200" dirty="0"/>
              <a:t>v</a:t>
            </a:r>
            <a:r>
              <a:rPr lang="cs-CZ" sz="2200" dirty="0" smtClean="0"/>
              <a:t>elmi dobrý při slídění</a:t>
            </a:r>
          </a:p>
          <a:p>
            <a:pPr lvl="1"/>
            <a:r>
              <a:rPr lang="cs-CZ" sz="2200" dirty="0"/>
              <a:t>d</a:t>
            </a:r>
            <a:r>
              <a:rPr lang="cs-CZ" sz="2200" dirty="0" smtClean="0"/>
              <a:t>obře ovladatelný, společenský</a:t>
            </a:r>
          </a:p>
          <a:p>
            <a:pPr lvl="1"/>
            <a:r>
              <a:rPr lang="cs-CZ" sz="2200" dirty="0"/>
              <a:t>v</a:t>
            </a:r>
            <a:r>
              <a:rPr lang="cs-CZ" sz="2200" dirty="0" smtClean="0"/>
              <a:t>ýška</a:t>
            </a:r>
          </a:p>
          <a:p>
            <a:pPr marL="914400" lvl="2" indent="0">
              <a:buNone/>
            </a:pPr>
            <a:r>
              <a:rPr lang="cs-CZ" sz="1800" dirty="0" smtClean="0"/>
              <a:t>- 25 – 32 cm, ideálně pes 29 cm, fena 27 cm</a:t>
            </a:r>
          </a:p>
          <a:p>
            <a:pPr lvl="1"/>
            <a:r>
              <a:rPr lang="cs-CZ" sz="2200" dirty="0"/>
              <a:t>v</a:t>
            </a:r>
            <a:r>
              <a:rPr lang="cs-CZ" sz="2200" dirty="0" smtClean="0"/>
              <a:t>áha</a:t>
            </a:r>
          </a:p>
          <a:p>
            <a:pPr lvl="2">
              <a:buFontTx/>
              <a:buChar char="-"/>
            </a:pPr>
            <a:r>
              <a:rPr lang="cs-CZ" sz="1800" dirty="0" smtClean="0"/>
              <a:t>6 – 10 kg</a:t>
            </a:r>
          </a:p>
          <a:p>
            <a:pPr lvl="1"/>
            <a:r>
              <a:rPr lang="cs-CZ" sz="2200" dirty="0" smtClean="0"/>
              <a:t>barva</a:t>
            </a:r>
            <a:endParaRPr lang="cs-CZ" sz="2200" dirty="0"/>
          </a:p>
          <a:p>
            <a:pPr lvl="2">
              <a:buFontTx/>
              <a:buChar char="-"/>
            </a:pPr>
            <a:r>
              <a:rPr lang="cs-CZ" sz="1800" dirty="0"/>
              <a:t>š</a:t>
            </a:r>
            <a:r>
              <a:rPr lang="cs-CZ" sz="1800" dirty="0" smtClean="0"/>
              <a:t>edomodrý</a:t>
            </a:r>
          </a:p>
          <a:p>
            <a:pPr lvl="2">
              <a:buFontTx/>
              <a:buChar char="-"/>
            </a:pPr>
            <a:r>
              <a:rPr lang="cs-CZ" sz="1800" dirty="0"/>
              <a:t>s</a:t>
            </a:r>
            <a:r>
              <a:rPr lang="cs-CZ" sz="1800" dirty="0" smtClean="0"/>
              <a:t>větle kávově hnědý</a:t>
            </a:r>
            <a:endParaRPr lang="cs-CZ" sz="1800" dirty="0"/>
          </a:p>
          <a:p>
            <a:pPr lvl="2">
              <a:buFontTx/>
              <a:buChar char="-"/>
            </a:pPr>
            <a:endParaRPr lang="cs-CZ" sz="18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359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Typy výkonů, druhy zkoušek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12568"/>
          </a:xfrm>
        </p:spPr>
        <p:txBody>
          <a:bodyPr>
            <a:normAutofit fontScale="92500" lnSpcReduction="20000"/>
          </a:bodyPr>
          <a:lstStyle/>
          <a:p>
            <a:r>
              <a:rPr lang="cs-CZ" sz="2400" b="1" dirty="0" smtClean="0"/>
              <a:t>Typy výkonů loveckých psů – legislativně určené</a:t>
            </a:r>
            <a:endParaRPr lang="cs-CZ" sz="2400" b="1" dirty="0"/>
          </a:p>
          <a:p>
            <a:pPr lvl="1"/>
            <a:r>
              <a:rPr lang="cs-CZ" sz="2000" dirty="0" smtClean="0"/>
              <a:t>Vyhledávání, dohledání a přinesení usmrcené, postřelené nebo jiným způsobem zraněné drobné zvěře</a:t>
            </a:r>
          </a:p>
          <a:p>
            <a:pPr lvl="1"/>
            <a:r>
              <a:rPr lang="cs-CZ" sz="2000" dirty="0" smtClean="0"/>
              <a:t>Vyhledávání živé spárkaté zvěře (pouze psi do 55 cm kohoutkové výšky)</a:t>
            </a:r>
          </a:p>
          <a:p>
            <a:pPr lvl="1"/>
            <a:r>
              <a:rPr lang="cs-CZ" sz="2000" dirty="0" smtClean="0"/>
              <a:t>Dosledování usmrcené, postřelené nebo jiným způsobem zraněné spárkaté zvěře</a:t>
            </a:r>
          </a:p>
          <a:p>
            <a:pPr lvl="1"/>
            <a:r>
              <a:rPr lang="cs-CZ" sz="2000" dirty="0" smtClean="0"/>
              <a:t>Norování </a:t>
            </a:r>
            <a:endParaRPr lang="cs-CZ" sz="2000" dirty="0"/>
          </a:p>
          <a:p>
            <a:r>
              <a:rPr lang="cs-CZ" sz="2400" b="1" dirty="0" smtClean="0"/>
              <a:t>Druhy zkoušek loveckých psů</a:t>
            </a:r>
            <a:endParaRPr lang="cs-CZ" sz="2400" b="1" dirty="0"/>
          </a:p>
          <a:p>
            <a:pPr lvl="1"/>
            <a:r>
              <a:rPr lang="cs-CZ" sz="2000" dirty="0" smtClean="0"/>
              <a:t>Zkoušky bez přiznání lovecké upotřebitelnosti</a:t>
            </a:r>
          </a:p>
          <a:p>
            <a:pPr lvl="2"/>
            <a:r>
              <a:rPr lang="cs-CZ" sz="1600" dirty="0" smtClean="0"/>
              <a:t>Zkoušky vloh – jsou chovatelskou záležitostí – prokazují se vrozené vlohy, slouží ke kontrole dědičnosti a přirozeného způsobu lovu</a:t>
            </a:r>
            <a:endParaRPr lang="cs-CZ" sz="1600" dirty="0"/>
          </a:p>
          <a:p>
            <a:pPr lvl="1"/>
            <a:r>
              <a:rPr lang="cs-CZ" sz="2000" dirty="0" smtClean="0"/>
              <a:t>Zkoušky praktického lovu s přiznáním lovecké upotřebitelnosti</a:t>
            </a:r>
          </a:p>
          <a:p>
            <a:pPr lvl="2"/>
            <a:r>
              <a:rPr lang="cs-CZ" sz="1600" dirty="0" smtClean="0"/>
              <a:t>Podzimní zkoušky, lesní zkoušky, zkoušky k vyhledávání, vyhánění a nadhánění spárkaté zvěře u psů s kohoutkovou výškou do 55 cm, barvářské zkoušky, zkoušky z vodní práce ohařů, zkoušky z vodní práce, barvářské zkoušky honičů, honičské zkoušky, individuální honičské zkoušky slovenských </a:t>
            </a:r>
            <a:r>
              <a:rPr lang="cs-CZ" sz="1600" dirty="0" err="1" smtClean="0"/>
              <a:t>kopovů</a:t>
            </a:r>
            <a:r>
              <a:rPr lang="cs-CZ" sz="1600" dirty="0" smtClean="0"/>
              <a:t>, předběžné zkoušky barvářů, individuální zkoušky barvářů, zkoušky nováčků (norování), individuální zkouška z norování, všestranné zkoušky</a:t>
            </a:r>
          </a:p>
          <a:p>
            <a:pPr lvl="1"/>
            <a:r>
              <a:rPr lang="cs-CZ" sz="2000" dirty="0" smtClean="0"/>
              <a:t>Soutěže a Mezinárodní zkoušky a soutěže</a:t>
            </a:r>
            <a:endParaRPr lang="cs-CZ" sz="2000" dirty="0"/>
          </a:p>
          <a:p>
            <a:pPr lvl="2"/>
            <a:r>
              <a:rPr lang="cs-CZ" sz="1600" dirty="0" smtClean="0"/>
              <a:t>Memoriál Richarda </a:t>
            </a:r>
            <a:r>
              <a:rPr lang="cs-CZ" sz="1600" dirty="0" err="1" smtClean="0"/>
              <a:t>Knolla</a:t>
            </a:r>
            <a:r>
              <a:rPr lang="cs-CZ" sz="1600" dirty="0" smtClean="0"/>
              <a:t>, Memoriál Karla Podhajského, </a:t>
            </a:r>
            <a:r>
              <a:rPr lang="cs-CZ" sz="1600" dirty="0" err="1" smtClean="0"/>
              <a:t>field</a:t>
            </a:r>
            <a:r>
              <a:rPr lang="cs-CZ" sz="1600" dirty="0" smtClean="0"/>
              <a:t> </a:t>
            </a:r>
            <a:r>
              <a:rPr lang="cs-CZ" sz="1600" dirty="0" err="1" smtClean="0"/>
              <a:t>traily</a:t>
            </a:r>
            <a:r>
              <a:rPr lang="cs-CZ" sz="1600" dirty="0" smtClean="0"/>
              <a:t>,  Mezinárodní soutěž v přinášení retrívrů, Individuální soutěž barvářů, </a:t>
            </a:r>
            <a:r>
              <a:rPr lang="cs-CZ" sz="1600" dirty="0" err="1" smtClean="0"/>
              <a:t>Internationalle</a:t>
            </a:r>
            <a:r>
              <a:rPr lang="cs-CZ" sz="1600" dirty="0" smtClean="0"/>
              <a:t> </a:t>
            </a:r>
            <a:r>
              <a:rPr lang="cs-CZ" sz="1600" dirty="0" err="1" smtClean="0"/>
              <a:t>kurzhaar</a:t>
            </a:r>
            <a:r>
              <a:rPr lang="cs-CZ" sz="1600" dirty="0" smtClean="0"/>
              <a:t> </a:t>
            </a:r>
            <a:r>
              <a:rPr lang="cs-CZ" sz="1600" dirty="0" err="1" smtClean="0"/>
              <a:t>pr</a:t>
            </a:r>
            <a:r>
              <a:rPr lang="cs-CZ" sz="1600" dirty="0" err="1"/>
              <a:t>ü</a:t>
            </a:r>
            <a:r>
              <a:rPr lang="cs-CZ" sz="1600" dirty="0" err="1" smtClean="0"/>
              <a:t>fung</a:t>
            </a:r>
            <a:r>
              <a:rPr lang="cs-CZ" sz="1600" dirty="0" smtClean="0"/>
              <a:t> (IKP) </a:t>
            </a:r>
            <a:endParaRPr lang="cs-CZ" sz="1600" dirty="0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395711" y="1738908"/>
            <a:ext cx="472433" cy="32194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Okruhy: V/A/8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442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31417</TotalTime>
  <Words>6601</Words>
  <Application>Microsoft Office PowerPoint</Application>
  <PresentationFormat>Předvádění na obrazovce (4:3)</PresentationFormat>
  <Paragraphs>833</Paragraphs>
  <Slides>63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63</vt:i4>
      </vt:variant>
    </vt:vector>
  </HeadingPairs>
  <TitlesOfParts>
    <vt:vector size="64" baseType="lpstr">
      <vt:lpstr>Motiv systému Office</vt:lpstr>
      <vt:lpstr>Zkoušky z myslivosti</vt:lpstr>
      <vt:lpstr>Zařazení psa, chov, vznik plemen</vt:lpstr>
      <vt:lpstr>Anatomie a fyziologie psa</vt:lpstr>
      <vt:lpstr>Struktura kynologie, organizace</vt:lpstr>
      <vt:lpstr>Exteriér psa, terminologie</vt:lpstr>
      <vt:lpstr>Doklady, identifikace, upotřebitelnost</vt:lpstr>
      <vt:lpstr>Pracovní skupiny loveckých psů</vt:lpstr>
      <vt:lpstr>Česká plemena loveckých psů</vt:lpstr>
      <vt:lpstr>Typy výkonů, druhy zkoušek</vt:lpstr>
      <vt:lpstr>Ohaři a jejich využití</vt:lpstr>
      <vt:lpstr>Honiči a jejich využití</vt:lpstr>
      <vt:lpstr>Teriéři a jejich využití</vt:lpstr>
      <vt:lpstr>Jezevčíci a jejich využití </vt:lpstr>
      <vt:lpstr>Slídiči a jejich využití</vt:lpstr>
      <vt:lpstr>Retrívři a jejich využití</vt:lpstr>
      <vt:lpstr>Barváři a jejich využití</vt:lpstr>
      <vt:lpstr>Standard plemene, svod, výstavy</vt:lpstr>
      <vt:lpstr>Výchova a výcvik</vt:lpstr>
      <vt:lpstr>Proškolená osoba</vt:lpstr>
      <vt:lpstr>První pomoc zraněnému psovi</vt:lpstr>
      <vt:lpstr>Nemoci zvěře přenosné na člověka</vt:lpstr>
      <vt:lpstr>Geneticky podmíněné nemoci</vt:lpstr>
      <vt:lpstr>Norování, individuální zkouška</vt:lpstr>
      <vt:lpstr>Vnitřní a vnější parazité psů</vt:lpstr>
      <vt:lpstr>Zkoušky vloh, zkoušky z vodní práce</vt:lpstr>
      <vt:lpstr>Infekční a neinfekční nemoci psů</vt:lpstr>
      <vt:lpstr>Dohledávka drobné zvěře</vt:lpstr>
      <vt:lpstr>Individuální zkoušky barvářů, zkouška hlasitosti</vt:lpstr>
      <vt:lpstr>Opatření v chovu psů, očkování</vt:lpstr>
      <vt:lpstr>Podzimní zkoušky</vt:lpstr>
      <vt:lpstr>Lesní zkoušky</vt:lpstr>
      <vt:lpstr>Základní péče o loveckého psa</vt:lpstr>
      <vt:lpstr>Všestranné zkoušky</vt:lpstr>
      <vt:lpstr>Stavění, vystavování, slídění, přinášení</vt:lpstr>
      <vt:lpstr>Principy a druhy chovu</vt:lpstr>
      <vt:lpstr>Barvářské zkoušky, předběžné zkoušky barvářů</vt:lpstr>
      <vt:lpstr>Honičské zkoušky a barvářské zkoušky honičů</vt:lpstr>
      <vt:lpstr>Ochrana psa a ochranné pomůcky</vt:lpstr>
      <vt:lpstr>Memoriály, soutěže, field trail</vt:lpstr>
      <vt:lpstr>Vodič, oznamovač, hlasič</vt:lpstr>
      <vt:lpstr>Dosled spárkaté zvěře</vt:lpstr>
      <vt:lpstr>Pomůcky pro výcvik</vt:lpstr>
      <vt:lpstr>Opatření při zjištění nákazy zvěře</vt:lpstr>
      <vt:lpstr>Nakažlivé nemoci zvěře</vt:lpstr>
      <vt:lpstr>Trichinelóza (svalovčitost)</vt:lpstr>
      <vt:lpstr>Tularemie, tuberkulóza</vt:lpstr>
      <vt:lpstr>Klasický mor prasat </vt:lpstr>
      <vt:lpstr>Preventivní zdravotní péče o zvěř</vt:lpstr>
      <vt:lpstr>Střečkovitost</vt:lpstr>
      <vt:lpstr>Brucelóza, salmonelóza</vt:lpstr>
      <vt:lpstr>Slintavka a kulhavka</vt:lpstr>
      <vt:lpstr>Aujezskyho choroba</vt:lpstr>
      <vt:lpstr>Toxoplazmóza</vt:lpstr>
      <vt:lpstr>Poranění, úrazy zvěře</vt:lpstr>
      <vt:lpstr>Sněť slezinná</vt:lpstr>
      <vt:lpstr>Nenakažlivé choroby zvěře</vt:lpstr>
      <vt:lpstr>Vzteklina</vt:lpstr>
      <vt:lpstr>Ptačí chřipka</vt:lpstr>
      <vt:lpstr>Myxomatóza</vt:lpstr>
      <vt:lpstr>Newcastleská nemoc (Pseudomor drůbeže)</vt:lpstr>
      <vt:lpstr>Svrab (prašivina), střevní červivost</vt:lpstr>
      <vt:lpstr>Africký mor prasat</vt:lpstr>
      <vt:lpstr>Děkujeme za pozornost…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lektorů a zkušebních komisařů ČMMJ, z.s.</dc:title>
  <dc:creator>Lukáš Linhart</dc:creator>
  <cp:lastModifiedBy>Pavel Štangl</cp:lastModifiedBy>
  <cp:revision>573</cp:revision>
  <dcterms:created xsi:type="dcterms:W3CDTF">2016-08-09T07:59:11Z</dcterms:created>
  <dcterms:modified xsi:type="dcterms:W3CDTF">2018-07-15T15:29:48Z</dcterms:modified>
</cp:coreProperties>
</file>