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sldIdLst>
    <p:sldId id="256" r:id="rId2"/>
    <p:sldId id="258" r:id="rId3"/>
    <p:sldId id="259" r:id="rId4"/>
    <p:sldId id="260" r:id="rId5"/>
    <p:sldId id="266" r:id="rId6"/>
    <p:sldId id="268" r:id="rId7"/>
    <p:sldId id="265" r:id="rId8"/>
    <p:sldId id="267" r:id="rId9"/>
    <p:sldId id="269" r:id="rId10"/>
    <p:sldId id="283" r:id="rId11"/>
    <p:sldId id="309" r:id="rId12"/>
    <p:sldId id="261" r:id="rId13"/>
    <p:sldId id="270" r:id="rId14"/>
    <p:sldId id="294" r:id="rId15"/>
    <p:sldId id="295" r:id="rId16"/>
    <p:sldId id="296" r:id="rId17"/>
    <p:sldId id="310" r:id="rId18"/>
    <p:sldId id="297" r:id="rId19"/>
    <p:sldId id="298" r:id="rId20"/>
    <p:sldId id="299" r:id="rId21"/>
    <p:sldId id="279" r:id="rId22"/>
    <p:sldId id="264" r:id="rId23"/>
    <p:sldId id="262" r:id="rId24"/>
    <p:sldId id="271" r:id="rId25"/>
    <p:sldId id="302" r:id="rId26"/>
    <p:sldId id="304" r:id="rId27"/>
    <p:sldId id="305" r:id="rId28"/>
    <p:sldId id="274" r:id="rId29"/>
    <p:sldId id="275" r:id="rId30"/>
    <p:sldId id="263" r:id="rId31"/>
    <p:sldId id="272" r:id="rId32"/>
    <p:sldId id="273" r:id="rId33"/>
    <p:sldId id="276" r:id="rId34"/>
    <p:sldId id="277" r:id="rId35"/>
    <p:sldId id="278" r:id="rId36"/>
    <p:sldId id="280" r:id="rId37"/>
    <p:sldId id="281" r:id="rId38"/>
    <p:sldId id="282" r:id="rId39"/>
    <p:sldId id="284" r:id="rId40"/>
    <p:sldId id="285" r:id="rId41"/>
    <p:sldId id="286" r:id="rId42"/>
    <p:sldId id="287" r:id="rId43"/>
    <p:sldId id="288" r:id="rId44"/>
    <p:sldId id="289" r:id="rId45"/>
    <p:sldId id="311" r:id="rId46"/>
    <p:sldId id="290" r:id="rId47"/>
    <p:sldId id="291" r:id="rId48"/>
    <p:sldId id="292" r:id="rId49"/>
    <p:sldId id="312" r:id="rId50"/>
    <p:sldId id="301" r:id="rId51"/>
    <p:sldId id="300" r:id="rId52"/>
    <p:sldId id="306" r:id="rId53"/>
    <p:sldId id="313" r:id="rId54"/>
    <p:sldId id="314" r:id="rId5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476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71201-E503-4836-9241-E2688BFAC929}" type="datetimeFigureOut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E026A-E0EE-4730-B588-0C0EE732AA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55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E026A-E0EE-4730-B588-0C0EE732AA2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17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95767-B9EF-446E-B802-1815BED10AF6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4358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54C20-53AB-47D1-BF9A-75907FA6910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1356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0293D-1CBB-4960-979A-2FF0B3ABA82F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41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4E9B2-CD76-4654-A426-C0030B2C47BA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97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4C25A-2B94-4C7C-AC36-D9E635EAE68C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5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DC05-40CF-4D77-BA0C-F73C56C0B032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62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9853-F327-4A03-8611-77C935F19E2D}" type="datetime1">
              <a:rPr lang="cs-CZ" smtClean="0"/>
              <a:t>23. 4. 2018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148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9E78A-CD0B-4215-8E22-937C306CE074}" type="datetime1">
              <a:rPr lang="cs-CZ" smtClean="0"/>
              <a:t>23. 4. 2018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171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00418-2738-4842-9C50-A3D787B0D20D}" type="datetime1">
              <a:rPr lang="cs-CZ" smtClean="0"/>
              <a:t>23. 4. 2018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652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478C7-F649-432B-96F6-74E6F2FA4B19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99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6C849-2EB6-4EC4-8461-ECA07CD46690}" type="datetime1">
              <a:rPr lang="cs-CZ" smtClean="0"/>
              <a:t>23. 4. 2018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1846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F5401-EABF-4374-8B4D-2AE07F9BA211}" type="datetime1">
              <a:rPr lang="cs-CZ" smtClean="0"/>
              <a:t>23. 4. 2018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D7D67-5508-4FB0-8277-AE0DAB33110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3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772400" cy="1470025"/>
          </a:xfrm>
        </p:spPr>
        <p:txBody>
          <a:bodyPr/>
          <a:lstStyle/>
          <a:p>
            <a:r>
              <a:rPr lang="cs-CZ" b="1"/>
              <a:t>Zkoušky z myslivosti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4293096"/>
            <a:ext cx="6400800" cy="864096"/>
          </a:xfrm>
        </p:spPr>
        <p:txBody>
          <a:bodyPr/>
          <a:lstStyle/>
          <a:p>
            <a:r>
              <a:rPr lang="cs-CZ" b="1" dirty="0" smtClean="0"/>
              <a:t>IV. skupina – Péče o zvěř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5242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IV/B/16</a:t>
            </a:r>
            <a:endParaRPr lang="cs-CZ" dirty="0"/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332656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Etologie zvěře</a:t>
            </a:r>
            <a:endParaRPr lang="cs-CZ" sz="4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1772816"/>
            <a:ext cx="864096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Základem  většiny  životních projevů zvěře jsou instinktivní mechanizmy.</a:t>
            </a:r>
          </a:p>
          <a:p>
            <a:endParaRPr lang="cs-CZ" sz="2000" b="1" dirty="0"/>
          </a:p>
          <a:p>
            <a:r>
              <a:rPr lang="cs-CZ" sz="2000" b="1" dirty="0" smtClean="0"/>
              <a:t>Vzájemná komunikace – </a:t>
            </a:r>
            <a:r>
              <a:rPr lang="cs-CZ" sz="2000" dirty="0" smtClean="0"/>
              <a:t>optická, zvuková, pachová a pohybová</a:t>
            </a:r>
          </a:p>
          <a:p>
            <a:endParaRPr lang="cs-CZ" sz="2000" b="1" dirty="0"/>
          </a:p>
          <a:p>
            <a:r>
              <a:rPr lang="cs-CZ" sz="2000" b="1" dirty="0" smtClean="0"/>
              <a:t>Na základě sociálních vztahů se vytváří domovské okrsky jedinců, rodin či skupin (tlup), uvnitř domovských okrsků si jedinci vytváří teritorium.</a:t>
            </a:r>
          </a:p>
          <a:p>
            <a:endParaRPr lang="cs-CZ" sz="2000" b="1" dirty="0"/>
          </a:p>
          <a:p>
            <a:r>
              <a:rPr lang="cs-CZ" sz="2000" b="1" dirty="0" smtClean="0"/>
              <a:t>Vytváření vztahu ve skupině – hierarchie , důležitá odpovídající věková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       struktura – alfa , beta …. jedinci  (např. u šelem – vlk)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       vliv na reprodukci</a:t>
            </a:r>
          </a:p>
          <a:p>
            <a:endParaRPr lang="cs-CZ" sz="2000" b="1" dirty="0"/>
          </a:p>
          <a:p>
            <a:r>
              <a:rPr lang="cs-CZ" sz="2000" b="1" dirty="0" smtClean="0"/>
              <a:t>Rytmy aktivit  - denní rytmy </a:t>
            </a:r>
            <a:r>
              <a:rPr lang="cs-CZ" sz="2000" dirty="0" smtClean="0"/>
              <a:t>(cirkadiánní) – </a:t>
            </a:r>
            <a:r>
              <a:rPr lang="cs-CZ" sz="2000" dirty="0" err="1" smtClean="0"/>
              <a:t>bifázní</a:t>
            </a:r>
            <a:r>
              <a:rPr lang="cs-CZ" sz="2000" dirty="0" smtClean="0"/>
              <a:t> (ráno a večer)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</a:t>
            </a:r>
            <a:r>
              <a:rPr lang="cs-CZ" sz="2000" dirty="0" err="1" smtClean="0"/>
              <a:t>polyfázní</a:t>
            </a:r>
            <a:r>
              <a:rPr lang="cs-CZ" sz="2000" dirty="0" smtClean="0"/>
              <a:t> (několikrát denně – zajíc, muflon)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- sezónní rytmy</a:t>
            </a:r>
            <a:r>
              <a:rPr lang="cs-CZ" sz="2000" dirty="0" smtClean="0"/>
              <a:t> – rozmnožování, migrace, hibernace </a:t>
            </a:r>
            <a:r>
              <a:rPr lang="cs-CZ" sz="2000" dirty="0" err="1" smtClean="0"/>
              <a:t>atd</a:t>
            </a:r>
            <a:r>
              <a:rPr lang="cs-CZ" sz="2000" dirty="0" smtClean="0"/>
              <a:t>,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416767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39552" y="435964"/>
            <a:ext cx="648072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400" b="1" dirty="0"/>
              <a:t>Etologie zvěře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98624" y="1700808"/>
            <a:ext cx="856784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Etologie  mezidruhových vztahů </a:t>
            </a:r>
          </a:p>
          <a:p>
            <a:endParaRPr lang="cs-CZ" dirty="0"/>
          </a:p>
          <a:p>
            <a:r>
              <a:rPr lang="cs-CZ" dirty="0" smtClean="0"/>
              <a:t> - </a:t>
            </a:r>
            <a:r>
              <a:rPr lang="cs-CZ" sz="2000" b="1" dirty="0" smtClean="0"/>
              <a:t>pozitivní vliv  </a:t>
            </a:r>
            <a:r>
              <a:rPr lang="cs-CZ" dirty="0" smtClean="0"/>
              <a:t>- </a:t>
            </a:r>
            <a:r>
              <a:rPr lang="cs-CZ" dirty="0" err="1" smtClean="0"/>
              <a:t>komenzalismus</a:t>
            </a:r>
            <a:r>
              <a:rPr lang="cs-CZ" dirty="0" smtClean="0"/>
              <a:t> – soužití s využíváním zbytků potravy či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využíváním rozdílů v chování (och</a:t>
            </a:r>
            <a:r>
              <a:rPr lang="cs-CZ" dirty="0"/>
              <a:t>r</a:t>
            </a:r>
            <a:r>
              <a:rPr lang="cs-CZ" dirty="0" smtClean="0"/>
              <a:t>ana)</a:t>
            </a:r>
          </a:p>
          <a:p>
            <a:r>
              <a:rPr lang="cs-CZ" dirty="0"/>
              <a:t>  </a:t>
            </a:r>
            <a:r>
              <a:rPr lang="cs-CZ" dirty="0" smtClean="0"/>
              <a:t>                         - </a:t>
            </a:r>
            <a:r>
              <a:rPr lang="cs-CZ" dirty="0" err="1" smtClean="0"/>
              <a:t>protokooperace</a:t>
            </a:r>
            <a:r>
              <a:rPr lang="cs-CZ" dirty="0" smtClean="0"/>
              <a:t> – většinou shlukování do tlup – bezpečnost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- kooperace  většinou vnitrodruhová – lov ve smečkách</a:t>
            </a:r>
          </a:p>
          <a:p>
            <a:endParaRPr lang="cs-CZ" dirty="0"/>
          </a:p>
          <a:p>
            <a:r>
              <a:rPr lang="cs-CZ" dirty="0" smtClean="0"/>
              <a:t>- </a:t>
            </a:r>
            <a:r>
              <a:rPr lang="cs-CZ" sz="2000" b="1" dirty="0" smtClean="0"/>
              <a:t>negativní vliv </a:t>
            </a:r>
            <a:r>
              <a:rPr lang="cs-CZ" dirty="0"/>
              <a:t>-</a:t>
            </a:r>
            <a:r>
              <a:rPr lang="cs-CZ" dirty="0" smtClean="0"/>
              <a:t> konkurence - potravní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-  prostorová</a:t>
            </a:r>
          </a:p>
          <a:p>
            <a:endParaRPr lang="cs-CZ" dirty="0"/>
          </a:p>
          <a:p>
            <a:r>
              <a:rPr lang="cs-CZ" dirty="0" smtClean="0"/>
              <a:t>                        -  predace  -  lov kořisti – původně významný prvek evoluce</a:t>
            </a:r>
          </a:p>
          <a:p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- význam predace činností člověka ztratil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svůj evoluční význam ( přemnožení  kořisti –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spárkatá zvěř, uměle vypouštěná drobná zvěř a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vybití velkých šelem</a:t>
            </a:r>
            <a:endParaRPr lang="cs-CZ" dirty="0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IV/B/16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4861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Honitba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Minimální výměra honitby – 500 ha, u obor minimálně 50 ha</a:t>
            </a:r>
          </a:p>
          <a:p>
            <a:pPr marL="0" indent="0">
              <a:buNone/>
            </a:pPr>
            <a:r>
              <a:rPr lang="cs-CZ" sz="2400" b="1" dirty="0" smtClean="0"/>
              <a:t>                           </a:t>
            </a:r>
            <a:r>
              <a:rPr lang="cs-CZ" sz="2400" dirty="0" smtClean="0"/>
              <a:t>500 ha je vhodných u zvěře drobné a srnčí, u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zvěře jelení by honitba měla mít alespoň 1000 ha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</a:t>
            </a:r>
            <a:r>
              <a:rPr lang="cs-CZ" sz="2400" b="1" dirty="0" smtClean="0"/>
              <a:t>Právo myslivosti –</a:t>
            </a:r>
            <a:r>
              <a:rPr lang="cs-CZ" sz="2400" dirty="0" smtClean="0"/>
              <a:t> je možné vykonávat  pouze na honebních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pozemcích, tvořících honitbu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Klasifikace honiteb </a:t>
            </a:r>
            <a:r>
              <a:rPr lang="cs-CZ" sz="2400" dirty="0" smtClean="0"/>
              <a:t>– stávající systém  tabulkového zařazení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honiteb do jakostních tříd v důsledku zásadních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změn v kvalitě životního prostředí zvěře již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nevyhovuje, základem musí být současné potravní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možnosti honitby a také vliv zvěře na biotop</a:t>
            </a:r>
            <a:endParaRPr lang="cs-CZ" sz="24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IV/A/4</a:t>
            </a:r>
          </a:p>
        </p:txBody>
      </p:sp>
    </p:spTree>
    <p:extLst>
      <p:ext uri="{BB962C8B-B14F-4D97-AF65-F5344CB8AC3E}">
        <p14:creationId xmlns:p14="http://schemas.microsoft.com/office/powerpoint/2010/main" val="231178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8229600" cy="1143000"/>
          </a:xfrm>
        </p:spPr>
        <p:txBody>
          <a:bodyPr/>
          <a:lstStyle/>
          <a:p>
            <a:pPr algn="l"/>
            <a:r>
              <a:rPr lang="cs-CZ" b="1" dirty="0"/>
              <a:t>Honitba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1216" y="1855365"/>
            <a:ext cx="843528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Pro  kvalitu honitby jsou důležité</a:t>
            </a:r>
          </a:p>
          <a:p>
            <a:pPr marL="0" indent="0">
              <a:buNone/>
            </a:pPr>
            <a:r>
              <a:rPr lang="cs-CZ" sz="2800" b="1" dirty="0" smtClean="0"/>
              <a:t>Lesní honitby</a:t>
            </a:r>
          </a:p>
          <a:p>
            <a:pPr>
              <a:buFontTx/>
              <a:buChar char="-"/>
            </a:pPr>
            <a:r>
              <a:rPr lang="cs-CZ" sz="2400" dirty="0" smtClean="0"/>
              <a:t>Zvěřní louky a políčka pro zvěř </a:t>
            </a:r>
          </a:p>
          <a:p>
            <a:pPr>
              <a:buFontTx/>
              <a:buChar char="-"/>
            </a:pPr>
            <a:r>
              <a:rPr lang="cs-CZ" sz="2400" dirty="0" err="1" smtClean="0"/>
              <a:t>Okusové</a:t>
            </a:r>
            <a:r>
              <a:rPr lang="cs-CZ" sz="2400" dirty="0" smtClean="0"/>
              <a:t> porosty</a:t>
            </a:r>
            <a:endParaRPr lang="cs-CZ" sz="2400" dirty="0"/>
          </a:p>
          <a:p>
            <a:pPr marL="0" indent="0">
              <a:buNone/>
            </a:pPr>
            <a:r>
              <a:rPr lang="cs-CZ" sz="2800" b="1" dirty="0" smtClean="0"/>
              <a:t>Polní a smíšené honitby</a:t>
            </a:r>
          </a:p>
          <a:p>
            <a:pPr>
              <a:buFontTx/>
              <a:buChar char="-"/>
            </a:pPr>
            <a:r>
              <a:rPr lang="cs-CZ" sz="2400" dirty="0" smtClean="0"/>
              <a:t>Políčka pro zvěř (</a:t>
            </a:r>
            <a:r>
              <a:rPr lang="cs-CZ" sz="2000" dirty="0" smtClean="0"/>
              <a:t>význam má i velmi malá plocha, sloužící celoročně jako </a:t>
            </a:r>
          </a:p>
          <a:p>
            <a:pPr marL="0" indent="0">
              <a:buNone/>
            </a:pPr>
            <a:r>
              <a:rPr lang="cs-CZ" sz="2000" dirty="0" smtClean="0"/>
              <a:t>                                           potravní zdroj)</a:t>
            </a:r>
          </a:p>
          <a:p>
            <a:pPr>
              <a:buFontTx/>
              <a:buChar char="-"/>
            </a:pPr>
            <a:r>
              <a:rPr lang="cs-CZ" sz="2400" dirty="0" smtClean="0"/>
              <a:t>Remízky a krytové porosty</a:t>
            </a:r>
          </a:p>
          <a:p>
            <a:pPr marL="0" indent="0">
              <a:buNone/>
            </a:pPr>
            <a:r>
              <a:rPr lang="cs-CZ" sz="2800" b="1" dirty="0" smtClean="0"/>
              <a:t>Pro všechny honitby</a:t>
            </a:r>
          </a:p>
          <a:p>
            <a:pPr marL="0" indent="0">
              <a:buNone/>
            </a:pPr>
            <a:r>
              <a:rPr lang="cs-CZ" sz="2800" dirty="0" smtClean="0"/>
              <a:t>-   </a:t>
            </a:r>
            <a:r>
              <a:rPr lang="cs-CZ" sz="2400" dirty="0" smtClean="0"/>
              <a:t>Vodní zdroje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Okruhy </a:t>
            </a:r>
            <a:r>
              <a:rPr lang="cs-CZ" smtClean="0"/>
              <a:t>IV/A/4,IV/B/9,19,20,IV/V/13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7117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Oborní chovy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4525963"/>
          </a:xfrm>
        </p:spPr>
        <p:txBody>
          <a:bodyPr>
            <a:noAutofit/>
          </a:bodyPr>
          <a:lstStyle/>
          <a:p>
            <a:r>
              <a:rPr lang="cs-CZ" sz="2000" b="1" dirty="0" smtClean="0"/>
              <a:t>Obora</a:t>
            </a:r>
            <a:r>
              <a:rPr lang="cs-CZ" sz="1600" dirty="0" smtClean="0"/>
              <a:t> </a:t>
            </a:r>
            <a:r>
              <a:rPr lang="cs-CZ" sz="1800" dirty="0" smtClean="0"/>
              <a:t>je druh honitby, která je dokonale oplocená a zabraňuje jak úniku zvěře z obory, tak také vnikání zvěře v vnějšku do obory.</a:t>
            </a:r>
          </a:p>
          <a:p>
            <a:r>
              <a:rPr lang="cs-CZ" sz="1800" dirty="0" smtClean="0"/>
              <a:t>Minimální zákonná výměra honitby je 50 ha. Tato výměra není vhodná pro žádný druh naší spárkaté zvěře!</a:t>
            </a:r>
          </a:p>
          <a:p>
            <a:r>
              <a:rPr lang="cs-CZ" sz="1800" dirty="0" smtClean="0"/>
              <a:t>Doporučená minimální výměra obory:</a:t>
            </a:r>
          </a:p>
          <a:p>
            <a:pPr marL="0" indent="0">
              <a:buNone/>
            </a:pPr>
            <a:r>
              <a:rPr lang="cs-CZ" sz="1800" dirty="0" smtClean="0"/>
              <a:t>                             - prase </a:t>
            </a:r>
            <a:r>
              <a:rPr lang="cs-CZ" sz="1800" dirty="0"/>
              <a:t>divoké, muflon ………  250 ha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             - daněk, muflon…………………   500 ha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             - jelen ………………………………. 1000 ha</a:t>
            </a:r>
          </a:p>
          <a:p>
            <a:pPr marL="0" indent="0">
              <a:buNone/>
            </a:pPr>
            <a:r>
              <a:rPr lang="cs-CZ" sz="1800" dirty="0" smtClean="0"/>
              <a:t>●   V oboře musí být  - dostatečné zastoupení pastevních ploch (cca 40% plochy, pokud jsou 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                        v oboře starší listnaté porosty, lze výměru pastevních ploch snížit)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                      - dobré krytové podmínky v lesních porostech</a:t>
            </a:r>
          </a:p>
          <a:p>
            <a:pPr marL="0" indent="0">
              <a:buNone/>
            </a:pPr>
            <a:r>
              <a:rPr lang="cs-CZ" sz="1800" dirty="0" smtClean="0"/>
              <a:t>                                      - dostatečný zdroj vody</a:t>
            </a:r>
            <a:endParaRPr lang="cs-CZ" sz="1800" dirty="0"/>
          </a:p>
          <a:p>
            <a:pPr marL="0" indent="0">
              <a:buNone/>
            </a:pPr>
            <a:r>
              <a:rPr lang="cs-CZ" sz="1800" dirty="0" smtClean="0"/>
              <a:t>	                    - vybudovaná síť krmných zařízení</a:t>
            </a:r>
          </a:p>
          <a:p>
            <a:pPr marL="0" indent="0">
              <a:buNone/>
            </a:pPr>
            <a:r>
              <a:rPr lang="cs-CZ" sz="1800" dirty="0"/>
              <a:t> </a:t>
            </a:r>
            <a:r>
              <a:rPr lang="cs-CZ" sz="1800" dirty="0" smtClean="0"/>
              <a:t>                                    - vybudovaná síť loveckých zařízení a skladů krmiva</a:t>
            </a:r>
            <a:endParaRPr lang="cs-CZ" sz="1800" dirty="0"/>
          </a:p>
          <a:p>
            <a:pPr marL="0" indent="0">
              <a:buNone/>
            </a:pPr>
            <a:r>
              <a:rPr lang="cs-CZ" sz="1800" dirty="0" smtClean="0"/>
              <a:t> </a:t>
            </a:r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 </a:t>
            </a:r>
            <a:endParaRPr lang="cs-CZ" sz="1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IV/A/15</a:t>
            </a:r>
          </a:p>
        </p:txBody>
      </p:sp>
    </p:spTree>
    <p:extLst>
      <p:ext uri="{BB962C8B-B14F-4D97-AF65-F5344CB8AC3E}">
        <p14:creationId xmlns:p14="http://schemas.microsoft.com/office/powerpoint/2010/main" val="615967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526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Aklimatizační, karanténní a přezimovací obůrka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>
            <a:normAutofit/>
          </a:bodyPr>
          <a:lstStyle/>
          <a:p>
            <a:r>
              <a:rPr lang="cs-CZ" sz="2400" b="1" dirty="0" smtClean="0"/>
              <a:t>Aklimatizační obůrka  - </a:t>
            </a:r>
            <a:r>
              <a:rPr lang="cs-CZ" sz="2400" dirty="0" smtClean="0"/>
              <a:t>je součástí honitby, slouží ke 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krátkodobé (1 – 2 roky) aklimatizaci dovezené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zvěře před jejím vypuštěním do honitby</a:t>
            </a:r>
          </a:p>
          <a:p>
            <a:pPr marL="0" indent="0">
              <a:buNone/>
            </a:pPr>
            <a:r>
              <a:rPr lang="cs-CZ" sz="1200" dirty="0" smtClean="0"/>
              <a:t>●</a:t>
            </a:r>
            <a:r>
              <a:rPr lang="cs-CZ" sz="2400" dirty="0" smtClean="0"/>
              <a:t>    </a:t>
            </a:r>
            <a:r>
              <a:rPr lang="cs-CZ" sz="2400" b="1" dirty="0" smtClean="0"/>
              <a:t>Karanténní obůrka </a:t>
            </a:r>
            <a:r>
              <a:rPr lang="cs-CZ" sz="2400" dirty="0"/>
              <a:t>-</a:t>
            </a:r>
            <a:r>
              <a:rPr lang="cs-CZ" sz="2400" dirty="0" smtClean="0"/>
              <a:t> slouží ke krátkodobé  (většinou několik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týdnů) separaci dovezené či odchycené zvěře z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veterinárních důvodů</a:t>
            </a:r>
          </a:p>
          <a:p>
            <a:pPr marL="0" indent="0">
              <a:buNone/>
            </a:pPr>
            <a:r>
              <a:rPr lang="cs-CZ" sz="1200" dirty="0" smtClean="0"/>
              <a:t>●</a:t>
            </a:r>
            <a:r>
              <a:rPr lang="cs-CZ" sz="2400" dirty="0" smtClean="0"/>
              <a:t>    </a:t>
            </a:r>
            <a:r>
              <a:rPr lang="cs-CZ" sz="2400" b="1" dirty="0" smtClean="0"/>
              <a:t>Přezimovací obůrka </a:t>
            </a:r>
            <a:r>
              <a:rPr lang="cs-CZ" sz="2400" dirty="0"/>
              <a:t>-</a:t>
            </a:r>
            <a:r>
              <a:rPr lang="cs-CZ" sz="2400" dirty="0" smtClean="0"/>
              <a:t> slouží k uzavření volně žijící jelení zvěře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přes zimní období. Důvodem je prevence škod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na lesních porostech.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IV/B/14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8034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349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Intenzivní chovy drobné zvěře - bažantnice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772816"/>
            <a:ext cx="9073008" cy="4741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600" dirty="0" smtClean="0"/>
              <a:t>●  </a:t>
            </a:r>
            <a:r>
              <a:rPr lang="cs-CZ" sz="2800" b="1" dirty="0" smtClean="0"/>
              <a:t>Historie bažantnictví  </a:t>
            </a:r>
            <a:r>
              <a:rPr lang="cs-CZ" dirty="0" smtClean="0"/>
              <a:t>- </a:t>
            </a:r>
            <a:r>
              <a:rPr lang="cs-CZ" sz="2400" dirty="0" smtClean="0"/>
              <a:t>počátky již ve starověku, okrasný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   chov, chov pro kuchyni</a:t>
            </a:r>
          </a:p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400" dirty="0" smtClean="0"/>
              <a:t>  </a:t>
            </a:r>
            <a:r>
              <a:rPr lang="cs-CZ" sz="2800" b="1" dirty="0" smtClean="0"/>
              <a:t>Rozvoj bažantnictví </a:t>
            </a:r>
            <a:r>
              <a:rPr lang="cs-CZ" sz="2800" dirty="0" smtClean="0"/>
              <a:t>-</a:t>
            </a:r>
            <a:r>
              <a:rPr lang="cs-CZ" sz="2800" b="1" dirty="0" smtClean="0"/>
              <a:t>  </a:t>
            </a:r>
            <a:r>
              <a:rPr lang="cs-CZ" sz="2400" dirty="0" smtClean="0"/>
              <a:t>souvisel s vynálezem a rozvojem palných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   zbraní</a:t>
            </a:r>
          </a:p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400" dirty="0" smtClean="0"/>
              <a:t>  </a:t>
            </a:r>
            <a:r>
              <a:rPr lang="cs-CZ" sz="2400" b="1" dirty="0" smtClean="0"/>
              <a:t>Zakládání bažantnic </a:t>
            </a:r>
            <a:r>
              <a:rPr lang="cs-CZ" sz="2400" dirty="0"/>
              <a:t>-</a:t>
            </a:r>
            <a:r>
              <a:rPr lang="cs-CZ" sz="2400" dirty="0" smtClean="0"/>
              <a:t> od 14. století, početně také v českých zemích</a:t>
            </a:r>
          </a:p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400" dirty="0" smtClean="0"/>
              <a:t>  </a:t>
            </a:r>
            <a:r>
              <a:rPr lang="cs-CZ" sz="2400" b="1" dirty="0" smtClean="0"/>
              <a:t>Do 70. let 20. století  </a:t>
            </a:r>
            <a:r>
              <a:rPr lang="cs-CZ" sz="2400" dirty="0" smtClean="0"/>
              <a:t>bylo bažantnictví založeno na divokém chovu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   bažanta </a:t>
            </a:r>
          </a:p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400" dirty="0" smtClean="0"/>
              <a:t>  </a:t>
            </a:r>
            <a:r>
              <a:rPr lang="cs-CZ" sz="2400" b="1" dirty="0" smtClean="0"/>
              <a:t>Prudký pokles divokých populací bažanta </a:t>
            </a:r>
            <a:r>
              <a:rPr lang="cs-CZ" sz="2400" dirty="0" smtClean="0"/>
              <a:t>v konci 20. století byl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příčinou vzniku nejprve </a:t>
            </a:r>
            <a:r>
              <a:rPr lang="cs-CZ" sz="2400" b="1" dirty="0" smtClean="0"/>
              <a:t>polodivokého chovu </a:t>
            </a:r>
            <a:r>
              <a:rPr lang="cs-CZ" sz="2400" dirty="0" smtClean="0"/>
              <a:t>bažanta  a posléze  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</a:t>
            </a:r>
            <a:r>
              <a:rPr lang="cs-CZ" sz="2400" b="1" dirty="0" smtClean="0"/>
              <a:t>chovu umělého</a:t>
            </a:r>
            <a:endParaRPr lang="cs-CZ" sz="24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15690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Intenzivní chovy drobné zvěře - bažantnice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208" y="1844824"/>
            <a:ext cx="8579296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700" dirty="0" smtClean="0"/>
              <a:t>● </a:t>
            </a:r>
            <a:r>
              <a:rPr lang="cs-CZ" sz="2400" b="1" dirty="0" smtClean="0"/>
              <a:t>Umělý chov bažanta        </a:t>
            </a:r>
            <a:r>
              <a:rPr lang="cs-CZ" sz="2200" dirty="0" smtClean="0"/>
              <a:t>-</a:t>
            </a:r>
            <a:r>
              <a:rPr lang="cs-CZ" sz="2800" b="1" dirty="0" smtClean="0"/>
              <a:t> </a:t>
            </a:r>
            <a:r>
              <a:rPr lang="cs-CZ" sz="2400" dirty="0" smtClean="0"/>
              <a:t>chovné hejno – produkce vajec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                                           </a:t>
            </a:r>
            <a:r>
              <a:rPr lang="cs-CZ" sz="2400" dirty="0" smtClean="0"/>
              <a:t>-</a:t>
            </a:r>
            <a:r>
              <a:rPr lang="cs-CZ" sz="2400" b="1" dirty="0" smtClean="0"/>
              <a:t> </a:t>
            </a:r>
            <a:r>
              <a:rPr lang="cs-CZ" sz="2400" dirty="0" smtClean="0"/>
              <a:t>umělé líhně ( předlíhně a dolíhně)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- odchov jednodenních bažantích kuřat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- převod odchovaných mladých bažantů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    ve stáří 8. až 12. týdnů do honitby</a:t>
            </a:r>
          </a:p>
          <a:p>
            <a:pPr marL="0" indent="0">
              <a:buNone/>
            </a:pPr>
            <a:r>
              <a:rPr lang="cs-CZ" sz="1700" dirty="0" smtClean="0"/>
              <a:t>● </a:t>
            </a:r>
            <a:r>
              <a:rPr lang="cs-CZ" sz="2400" b="1" dirty="0" smtClean="0"/>
              <a:t>Umělý chov bažanta klade vysoké odborné a etické nároky na myslivce</a:t>
            </a:r>
          </a:p>
          <a:p>
            <a:pPr marL="804863" indent="0">
              <a:buNone/>
            </a:pPr>
            <a:r>
              <a:rPr lang="cs-CZ" sz="2400" dirty="0" smtClean="0"/>
              <a:t>-    chovatelská a zdravotní problematika</a:t>
            </a:r>
          </a:p>
          <a:p>
            <a:pPr marL="804863" indent="0">
              <a:buFontTx/>
              <a:buChar char="-"/>
            </a:pPr>
            <a:r>
              <a:rPr lang="cs-CZ" sz="2400" dirty="0" smtClean="0"/>
              <a:t>    příprava a údržba honitby, vhodné pro vypouštění</a:t>
            </a:r>
          </a:p>
          <a:p>
            <a:pPr marL="804863" indent="0">
              <a:buFontTx/>
              <a:buChar char="-"/>
            </a:pPr>
            <a:r>
              <a:rPr lang="cs-CZ" sz="2400" dirty="0" smtClean="0"/>
              <a:t>    ochrana vypuštěné bažantí zvěře před škodlivými vlivy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cs-CZ" sz="3000" b="1" dirty="0" smtClean="0"/>
              <a:t>Bezpodmínečné dodržování etických požadavků při chovu a především lovu vypuštěné bažantí zvěře!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895600" cy="365125"/>
          </a:xfrm>
        </p:spPr>
        <p:txBody>
          <a:bodyPr/>
          <a:lstStyle/>
          <a:p>
            <a:r>
              <a:rPr lang="cs-CZ" dirty="0" smtClean="0"/>
              <a:t>Okruhy IV/A/16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7949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620167" cy="114300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Intenzivní chovy drobné zvěře – odchovny  zajíců, kachen, krocanů a dalších druhů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540" y="1484784"/>
            <a:ext cx="8859460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1700" dirty="0" smtClean="0"/>
              <a:t>●</a:t>
            </a:r>
            <a:r>
              <a:rPr lang="cs-CZ" sz="1600" dirty="0" smtClean="0"/>
              <a:t>  </a:t>
            </a:r>
            <a:r>
              <a:rPr lang="cs-CZ" sz="2800" b="1" dirty="0" smtClean="0"/>
              <a:t>Umělý chov kachny divoké – kačenárny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         </a:t>
            </a:r>
            <a:r>
              <a:rPr lang="cs-CZ" sz="2000" dirty="0" smtClean="0"/>
              <a:t>-</a:t>
            </a:r>
            <a:r>
              <a:rPr lang="cs-CZ" sz="2000" b="1" dirty="0" smtClean="0"/>
              <a:t> </a:t>
            </a:r>
            <a:r>
              <a:rPr lang="cs-CZ" sz="2000" dirty="0" smtClean="0"/>
              <a:t>obdobný systém jako při umělém odchovu bažanta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- degraduje  divoké populace kachny divoké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- problematická  etika lovu </a:t>
            </a:r>
            <a:endParaRPr lang="cs-CZ" sz="2000" dirty="0"/>
          </a:p>
          <a:p>
            <a:pPr marL="0" indent="0">
              <a:buNone/>
            </a:pPr>
            <a:r>
              <a:rPr lang="cs-CZ" sz="1700" dirty="0" smtClean="0"/>
              <a:t>●</a:t>
            </a:r>
            <a:r>
              <a:rPr lang="cs-CZ" sz="2400" dirty="0" smtClean="0"/>
              <a:t> </a:t>
            </a:r>
            <a:r>
              <a:rPr lang="cs-CZ" sz="2400" b="1" dirty="0" smtClean="0"/>
              <a:t>Umělý chov zajíce  a koroptve </a:t>
            </a:r>
            <a:r>
              <a:rPr lang="cs-CZ" sz="2400" dirty="0" smtClean="0"/>
              <a:t>– </a:t>
            </a:r>
            <a:r>
              <a:rPr lang="cs-CZ" sz="2000" dirty="0" smtClean="0"/>
              <a:t>metodicky zvládnuté, praktické 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využití pro myslivost nemají</a:t>
            </a:r>
            <a:endParaRPr lang="cs-CZ" sz="2000" dirty="0"/>
          </a:p>
          <a:p>
            <a:pPr marL="0" indent="0">
              <a:buNone/>
            </a:pPr>
            <a:r>
              <a:rPr lang="cs-CZ" sz="1700" dirty="0" smtClean="0"/>
              <a:t>●</a:t>
            </a:r>
            <a:r>
              <a:rPr lang="cs-CZ" sz="2400" dirty="0" smtClean="0"/>
              <a:t> </a:t>
            </a:r>
            <a:r>
              <a:rPr lang="cs-CZ" sz="2400" b="1" dirty="0" smtClean="0"/>
              <a:t>Umělý chov krocanů, orebic a dalších </a:t>
            </a:r>
            <a:r>
              <a:rPr lang="cs-CZ" sz="2400" dirty="0" smtClean="0"/>
              <a:t>– </a:t>
            </a:r>
            <a:r>
              <a:rPr lang="cs-CZ" sz="2000" dirty="0" smtClean="0"/>
              <a:t>jedná se o vypouštění 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nepůvodních druhů zvěře, legislativní omezení, nežádoucí</a:t>
            </a:r>
          </a:p>
          <a:p>
            <a:pPr marL="0" indent="0">
              <a:buNone/>
            </a:pPr>
            <a:r>
              <a:rPr lang="cs-CZ" sz="1700" b="1" dirty="0" smtClean="0"/>
              <a:t>● </a:t>
            </a:r>
            <a:r>
              <a:rPr lang="cs-CZ" sz="2400" b="1" dirty="0" smtClean="0"/>
              <a:t>Ochrana každého druhu zvěře je především ochranou jeho   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životního prostředí. </a:t>
            </a:r>
          </a:p>
          <a:p>
            <a:pPr marL="0" indent="0">
              <a:buNone/>
            </a:pPr>
            <a:r>
              <a:rPr lang="cs-CZ" sz="1700" b="1" dirty="0" smtClean="0"/>
              <a:t>●</a:t>
            </a:r>
            <a:r>
              <a:rPr lang="cs-CZ" sz="2400" b="1" dirty="0" smtClean="0"/>
              <a:t> </a:t>
            </a:r>
            <a:r>
              <a:rPr lang="cs-CZ" sz="2800" b="1" dirty="0" smtClean="0"/>
              <a:t>Zavádění uměle odchovaných jedinců do prostředí, z kterého </a:t>
            </a:r>
          </a:p>
          <a:p>
            <a:pPr marL="0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  divoké populace vymizely,  nemůže být úspěšné!</a:t>
            </a:r>
            <a:endParaRPr lang="cs-CZ" sz="28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6804248" y="6309320"/>
            <a:ext cx="2679576" cy="365125"/>
          </a:xfrm>
        </p:spPr>
        <p:txBody>
          <a:bodyPr/>
          <a:lstStyle/>
          <a:p>
            <a:r>
              <a:rPr lang="cs-CZ" dirty="0" smtClean="0"/>
              <a:t>Okruhy IV/A/16,IV/C/17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70278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355160" cy="1143000"/>
          </a:xfrm>
        </p:spPr>
        <p:txBody>
          <a:bodyPr/>
          <a:lstStyle/>
          <a:p>
            <a:r>
              <a:rPr lang="cs-CZ" b="1" dirty="0" smtClean="0"/>
              <a:t>Chovatelské oblasti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2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1600" b="1" dirty="0" smtClean="0"/>
              <a:t>●</a:t>
            </a:r>
            <a:r>
              <a:rPr lang="cs-CZ" sz="2800" b="1" dirty="0" smtClean="0"/>
              <a:t>  Chovatelské oblasti se vytváří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</a:t>
            </a:r>
            <a:r>
              <a:rPr lang="cs-CZ" sz="2400" dirty="0" smtClean="0"/>
              <a:t>-</a:t>
            </a:r>
            <a:r>
              <a:rPr lang="cs-CZ" dirty="0" smtClean="0"/>
              <a:t> </a:t>
            </a:r>
            <a:r>
              <a:rPr lang="cs-CZ" sz="2400" dirty="0" smtClean="0"/>
              <a:t>pro zvěř, jejíž denní či sezónní migrace překračují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více honiteb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- z důvodů ochrany či záchrany určitého druhu zvěře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1400" dirty="0" smtClean="0"/>
              <a:t>●</a:t>
            </a:r>
            <a:r>
              <a:rPr lang="cs-CZ" sz="2400" dirty="0" smtClean="0"/>
              <a:t> Základem funkčnosti chovatelské oblasti musí být  ochota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všech uživatelů honiteb, začleněných do chovatelské oblasti,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respektovat společné plány chovu a lovu zvěře, pro kterou byla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oblast vytvořena včetně předkládání všech trofejí či jiných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</a:t>
            </a:r>
            <a:r>
              <a:rPr lang="cs-CZ" sz="2400" dirty="0" err="1" smtClean="0"/>
              <a:t>markantů</a:t>
            </a:r>
            <a:r>
              <a:rPr lang="cs-CZ" sz="2400" dirty="0" smtClean="0"/>
              <a:t> na společné chovatelské přehlídce.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04235"/>
            <a:ext cx="2895600" cy="365125"/>
          </a:xfrm>
        </p:spPr>
        <p:txBody>
          <a:bodyPr/>
          <a:lstStyle/>
          <a:p>
            <a:r>
              <a:rPr lang="cs-CZ" dirty="0" smtClean="0"/>
              <a:t>Okruhy IV/A/18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5858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 smtClean="0"/>
              <a:t>Péče o zvěř – cíle a metody</a:t>
            </a:r>
            <a:endParaRPr lang="cs-CZ" b="1" dirty="0"/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95536" y="1772816"/>
            <a:ext cx="8352928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Péče o zvěř je soubor mysliveckých činností, směřující k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cs-CZ" sz="2800" dirty="0" smtClean="0"/>
              <a:t>zabezpečení a zlepšování životních podmínek zvěře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cs-CZ" sz="2800" dirty="0" smtClean="0"/>
              <a:t>k úpravě ( ochraně či regulaci) početních stavů zvěře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cs-CZ" sz="2800" dirty="0" smtClean="0"/>
              <a:t>k úpravě pohlavní a věkové struktury populací zvěře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cs-CZ" sz="2800" dirty="0" smtClean="0"/>
              <a:t>zlepšování kvality a zdravotního stavu populací zvěře</a:t>
            </a:r>
          </a:p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IV/A/1,2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1425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79096" cy="1143000"/>
          </a:xfrm>
        </p:spPr>
        <p:txBody>
          <a:bodyPr/>
          <a:lstStyle/>
          <a:p>
            <a:r>
              <a:rPr lang="cs-CZ" b="1" dirty="0" smtClean="0"/>
              <a:t>Chovatelské přehlídky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6377" y="1556792"/>
            <a:ext cx="8857623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700" dirty="0"/>
              <a:t>●</a:t>
            </a:r>
            <a:r>
              <a:rPr lang="cs-CZ" dirty="0"/>
              <a:t> </a:t>
            </a:r>
            <a:r>
              <a:rPr lang="cs-CZ" sz="2800" b="1" dirty="0" smtClean="0"/>
              <a:t>Chovatelské přehlídky </a:t>
            </a:r>
          </a:p>
          <a:p>
            <a:pPr marL="0" indent="0">
              <a:buNone/>
            </a:pPr>
            <a:r>
              <a:rPr lang="cs-CZ" sz="2800" b="1" dirty="0"/>
              <a:t> </a:t>
            </a:r>
            <a:r>
              <a:rPr lang="cs-CZ" sz="2800" b="1" dirty="0" smtClean="0"/>
              <a:t>            </a:t>
            </a:r>
            <a:r>
              <a:rPr lang="cs-CZ" dirty="0" smtClean="0"/>
              <a:t>- </a:t>
            </a:r>
            <a:r>
              <a:rPr lang="cs-CZ" sz="2800" dirty="0" smtClean="0"/>
              <a:t> slouží pro hodnocení kvality chované zvěře</a:t>
            </a: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-  </a:t>
            </a:r>
            <a:r>
              <a:rPr lang="cs-CZ" sz="2800" dirty="0" smtClean="0"/>
              <a:t>pro kontrolu odlovu zvěře  -  trofejové</a:t>
            </a:r>
          </a:p>
          <a:p>
            <a:pPr marL="0" indent="0"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                                              -  holé</a:t>
            </a:r>
          </a:p>
          <a:p>
            <a:pPr marL="0" indent="0">
              <a:buNone/>
            </a:pPr>
            <a:r>
              <a:rPr lang="cs-CZ" sz="2800" b="1" dirty="0" smtClean="0"/>
              <a:t>Předkládání trofejí a spodních čelistí zvěře holé na chovatelskou přehlídku by mělo být samozřejmou součástí  mysliveckého hospodaření v honitbě.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cs-CZ" sz="2400" dirty="0" smtClean="0"/>
              <a:t>O konání chovatelské přehlídky rozhoduje  orgán státní správy myslivosti a současně také jmenuje hodnotitelskou komisi.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IV/B/13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3863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7499176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Kvalita životního prostředí zvěře a možnosti jejího ovlivňování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700808"/>
            <a:ext cx="9036496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b="1" dirty="0"/>
              <a:t>Kvalita životního </a:t>
            </a:r>
            <a:r>
              <a:rPr lang="cs-CZ" sz="2800" b="1" dirty="0" smtClean="0"/>
              <a:t>prostře</a:t>
            </a:r>
            <a:r>
              <a:rPr lang="cs-CZ" sz="2800" b="1" dirty="0"/>
              <a:t>dí zvěře</a:t>
            </a:r>
            <a:r>
              <a:rPr lang="cs-CZ" sz="2800" dirty="0" smtClean="0"/>
              <a:t> </a:t>
            </a:r>
            <a:r>
              <a:rPr lang="cs-CZ" sz="2400" dirty="0" smtClean="0"/>
              <a:t>je tvořena souborem  faktorů</a:t>
            </a:r>
            <a:r>
              <a:rPr lang="cs-CZ" sz="2000" dirty="0" smtClean="0"/>
              <a:t>: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</a:t>
            </a:r>
            <a:r>
              <a:rPr lang="cs-CZ" sz="2400" dirty="0" smtClean="0"/>
              <a:t>-  vhodné klimatické podmínky</a:t>
            </a:r>
          </a:p>
          <a:p>
            <a:pPr marL="0" indent="0">
              <a:buNone/>
            </a:pPr>
            <a:r>
              <a:rPr lang="cs-CZ" sz="2400" dirty="0" smtClean="0"/>
              <a:t>                         -  dostatečné potravní zdroje včetně vody</a:t>
            </a:r>
          </a:p>
          <a:p>
            <a:pPr marL="0" indent="0">
              <a:buNone/>
            </a:pPr>
            <a:r>
              <a:rPr lang="cs-CZ" sz="2400" dirty="0" smtClean="0"/>
              <a:t>                         -  </a:t>
            </a:r>
            <a:r>
              <a:rPr lang="cs-CZ" sz="2400" dirty="0"/>
              <a:t>klidová </a:t>
            </a:r>
            <a:r>
              <a:rPr lang="cs-CZ" sz="2400" dirty="0" smtClean="0"/>
              <a:t>území a  </a:t>
            </a:r>
            <a:r>
              <a:rPr lang="cs-CZ" sz="2400" dirty="0"/>
              <a:t>krytové </a:t>
            </a:r>
            <a:r>
              <a:rPr lang="cs-CZ" sz="2400" dirty="0" smtClean="0"/>
              <a:t>možnosti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                         </a:t>
            </a:r>
            <a:r>
              <a:rPr lang="cs-CZ" sz="2400" dirty="0" smtClean="0"/>
              <a:t>-  minimalizace  biotických i abiotických škodlivých vlivů </a:t>
            </a:r>
          </a:p>
          <a:p>
            <a:pPr marL="0" indent="0">
              <a:buNone/>
            </a:pPr>
            <a:r>
              <a:rPr lang="cs-CZ" sz="2400" b="1" dirty="0" smtClean="0"/>
              <a:t>Ovlivňování - zlepšování životního prostředí zvěře</a:t>
            </a:r>
            <a:endParaRPr lang="cs-CZ" sz="2400" b="1" dirty="0"/>
          </a:p>
          <a:p>
            <a:pPr marL="0" indent="0">
              <a:buNone/>
            </a:pPr>
            <a:r>
              <a:rPr lang="cs-CZ" sz="2400" dirty="0" smtClean="0"/>
              <a:t>                            -  ochrana původních či alespoň vhodných  biotopů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-  ochrana vodních zdrojů, dle možnosti jejich obnova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-  využití i fragmentů půdních celků k tvorbě druhově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bohatých rostlinných společenstev, celoročních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zvěřních políček, krytových pásů dřevin apod.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2895600" cy="365125"/>
          </a:xfrm>
        </p:spPr>
        <p:txBody>
          <a:bodyPr/>
          <a:lstStyle/>
          <a:p>
            <a:r>
              <a:rPr lang="cs-CZ" dirty="0" smtClean="0"/>
              <a:t>Okruhy IV/A/9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8630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Početní stavy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 smtClean="0"/>
              <a:t>Minimální stav </a:t>
            </a:r>
            <a:r>
              <a:rPr lang="cs-CZ" dirty="0" smtClean="0"/>
              <a:t> - </a:t>
            </a:r>
            <a:r>
              <a:rPr lang="cs-CZ" sz="2400" dirty="0" smtClean="0"/>
              <a:t>je stav, při kterém populační hustota  </a:t>
            </a:r>
          </a:p>
          <a:p>
            <a:pPr marL="0" indent="0">
              <a:buNone/>
            </a:pPr>
            <a:r>
              <a:rPr lang="cs-CZ" sz="2400" dirty="0" smtClean="0"/>
              <a:t>                                               druhu zabezpečuje biologickou </a:t>
            </a:r>
          </a:p>
          <a:p>
            <a:pPr marL="0" indent="0">
              <a:buNone/>
            </a:pPr>
            <a:r>
              <a:rPr lang="cs-CZ" sz="2400" dirty="0" smtClean="0"/>
              <a:t>                                               reprodukci druhu, druh není ohrožený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 v další existenci</a:t>
            </a:r>
          </a:p>
          <a:p>
            <a:r>
              <a:rPr lang="cs-CZ" b="1" dirty="0" smtClean="0"/>
              <a:t>Normovaný stav </a:t>
            </a:r>
            <a:r>
              <a:rPr lang="cs-CZ" dirty="0" smtClean="0"/>
              <a:t>- </a:t>
            </a:r>
            <a:r>
              <a:rPr lang="cs-CZ" sz="2400" dirty="0" smtClean="0"/>
              <a:t>nejvýše přípustný jarní stav, </a:t>
            </a:r>
          </a:p>
          <a:p>
            <a:pPr marL="0" indent="0">
              <a:buNone/>
            </a:pPr>
            <a:r>
              <a:rPr lang="cs-CZ" sz="2400" dirty="0" smtClean="0"/>
              <a:t>                                              odpovídající kvalitě a úživnosti honitby,  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zvěř nezpůsobuje zásadní škody na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                           životním prostředí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cs-CZ" sz="3600" b="1" dirty="0" smtClean="0"/>
              <a:t>Skutečný stav zvěře v honitbě  se musí pohybovat mezi těmito dvěma hodnotami!</a:t>
            </a:r>
            <a:endParaRPr lang="cs-CZ" sz="36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IV/A/5,IV/C/16,18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225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7602" y="18864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cs-CZ" sz="4000" b="1" dirty="0" smtClean="0"/>
              <a:t>Sčítání zvěře 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895600" cy="365125"/>
          </a:xfrm>
        </p:spPr>
        <p:txBody>
          <a:bodyPr/>
          <a:lstStyle/>
          <a:p>
            <a:r>
              <a:rPr lang="cs-CZ" dirty="0" smtClean="0"/>
              <a:t>Okruhy IV/B/15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26833" y="1772816"/>
            <a:ext cx="892899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Zvěř spárkatá </a:t>
            </a:r>
            <a:r>
              <a:rPr lang="cs-CZ" sz="2000" dirty="0" smtClean="0"/>
              <a:t> - ke sčítání je nutné využít všech možností a metod (sčítání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u krmelců, na pastvě, při loveckých akcích, trusové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hromádky  atd.)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Oficiální termín sčítání stanovuje krajský úřad v průběhu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ledna a února.</a:t>
            </a:r>
          </a:p>
          <a:p>
            <a:endParaRPr lang="cs-CZ" sz="2000" b="1" dirty="0"/>
          </a:p>
          <a:p>
            <a:r>
              <a:rPr lang="cs-CZ" sz="2000" b="1" dirty="0" smtClean="0"/>
              <a:t>Zvěř drobná </a:t>
            </a:r>
            <a:r>
              <a:rPr lang="cs-CZ" sz="2000" dirty="0" smtClean="0"/>
              <a:t>- zimní sčítání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</a:t>
            </a:r>
            <a:r>
              <a:rPr lang="cs-CZ" sz="2000" dirty="0" smtClean="0"/>
              <a:t>letní sčítání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</a:t>
            </a:r>
            <a:r>
              <a:rPr lang="cs-CZ" sz="2000" b="1" dirty="0" smtClean="0"/>
              <a:t>sčítání před dobou lovu – nejdůležitější</a:t>
            </a:r>
          </a:p>
          <a:p>
            <a:endParaRPr lang="cs-CZ" sz="2000" b="1" dirty="0"/>
          </a:p>
          <a:p>
            <a:r>
              <a:rPr lang="cs-CZ" sz="2800" b="1" dirty="0" smtClean="0"/>
              <a:t>Pouze odpovědné sčítání zvěře a následné plánování se skutečnými údaji má základní význam pro smysluplné hospodaření s volně žijící zvěří.</a:t>
            </a:r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914244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Skutečné stavy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1776" y="1772816"/>
            <a:ext cx="8579591" cy="4896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3100" b="1" dirty="0" smtClean="0"/>
              <a:t>Žádoucí početní stav zvěře v honitbě </a:t>
            </a:r>
            <a:r>
              <a:rPr lang="cs-CZ" sz="2600" dirty="0"/>
              <a:t>-</a:t>
            </a:r>
            <a:endParaRPr lang="cs-CZ" sz="2600" dirty="0" smtClean="0"/>
          </a:p>
          <a:p>
            <a:pPr marL="0" indent="0">
              <a:buNone/>
            </a:pPr>
            <a:r>
              <a:rPr lang="cs-CZ" sz="2600" dirty="0" smtClean="0"/>
              <a:t>        skutečný počet jednotlivých druhů zvěře se pohybuje v rozmezí 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mezi stavem minimálním a stavem normovaným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</a:t>
            </a:r>
            <a:r>
              <a:rPr lang="cs-CZ" sz="2600" u="sng" dirty="0" smtClean="0"/>
              <a:t>Lov zvěře  dle schváleného plánu lovu.</a:t>
            </a:r>
            <a:endParaRPr lang="cs-CZ" sz="2600" u="sng" dirty="0"/>
          </a:p>
          <a:p>
            <a:pPr marL="0" indent="0">
              <a:spcBef>
                <a:spcPts val="600"/>
              </a:spcBef>
              <a:buNone/>
            </a:pPr>
            <a:r>
              <a:rPr lang="cs-CZ" sz="3100" b="1" dirty="0" err="1" smtClean="0"/>
              <a:t>Přezvěření</a:t>
            </a:r>
            <a:r>
              <a:rPr lang="cs-CZ" sz="3100" b="1" dirty="0" smtClean="0"/>
              <a:t> honitby </a:t>
            </a:r>
            <a:r>
              <a:rPr lang="cs-CZ" sz="2600" dirty="0" smtClean="0"/>
              <a:t>-</a:t>
            </a:r>
            <a:r>
              <a:rPr lang="cs-CZ" sz="2600" b="1" dirty="0" smtClean="0"/>
              <a:t> </a:t>
            </a:r>
            <a:r>
              <a:rPr lang="cs-CZ" sz="2600" dirty="0" smtClean="0"/>
              <a:t>skutečný počet určitého druhu zvěře se 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pohybuje výrazně nad normovaným stavem. V současné době     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 platí  na většině území ČR pro všechny druhy spárkaté zvěře. </a:t>
            </a:r>
          </a:p>
          <a:p>
            <a:pPr marL="0" indent="0">
              <a:buNone/>
            </a:pPr>
            <a:r>
              <a:rPr lang="cs-CZ" sz="2600" dirty="0" smtClean="0"/>
              <a:t>        </a:t>
            </a:r>
            <a:r>
              <a:rPr lang="cs-CZ" sz="2600" u="sng" dirty="0" smtClean="0"/>
              <a:t>Redukční odstřel </a:t>
            </a:r>
          </a:p>
          <a:p>
            <a:pPr marL="0" indent="0">
              <a:buNone/>
            </a:pPr>
            <a:r>
              <a:rPr lang="cs-CZ" sz="2600" dirty="0" smtClean="0"/>
              <a:t>        - především zvěře holé na základě povolení orgánu státní správy  myslivosti.</a:t>
            </a:r>
          </a:p>
          <a:p>
            <a:pPr marL="0" indent="0">
              <a:buNone/>
            </a:pPr>
            <a:r>
              <a:rPr lang="cs-CZ" sz="3100" b="1" dirty="0" err="1" smtClean="0"/>
              <a:t>Nedozvěření</a:t>
            </a:r>
            <a:r>
              <a:rPr lang="cs-CZ" sz="3100" b="1" dirty="0" smtClean="0"/>
              <a:t> honitby</a:t>
            </a:r>
            <a:r>
              <a:rPr lang="cs-CZ" sz="3100" dirty="0" smtClean="0"/>
              <a:t> </a:t>
            </a:r>
            <a:r>
              <a:rPr lang="cs-CZ" sz="2600" dirty="0"/>
              <a:t>-</a:t>
            </a:r>
            <a:r>
              <a:rPr lang="cs-CZ" sz="2600" dirty="0" smtClean="0"/>
              <a:t> skutečný  počet jedinců určitého   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druhu zvěře je na úrovni minimálního stavu či pod  tímto stavem.</a:t>
            </a:r>
          </a:p>
          <a:p>
            <a:pPr marL="0" indent="0"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V </a:t>
            </a:r>
            <a:r>
              <a:rPr lang="cs-CZ" sz="2600" dirty="0"/>
              <a:t>současné </a:t>
            </a:r>
            <a:r>
              <a:rPr lang="cs-CZ" sz="2600" dirty="0" smtClean="0"/>
              <a:t>době </a:t>
            </a:r>
            <a:r>
              <a:rPr lang="cs-CZ" sz="2600" dirty="0"/>
              <a:t>platí  na většině území ČR pro všechny druhy </a:t>
            </a:r>
            <a:r>
              <a:rPr lang="cs-CZ" sz="2600" dirty="0" smtClean="0"/>
              <a:t>drobné zvěře</a:t>
            </a:r>
            <a:r>
              <a:rPr lang="cs-CZ" sz="2600" dirty="0"/>
              <a:t>. </a:t>
            </a:r>
            <a:endParaRPr lang="cs-CZ" sz="26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cs-CZ" sz="2600" dirty="0"/>
              <a:t> </a:t>
            </a:r>
            <a:r>
              <a:rPr lang="cs-CZ" sz="2600" dirty="0" smtClean="0"/>
              <a:t>      </a:t>
            </a:r>
            <a:r>
              <a:rPr lang="cs-CZ" sz="2600" u="sng" dirty="0" smtClean="0"/>
              <a:t>Lov zvěře musí být zastaven!   </a:t>
            </a:r>
            <a:endParaRPr lang="cs-CZ" sz="2600" u="sng" dirty="0"/>
          </a:p>
          <a:p>
            <a:pPr marL="0" indent="0">
              <a:buNone/>
            </a:pPr>
            <a:endParaRPr lang="cs-CZ" sz="2400" b="1" u="sng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IV/B/17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4135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067128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Abiotičtí škodliví činitelé, ovlivňující stavy a kvalitu zvěře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0992" y="1556792"/>
            <a:ext cx="9073008" cy="5040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Abiotičtí činitele, kteří škodlivě ovlivňují stavy a kvalitu zvěře 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- </a:t>
            </a:r>
            <a:r>
              <a:rPr lang="cs-CZ" sz="2000" b="1" dirty="0" smtClean="0"/>
              <a:t>výrazné výkyvy klimatických podmínek </a:t>
            </a:r>
            <a:r>
              <a:rPr lang="cs-CZ" sz="2000" dirty="0"/>
              <a:t>-</a:t>
            </a:r>
            <a:r>
              <a:rPr lang="cs-CZ" sz="2000" dirty="0" smtClean="0"/>
              <a:t> extrémní mráz, srážky, dlouhodobé sucho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- </a:t>
            </a:r>
            <a:r>
              <a:rPr lang="cs-CZ" sz="2000" b="1" dirty="0" smtClean="0"/>
              <a:t>segmentace krajiny </a:t>
            </a:r>
            <a:r>
              <a:rPr lang="cs-CZ" sz="2000" dirty="0" smtClean="0"/>
              <a:t>-</a:t>
            </a:r>
            <a:r>
              <a:rPr lang="cs-CZ" sz="2000" b="1" dirty="0" smtClean="0"/>
              <a:t> </a:t>
            </a:r>
            <a:r>
              <a:rPr lang="cs-CZ" sz="2000" dirty="0" smtClean="0"/>
              <a:t>dálniční a silniční síť, velká města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dirty="0" smtClean="0"/>
              <a:t>-</a:t>
            </a:r>
            <a:r>
              <a:rPr lang="cs-CZ" sz="2000" b="1" dirty="0" smtClean="0"/>
              <a:t> doprava </a:t>
            </a:r>
            <a:r>
              <a:rPr lang="cs-CZ" sz="2000" dirty="0" smtClean="0"/>
              <a:t>-</a:t>
            </a:r>
            <a:r>
              <a:rPr lang="cs-CZ" sz="2000" b="1" dirty="0" smtClean="0"/>
              <a:t> </a:t>
            </a:r>
            <a:r>
              <a:rPr lang="cs-CZ" sz="2000" dirty="0" smtClean="0"/>
              <a:t>především silniční, ale také železniční</a:t>
            </a:r>
          </a:p>
          <a:p>
            <a:pPr marL="0" indent="0">
              <a:buNone/>
            </a:pPr>
            <a:r>
              <a:rPr lang="cs-CZ" sz="2000" b="1" dirty="0" smtClean="0"/>
              <a:t> </a:t>
            </a:r>
            <a:r>
              <a:rPr lang="cs-CZ" sz="2000" dirty="0" smtClean="0"/>
              <a:t>-</a:t>
            </a:r>
            <a:r>
              <a:rPr lang="cs-CZ" sz="2000" b="1" dirty="0" smtClean="0"/>
              <a:t> zemědělství  </a:t>
            </a:r>
            <a:r>
              <a:rPr lang="cs-CZ" sz="2000" dirty="0" smtClean="0"/>
              <a:t>- </a:t>
            </a:r>
            <a:r>
              <a:rPr lang="cs-CZ" sz="2000" b="1" dirty="0" smtClean="0"/>
              <a:t> </a:t>
            </a:r>
            <a:r>
              <a:rPr lang="cs-CZ" sz="2000" dirty="0" smtClean="0"/>
              <a:t>velikost polních celků (monokulturních lánů)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                        </a:t>
            </a:r>
            <a:r>
              <a:rPr lang="cs-CZ" sz="2000" dirty="0" smtClean="0"/>
              <a:t>-</a:t>
            </a:r>
            <a:r>
              <a:rPr lang="cs-CZ" sz="2000" b="1" dirty="0" smtClean="0"/>
              <a:t>  </a:t>
            </a:r>
            <a:r>
              <a:rPr lang="cs-CZ" sz="2000" dirty="0" smtClean="0"/>
              <a:t>chemizace zemědělství  - hlavní příčina výrazného poklesu 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                                           biodiverzity zemědělské krajiny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-  mechanizace zemědělství  - rychlost zemědělských strojů, </a:t>
            </a:r>
          </a:p>
          <a:p>
            <a:pPr marL="4572000" indent="0">
              <a:buNone/>
            </a:pPr>
            <a:r>
              <a:rPr lang="cs-CZ" sz="2000" dirty="0" smtClean="0"/>
              <a:t>šíře záběru, noční práce</a:t>
            </a:r>
          </a:p>
          <a:p>
            <a:pPr marL="0" indent="0">
              <a:buNone/>
            </a:pPr>
            <a:r>
              <a:rPr lang="cs-CZ" sz="2000" dirty="0" smtClean="0"/>
              <a:t> -</a:t>
            </a:r>
            <a:r>
              <a:rPr lang="cs-CZ" sz="2000" b="1" dirty="0" smtClean="0"/>
              <a:t> lesnictví</a:t>
            </a:r>
            <a:r>
              <a:rPr lang="cs-CZ" sz="2000" dirty="0" smtClean="0"/>
              <a:t> -  rozsáhlé monokultury dřevin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- </a:t>
            </a:r>
            <a:r>
              <a:rPr lang="cs-CZ" sz="2000" b="1" dirty="0" smtClean="0"/>
              <a:t>lidské volnočasové aktivity </a:t>
            </a:r>
            <a:r>
              <a:rPr lang="cs-CZ" sz="2000" dirty="0"/>
              <a:t>-</a:t>
            </a:r>
            <a:r>
              <a:rPr lang="cs-CZ" sz="2000" dirty="0" smtClean="0"/>
              <a:t> masová turistika a lyžařské sporty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                     - motoristické  a cyklistické aktivity v terénu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                        - výstavba sídel, výrobních podniků a sportovních center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95536" y="6237312"/>
            <a:ext cx="2895600" cy="365125"/>
          </a:xfrm>
        </p:spPr>
        <p:txBody>
          <a:bodyPr/>
          <a:lstStyle/>
          <a:p>
            <a:r>
              <a:rPr lang="cs-CZ" dirty="0" smtClean="0"/>
              <a:t>Okruhy IV/A/11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3292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6696744" cy="1143000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Biotičtí činitelé ovlivňující kvalitu a početní stavy zvěře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2737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sz="1600" dirty="0" smtClean="0"/>
              <a:t>●</a:t>
            </a:r>
            <a:r>
              <a:rPr lang="cs-CZ" dirty="0" smtClean="0"/>
              <a:t> kvalita a druhová pestrost biotopů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600" dirty="0" smtClean="0"/>
              <a:t>●</a:t>
            </a:r>
            <a:r>
              <a:rPr lang="cs-CZ" dirty="0" smtClean="0"/>
              <a:t> dostupnost  potravních zdrojů a vody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600" dirty="0" smtClean="0"/>
              <a:t>●</a:t>
            </a:r>
            <a:r>
              <a:rPr lang="cs-CZ" dirty="0" smtClean="0"/>
              <a:t> početní stavy zvěře – </a:t>
            </a:r>
            <a:r>
              <a:rPr lang="cs-CZ" dirty="0" err="1" smtClean="0"/>
              <a:t>přezvěření</a:t>
            </a:r>
            <a:r>
              <a:rPr lang="cs-CZ" dirty="0" smtClean="0"/>
              <a:t>, resp. pokles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                   početnosti populace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600" dirty="0" smtClean="0"/>
              <a:t>●</a:t>
            </a:r>
            <a:r>
              <a:rPr lang="cs-CZ" dirty="0" smtClean="0"/>
              <a:t> početnost predátorů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600" dirty="0" smtClean="0"/>
              <a:t>●</a:t>
            </a:r>
            <a:r>
              <a:rPr lang="cs-CZ" dirty="0" smtClean="0"/>
              <a:t> zdravotní stav – výskyt chorob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sz="1600" dirty="0" smtClean="0"/>
              <a:t>● </a:t>
            </a:r>
            <a:r>
              <a:rPr lang="cs-CZ" dirty="0" smtClean="0"/>
              <a:t>myslivecká péče a lov zvěře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42848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5194920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Význam šelem a dravců v honitbách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4279" y="1556792"/>
            <a:ext cx="9036496" cy="481399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000" dirty="0" smtClean="0"/>
              <a:t> </a:t>
            </a:r>
            <a:r>
              <a:rPr lang="cs-CZ" sz="2000" b="1" dirty="0" smtClean="0"/>
              <a:t>Šelmy a dravci </a:t>
            </a:r>
            <a:r>
              <a:rPr lang="cs-CZ" sz="2000" dirty="0" smtClean="0"/>
              <a:t>jsou fylogenetickou součástí  bioty </a:t>
            </a:r>
            <a:r>
              <a:rPr lang="cs-CZ" sz="2000" dirty="0"/>
              <a:t>-</a:t>
            </a:r>
            <a:r>
              <a:rPr lang="cs-CZ" sz="2000" dirty="0" smtClean="0"/>
              <a:t> společenství živých organizmů</a:t>
            </a:r>
          </a:p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000" dirty="0" smtClean="0"/>
              <a:t> </a:t>
            </a:r>
            <a:r>
              <a:rPr lang="cs-CZ" sz="2000" b="1" dirty="0" smtClean="0"/>
              <a:t>Vztah predátorů </a:t>
            </a:r>
            <a:r>
              <a:rPr lang="cs-CZ" sz="2000" dirty="0" smtClean="0"/>
              <a:t>(šelem a dravců) </a:t>
            </a:r>
            <a:r>
              <a:rPr lang="cs-CZ" sz="2000" b="1" dirty="0" smtClean="0"/>
              <a:t>a kořisti</a:t>
            </a:r>
          </a:p>
          <a:p>
            <a:pPr marL="1077913" indent="0">
              <a:buNone/>
            </a:pPr>
            <a:r>
              <a:rPr lang="cs-CZ" sz="2000" dirty="0" smtClean="0"/>
              <a:t>je v</a:t>
            </a:r>
            <a:r>
              <a:rPr lang="cs-CZ" sz="2000" dirty="0"/>
              <a:t> </a:t>
            </a:r>
            <a:r>
              <a:rPr lang="cs-CZ" sz="2000" dirty="0" smtClean="0"/>
              <a:t>přirozených podmínkách vyvážený – predátoři regulují  početnost kořisti, při nedostatku kořisti klesá populace predátorů. </a:t>
            </a:r>
          </a:p>
          <a:p>
            <a:pPr marL="0" indent="0">
              <a:buNone/>
            </a:pPr>
            <a:r>
              <a:rPr lang="cs-CZ" sz="1600" dirty="0" smtClean="0"/>
              <a:t>●</a:t>
            </a:r>
            <a:r>
              <a:rPr lang="cs-CZ" sz="2000" dirty="0" smtClean="0"/>
              <a:t> </a:t>
            </a:r>
            <a:r>
              <a:rPr lang="cs-CZ" sz="2000" b="1" dirty="0" smtClean="0"/>
              <a:t>Narušení této rovnováhy </a:t>
            </a:r>
            <a:r>
              <a:rPr lang="cs-CZ" sz="2000" dirty="0" smtClean="0"/>
              <a:t>je důsledkem lidské činnosti 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– např.  vypouštění </a:t>
            </a:r>
            <a:r>
              <a:rPr lang="cs-CZ" sz="2000" dirty="0" err="1" smtClean="0"/>
              <a:t>polokrotkých</a:t>
            </a:r>
            <a:r>
              <a:rPr lang="cs-CZ" sz="2000" dirty="0" smtClean="0"/>
              <a:t>, uměle odchovaných bažantů má za 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       důsledek koncentraci všech druhů predátorů</a:t>
            </a:r>
          </a:p>
          <a:p>
            <a:pPr marL="0" indent="0">
              <a:buNone/>
            </a:pPr>
            <a:r>
              <a:rPr lang="cs-CZ" sz="1600" b="1" dirty="0" smtClean="0"/>
              <a:t>●</a:t>
            </a:r>
            <a:r>
              <a:rPr lang="cs-CZ" sz="2000" b="1" dirty="0" smtClean="0"/>
              <a:t> Myslivci musí respektovat legislativní ochranu  šelem a dravců,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jinak se z myslivců stávají pytláci. </a:t>
            </a:r>
          </a:p>
          <a:p>
            <a:pPr marL="0" indent="0">
              <a:buNone/>
            </a:pPr>
            <a:endParaRPr lang="cs-CZ" sz="2000" b="1" dirty="0" smtClean="0"/>
          </a:p>
          <a:p>
            <a:pPr marL="0" indent="0">
              <a:buNone/>
            </a:pPr>
            <a:r>
              <a:rPr lang="cs-CZ" sz="1600" dirty="0" smtClean="0"/>
              <a:t>● </a:t>
            </a:r>
            <a:r>
              <a:rPr lang="cs-CZ" sz="2000" b="1" dirty="0" smtClean="0"/>
              <a:t>V současných podmínkách honiteb, </a:t>
            </a:r>
            <a:r>
              <a:rPr lang="cs-CZ" sz="2000" b="1" dirty="0" err="1" smtClean="0"/>
              <a:t>přezvěřených</a:t>
            </a:r>
            <a:r>
              <a:rPr lang="cs-CZ" sz="2000" b="1" dirty="0" smtClean="0"/>
              <a:t> spárkatou zvěří, je     </a:t>
            </a:r>
          </a:p>
          <a:p>
            <a:pPr marL="0" indent="0">
              <a:buNone/>
            </a:pPr>
            <a:r>
              <a:rPr lang="cs-CZ" sz="2000" b="1" dirty="0"/>
              <a:t> </a:t>
            </a:r>
            <a:r>
              <a:rPr lang="cs-CZ" sz="2000" b="1" dirty="0" smtClean="0"/>
              <a:t>  návrat, resp. rozšiřování areálu výskytu velkých šelem , více než žádoucí.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   </a:t>
            </a: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IV/B/18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1789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Struktura populací zvěře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4884" y="1772816"/>
            <a:ext cx="8596483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dirty="0" smtClean="0"/>
              <a:t>Početní stav zvěře v populaci</a:t>
            </a:r>
            <a:r>
              <a:rPr lang="cs-CZ" sz="2400" dirty="0" smtClean="0"/>
              <a:t> - má základní význam, se stoupající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početností se zvyšuje počet samičí a mladé zvěře, mění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se věková struktura populace a mění se i sociální vztahy       	      v populaci</a:t>
            </a:r>
          </a:p>
          <a:p>
            <a:pPr marL="0" indent="0">
              <a:buNone/>
            </a:pPr>
            <a:r>
              <a:rPr lang="cs-CZ" sz="2400" b="1" dirty="0" smtClean="0"/>
              <a:t>Pohlavní struktura populace -</a:t>
            </a:r>
            <a:r>
              <a:rPr lang="cs-CZ" sz="2400" dirty="0" smtClean="0"/>
              <a:t> v přirozených podmínkách je poměr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pohlaví  přibližně 1:1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- rozšíření poměru ve prospěch samičí zvěře vede k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nárůstu početního stavu zvěře a poklesu kvality zvěře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-  v oborách je z komerčních důvodů  možné upravit lovem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mladé zvěře poměr pohlaví na 1:1,5 – 2 ve prospěch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   trofejové zvěře.</a:t>
            </a:r>
            <a:endParaRPr lang="cs-CZ" sz="24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10810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/>
              <a:t>Struktura populací zvěře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423824" cy="468052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Věková struktura populací zvěře </a:t>
            </a:r>
          </a:p>
          <a:p>
            <a:pPr marL="0" indent="0">
              <a:buNone/>
            </a:pPr>
            <a:r>
              <a:rPr lang="cs-CZ" b="1" dirty="0"/>
              <a:t> </a:t>
            </a:r>
            <a:r>
              <a:rPr lang="cs-CZ" b="1" dirty="0" smtClean="0"/>
              <a:t>     </a:t>
            </a:r>
            <a:r>
              <a:rPr lang="cs-CZ" sz="2400" dirty="0" smtClean="0"/>
              <a:t>- musí respektovat biologické zákonitosti každého druhu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- je základem sociálních vztahů v populaci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- v populaci musí být dostatečný počet dospělých a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dostatečně starých samců (srnec 5+, jelen 10+)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- u samičí zvěře je rozhodující tělesná kondice a zdravotní stav,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věk není limitujícím faktorem plodnosti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-  snižováním průměrného věku „dospělých“ samců se do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reprodukce snadno dostávají i nekvalitní jedinci, kteří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neprošli sítem věkového výběru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622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632848" cy="1143000"/>
          </a:xfrm>
        </p:spPr>
        <p:txBody>
          <a:bodyPr>
            <a:normAutofit/>
          </a:bodyPr>
          <a:lstStyle/>
          <a:p>
            <a:r>
              <a:rPr lang="cs-CZ" b="1" dirty="0"/>
              <a:t>Péče o zvěř – cíle a metody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-180528" y="1628800"/>
            <a:ext cx="8964488" cy="4824536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cs-CZ" dirty="0" smtClean="0"/>
              <a:t>Metody k dosažení těchto cílů:</a:t>
            </a:r>
          </a:p>
          <a:p>
            <a:pPr marL="457200" lvl="1" indent="0">
              <a:buNone/>
            </a:pPr>
            <a:r>
              <a:rPr lang="cs-CZ" dirty="0" smtClean="0"/>
              <a:t>      -  </a:t>
            </a:r>
            <a:r>
              <a:rPr lang="cs-CZ" sz="2000" dirty="0" smtClean="0"/>
              <a:t>průběžné sledování početních stavů zvěře vzhledem ke kvalitě životního   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prostředí  a realizace opatření k jejich  ochraně  ( v případě úbytku)  či 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regulaci  (v případě přemnožení)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 průběžný výběr zdravých, chovných a geneticky dobře založených jedinců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 dodržování pohlavní a věkové struktury populací zvěře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 důsledně realizovaný průběrný odstřel 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 zabezpečení  kvalitativně i kvantitativně vhodné potravy v průběhu 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celého roku včetně zabezpečení vhodných vodních zdrojů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 péče o krytové a klidové části honitby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-   ochrana zvěře před intenzivním působením biotických i abiotických  </a:t>
            </a:r>
          </a:p>
          <a:p>
            <a:pPr marL="457200" lvl="1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faktorů, které zvěři škodí  či ji poškozují</a:t>
            </a:r>
            <a:endParaRPr lang="cs-CZ" sz="2000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19965" y="6433498"/>
            <a:ext cx="2895600" cy="365125"/>
          </a:xfrm>
        </p:spPr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IV/A/1,2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566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/>
              <a:t>Průběrný odstřel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55365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Průběrný odstřel je základem kvalitního chovu</a:t>
            </a:r>
          </a:p>
          <a:p>
            <a:pPr marL="0" indent="0">
              <a:buNone/>
            </a:pPr>
            <a:r>
              <a:rPr lang="cs-CZ" sz="2400" b="1" dirty="0" smtClean="0"/>
              <a:t>Průběrným odstřelem </a:t>
            </a:r>
            <a:r>
              <a:rPr lang="cs-CZ" sz="2400" dirty="0" smtClean="0"/>
              <a:t>rozumíme selekci všech slabých, nemocných, vážně poraněných a z hlediska chovatelského neperspektivních jedinců – a to u zvěře samčí, samičí i mláďat.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Průběrný lov není  odstřel všech silných a trofejově zajímavých kusů bez ohledu na jejich věk a kondici!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b="1" dirty="0" smtClean="0"/>
              <a:t>Trofejový lov </a:t>
            </a:r>
            <a:r>
              <a:rPr lang="cs-CZ" sz="2400" dirty="0" smtClean="0"/>
              <a:t>je odlov dostatečně starých a trofejově vyzrálých kusů samčí zvěře (u kamzíka i samičí zvěře) – u srnců minimálně 5 roků starých, u jelenů minimálně 10 roků starých.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IV/A/13,14</a:t>
            </a:r>
          </a:p>
        </p:txBody>
      </p:sp>
    </p:spTree>
    <p:extLst>
      <p:ext uri="{BB962C8B-B14F-4D97-AF65-F5344CB8AC3E}">
        <p14:creationId xmlns:p14="http://schemas.microsoft.com/office/powerpoint/2010/main" val="173648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/>
              <a:t>Průběrný </a:t>
            </a:r>
            <a:r>
              <a:rPr lang="cs-CZ" b="1" dirty="0" smtClean="0"/>
              <a:t>a trofejový odstřel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7584" y="1700808"/>
            <a:ext cx="8728911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Průběrný odstřel samčí zvěře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  - </a:t>
            </a:r>
            <a:r>
              <a:rPr lang="cs-CZ" sz="2400" dirty="0" smtClean="0"/>
              <a:t>u všech druhů  spárkaté zvěře musí průběrný odlov v I. věkové  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třídě tvořit minimálně 50% plánu lovu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- ve druhé věkové třídě se dokončuje selektivní výběr a odstřel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by neměl přesáhnout 20%</a:t>
            </a:r>
          </a:p>
          <a:p>
            <a:pPr marL="0" indent="0">
              <a:buNone/>
            </a:pPr>
            <a:r>
              <a:rPr lang="cs-CZ" b="1" dirty="0" smtClean="0"/>
              <a:t>Trofejový lov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  -  </a:t>
            </a:r>
            <a:r>
              <a:rPr lang="cs-CZ" sz="2400" dirty="0" smtClean="0"/>
              <a:t>odlov v třetí věkové třídě by měl být „sklizní“  kvalitních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trofejí – výsledků správně  vedeného chovu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IV/A/13</a:t>
            </a:r>
          </a:p>
        </p:txBody>
      </p:sp>
    </p:spTree>
    <p:extLst>
      <p:ext uri="{BB962C8B-B14F-4D97-AF65-F5344CB8AC3E}">
        <p14:creationId xmlns:p14="http://schemas.microsoft.com/office/powerpoint/2010/main" val="2691893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/>
              <a:t>Průběrný a trofejový odstřel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4540" y="1844824"/>
            <a:ext cx="8606827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000" b="1" dirty="0" smtClean="0"/>
              <a:t>Časový harmonogram průběrného odstřelu samčí zvěře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r>
              <a:rPr lang="cs-CZ" sz="2400" b="1" dirty="0" smtClean="0"/>
              <a:t>	- </a:t>
            </a:r>
            <a:r>
              <a:rPr lang="cs-CZ" sz="2400" dirty="0" smtClean="0"/>
              <a:t>odstřel pro další chov nevhodných jedinců I. a II. věkové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třídy by měl být minimálně z 80% realizovaný před říjí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(především u srnčí zvěře)</a:t>
            </a:r>
          </a:p>
          <a:p>
            <a:pPr marL="0" indent="0">
              <a:buNone/>
            </a:pPr>
            <a:endParaRPr lang="cs-CZ" sz="2400" b="1" dirty="0" smtClean="0"/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         - odlov dostatečně starých, trofejově zralých jedinců ve III. </a:t>
            </a:r>
          </a:p>
          <a:p>
            <a:pPr marL="0" indent="0">
              <a:buNone/>
            </a:pPr>
            <a:r>
              <a:rPr lang="cs-CZ" sz="2400" b="1" dirty="0"/>
              <a:t> </a:t>
            </a:r>
            <a:r>
              <a:rPr lang="cs-CZ" sz="2400" b="1" dirty="0" smtClean="0"/>
              <a:t>               věkové třídě se realizuje v říji či po říji </a:t>
            </a:r>
            <a:r>
              <a:rPr lang="cs-CZ" sz="2400" dirty="0" smtClean="0"/>
              <a:t>(při lovu v říji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předpokládáme, že tito kvalitní jedinci předali svůj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genetický potenciál již v předcházejících říjích – proto musí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        splňovat podmínku dostatečného stáří)</a:t>
            </a:r>
            <a:endParaRPr lang="cs-CZ" sz="2400" b="1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IV/A/13,IV/B/11,12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26864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91364" y="6363643"/>
            <a:ext cx="2895600" cy="365125"/>
          </a:xfrm>
        </p:spPr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IV/A/8,13,IV/B/11,12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86961" y="533609"/>
            <a:ext cx="67630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Průběrný a trofejový odstřel</a:t>
            </a:r>
            <a:endParaRPr lang="cs-CZ" sz="44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86961" y="1775669"/>
            <a:ext cx="8504407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Kritéria pro průběrný odstřel samčí zvěře</a:t>
            </a:r>
          </a:p>
          <a:p>
            <a:r>
              <a:rPr lang="cs-CZ" sz="3200" b="1" dirty="0"/>
              <a:t> </a:t>
            </a:r>
            <a:r>
              <a:rPr lang="cs-CZ" sz="3200" b="1" dirty="0" smtClean="0"/>
              <a:t>  -  </a:t>
            </a:r>
            <a:r>
              <a:rPr lang="cs-CZ" sz="2400" b="1" dirty="0" smtClean="0"/>
              <a:t>pro průběrný odstřel je prvním kritériem tělesná konstituce,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kondice a zdravotní stav posuzovaného jedince</a:t>
            </a:r>
            <a:endParaRPr lang="cs-CZ" sz="3200" b="1" dirty="0" smtClean="0"/>
          </a:p>
          <a:p>
            <a:r>
              <a:rPr lang="cs-CZ" sz="2400" b="1" dirty="0"/>
              <a:t> </a:t>
            </a:r>
            <a:r>
              <a:rPr lang="cs-CZ" sz="2400" b="1" dirty="0" smtClean="0"/>
              <a:t>   -   kritéria pro hodnocení  kvality trofeje jako důvodu pro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průběrný odstřel musí být vypracována vždy pro určitou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oblast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-   musí vycházet z  kvalitativních výsledků odstřelu  v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předcházejících letech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-    cílem chovu a průběrného odstřelu musí být dosažení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kvalitního chovu typických jedinců daného druhu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-    snaha o  vychování „rekordů“  je v rozporu se snahou o </a:t>
            </a:r>
          </a:p>
          <a:p>
            <a:r>
              <a:rPr lang="cs-CZ" sz="2400" b="1" dirty="0"/>
              <a:t> </a:t>
            </a:r>
            <a:r>
              <a:rPr lang="cs-CZ" sz="2400" b="1" dirty="0" smtClean="0"/>
              <a:t>        zachování zvěře  jako  součásti  volné přírody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3739021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323528" y="476672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Průběrný odstřel  zvěře holé 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628800"/>
            <a:ext cx="856784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Průběrný odstřel zvěře holé a především průběrný odstřel samic je základem chovatelské práce se spárkatou  zvěří !! </a:t>
            </a:r>
          </a:p>
          <a:p>
            <a:endParaRPr lang="cs-CZ" sz="2000" b="1" dirty="0"/>
          </a:p>
          <a:p>
            <a:r>
              <a:rPr lang="cs-CZ" sz="2000" b="1" dirty="0" smtClean="0"/>
              <a:t>Pro zachování správného poměru pohlaví v populaci daného druhu spárkaté zvěře ( 1:1) se musí každoročně  ulovit stejný počet samců i samic, tedy stejný počet srn jako srnců či laní jako jelenů!</a:t>
            </a:r>
          </a:p>
          <a:p>
            <a:endParaRPr lang="cs-CZ" sz="2000" b="1" dirty="0"/>
          </a:p>
          <a:p>
            <a:r>
              <a:rPr lang="cs-CZ" sz="2000" b="1" dirty="0" smtClean="0"/>
              <a:t>Pro průběrný odstřel holé zvěře platí doporučení doc. Nečase:</a:t>
            </a:r>
          </a:p>
          <a:p>
            <a:r>
              <a:rPr lang="cs-CZ" sz="2000" b="1" dirty="0" smtClean="0"/>
              <a:t>„Pokud máte při prvním pohledu na zvěř pocit, že kus je „špatný“ a měl by se střelit, střelte jej“.</a:t>
            </a:r>
          </a:p>
          <a:p>
            <a:endParaRPr lang="cs-CZ" sz="2000" b="1" dirty="0"/>
          </a:p>
          <a:p>
            <a:r>
              <a:rPr lang="cs-CZ" sz="2000" b="1" dirty="0" smtClean="0"/>
              <a:t>Další úvahy o tom, zdali se kondice či zdravotní stav zlepší, nejsou  dobrým postupem. Další setkání s takovým kusem již nemusí nastat a posléze je místo něho střelený jiný kus, u kterého nejsou kromě plnění plánu k odstřelu jiné důvody!</a:t>
            </a:r>
            <a:endParaRPr lang="cs-CZ" sz="2000" b="1" dirty="0"/>
          </a:p>
          <a:p>
            <a:endParaRPr lang="cs-CZ" sz="2400" b="1" dirty="0"/>
          </a:p>
        </p:txBody>
      </p:sp>
      <p:sp>
        <p:nvSpPr>
          <p:cNvPr id="6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91364" y="6363643"/>
            <a:ext cx="2895600" cy="365125"/>
          </a:xfrm>
        </p:spPr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IV/A/14,IV/B/11,12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61858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IV/A/8,14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44072" y="1556792"/>
            <a:ext cx="8568952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/>
              <a:t>Při průběrném odstřelu  holé zvěře  se </a:t>
            </a:r>
            <a:r>
              <a:rPr lang="cs-CZ" sz="2800" b="1" dirty="0" smtClean="0"/>
              <a:t>posuzuje</a:t>
            </a:r>
          </a:p>
          <a:p>
            <a:endParaRPr lang="cs-CZ" sz="2800" b="1" dirty="0"/>
          </a:p>
          <a:p>
            <a:pPr marL="342900" indent="-342900">
              <a:buFontTx/>
              <a:buChar char="-"/>
            </a:pPr>
            <a:r>
              <a:rPr lang="cs-CZ" sz="2400" b="1" dirty="0"/>
              <a:t>konstituce zvěře </a:t>
            </a:r>
            <a:r>
              <a:rPr lang="cs-CZ" sz="2400" b="1" dirty="0" smtClean="0"/>
              <a:t>(tělesná </a:t>
            </a:r>
            <a:r>
              <a:rPr lang="cs-CZ" sz="2400" b="1" dirty="0"/>
              <a:t>stavba</a:t>
            </a:r>
            <a:r>
              <a:rPr lang="cs-CZ" sz="2400" b="1" dirty="0" smtClean="0"/>
              <a:t>) - </a:t>
            </a:r>
            <a:r>
              <a:rPr lang="cs-CZ" sz="2400" dirty="0" smtClean="0"/>
              <a:t>dobrým vodítkem je </a:t>
            </a:r>
          </a:p>
          <a:p>
            <a:r>
              <a:rPr lang="cs-CZ" sz="2400" dirty="0" smtClean="0"/>
              <a:t>                           srovnání s ostatními kusy v tlupě</a:t>
            </a:r>
            <a:endParaRPr lang="cs-CZ" sz="2400" b="1" dirty="0"/>
          </a:p>
          <a:p>
            <a:pPr marL="342900" indent="-342900">
              <a:buFontTx/>
              <a:buChar char="-"/>
            </a:pPr>
            <a:r>
              <a:rPr lang="cs-CZ" sz="2400" b="1" dirty="0"/>
              <a:t>kondice zvěře (výživný stav</a:t>
            </a:r>
            <a:r>
              <a:rPr lang="cs-CZ" sz="2400" b="1" dirty="0" smtClean="0"/>
              <a:t>) - </a:t>
            </a:r>
            <a:r>
              <a:rPr lang="cs-CZ" sz="2400" dirty="0" smtClean="0"/>
              <a:t> posuzuje se výživný stav a  </a:t>
            </a:r>
          </a:p>
          <a:p>
            <a:r>
              <a:rPr lang="cs-CZ" sz="2400" dirty="0" smtClean="0"/>
              <a:t>                           hmotnost kusu</a:t>
            </a:r>
            <a:endParaRPr lang="cs-CZ" sz="2400" b="1" dirty="0"/>
          </a:p>
          <a:p>
            <a:pPr marL="342900" indent="-342900">
              <a:buFontTx/>
              <a:buChar char="-"/>
            </a:pPr>
            <a:r>
              <a:rPr lang="cs-CZ" sz="2400" b="1" dirty="0"/>
              <a:t>zdravotní </a:t>
            </a:r>
            <a:r>
              <a:rPr lang="cs-CZ" sz="2400" b="1" dirty="0" smtClean="0"/>
              <a:t>stav - </a:t>
            </a:r>
            <a:r>
              <a:rPr lang="cs-CZ" sz="2400" dirty="0" smtClean="0"/>
              <a:t>změny v chování</a:t>
            </a:r>
            <a:r>
              <a:rPr lang="cs-CZ" sz="2400" b="1" dirty="0" smtClean="0"/>
              <a:t>, </a:t>
            </a:r>
            <a:r>
              <a:rPr lang="cs-CZ" sz="2400" dirty="0" smtClean="0"/>
              <a:t>výměna srsti ( sezónní </a:t>
            </a:r>
          </a:p>
          <a:p>
            <a:r>
              <a:rPr lang="cs-CZ" sz="2400" dirty="0" smtClean="0"/>
              <a:t>                           přebarvování), znečištění okolí konečníků – průjmy, </a:t>
            </a:r>
          </a:p>
          <a:p>
            <a:r>
              <a:rPr lang="cs-CZ" sz="2400" dirty="0" smtClean="0"/>
              <a:t>                           poruchy pohybu, výrazné slinění, změny na kůži atd.</a:t>
            </a:r>
            <a:endParaRPr lang="cs-CZ" sz="2400" dirty="0"/>
          </a:p>
          <a:p>
            <a:pPr marL="342900" indent="-342900">
              <a:buFontTx/>
              <a:buChar char="-"/>
            </a:pPr>
            <a:r>
              <a:rPr lang="cs-CZ" sz="2400" b="1" dirty="0"/>
              <a:t>v</a:t>
            </a:r>
            <a:r>
              <a:rPr lang="cs-CZ" sz="2400" b="1" dirty="0" smtClean="0"/>
              <a:t>ěk - </a:t>
            </a:r>
            <a:r>
              <a:rPr lang="cs-CZ" sz="2400" dirty="0" smtClean="0"/>
              <a:t>důvodem k průběrnému odstřelu jsou pouze výrazné  </a:t>
            </a:r>
          </a:p>
          <a:p>
            <a:r>
              <a:rPr lang="cs-CZ" sz="2400" dirty="0" smtClean="0"/>
              <a:t>                           změny kondice, způsobené věkem, plodnost samic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spárkaté zvěře zůstává zachována do pozdního věku</a:t>
            </a:r>
            <a:endParaRPr lang="cs-CZ" sz="2400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548680"/>
            <a:ext cx="688348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Průběrný odstřel  zvěře holé </a:t>
            </a:r>
          </a:p>
        </p:txBody>
      </p:sp>
    </p:spTree>
    <p:extLst>
      <p:ext uri="{BB962C8B-B14F-4D97-AF65-F5344CB8AC3E}">
        <p14:creationId xmlns:p14="http://schemas.microsoft.com/office/powerpoint/2010/main" val="15857459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31840" y="6309320"/>
            <a:ext cx="2895600" cy="365125"/>
          </a:xfrm>
        </p:spPr>
        <p:txBody>
          <a:bodyPr/>
          <a:lstStyle/>
          <a:p>
            <a:r>
              <a:rPr lang="cs-CZ" dirty="0"/>
              <a:t>Okruhy IV/B/5,IV/B/1,2,3,4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467544" y="337766"/>
            <a:ext cx="73448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Přikrmování volně žijící zvěře</a:t>
            </a:r>
            <a:endParaRPr lang="cs-CZ" sz="4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243295" y="1514274"/>
            <a:ext cx="8433161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cs-CZ" sz="2800" b="1" dirty="0" smtClean="0"/>
              <a:t>Fyziologie trávení u volně žijících přežvýkavců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na základě fylogenetického vývoje je trávící soustava volně žijících přežvýkavců přizpůsobena sezónním změnám v nabídce potravy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trávení v předžaludcích zajišťují prvoci, bakterie a houby, jejichž složení se mění v závislosti na dostupnosti potravy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obdobně dochází také ke změnám </a:t>
            </a:r>
            <a:r>
              <a:rPr lang="cs-CZ" sz="2000" dirty="0" err="1" smtClean="0"/>
              <a:t>bachorové</a:t>
            </a:r>
            <a:r>
              <a:rPr lang="cs-CZ" sz="2000" dirty="0" smtClean="0"/>
              <a:t> sliznice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pro trávení má zásadní význam klid, který potřebují  tyto druhy pro přežvykování a dostatečnou tvorbu slin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cs-CZ" sz="2000" dirty="0" smtClean="0"/>
              <a:t>důležitý je také počet pastevních period, ve kterých zvěř doplňuje obsah bachoru (srnce </a:t>
            </a:r>
            <a:r>
              <a:rPr lang="cs-CZ" sz="2000" dirty="0"/>
              <a:t>8 – 10 cyklů denně, jelen 4 – 6 cyklů </a:t>
            </a:r>
            <a:r>
              <a:rPr lang="cs-CZ" sz="2000" dirty="0" smtClean="0"/>
              <a:t>denně)</a:t>
            </a:r>
          </a:p>
          <a:p>
            <a:pPr marL="342900" indent="-342900">
              <a:spcAft>
                <a:spcPts val="600"/>
              </a:spcAft>
              <a:buFontTx/>
              <a:buChar char="-"/>
            </a:pPr>
            <a:r>
              <a:rPr lang="cs-CZ" sz="2000" b="1" dirty="0" smtClean="0"/>
              <a:t>klid v honitbě </a:t>
            </a:r>
            <a:r>
              <a:rPr lang="cs-CZ" sz="2000" dirty="0" smtClean="0"/>
              <a:t>- základní požadavek pro  správné trávení spárkaté zvěře a minimalizaci škod (které narůstají s intenzitou rušení zvěře při přežvykování)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5190069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IV/B/5,IV/B/1,2,3,4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1520" y="420575"/>
            <a:ext cx="69697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Přikrmování volně žijící zvěře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323528" y="1628800"/>
            <a:ext cx="835292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cs-CZ" sz="2000" dirty="0" smtClean="0"/>
              <a:t>Zimní období není pro spárkatou zvěř obdobím strádání!</a:t>
            </a:r>
          </a:p>
          <a:p>
            <a:pPr marL="285750" indent="-285750">
              <a:buFontTx/>
              <a:buChar char="-"/>
            </a:pPr>
            <a:endParaRPr lang="cs-CZ" sz="2000" dirty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Každoroční střídání letního dostatku snadno stravitelné potravy se zimním omezeným  příjmem složitěji stravitelné potravy ( s převahou celulózy) provází spárkatou zvěř po statisíce let její existence a volně žijící přežvýkavá zvěř je na tyto změny funkčně adaptována!</a:t>
            </a:r>
          </a:p>
          <a:p>
            <a:pPr marL="285750" indent="-285750">
              <a:buFontTx/>
              <a:buChar char="-"/>
            </a:pPr>
            <a:endParaRPr lang="cs-CZ" sz="2000" dirty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Zimní přikrmování, zvláště snadno stravitelnými proteiny a glycidy, je snahou o eliminaci škod, způsobených  plošně přemnoženou spárkatou zvěří. Efekt bývá často  v důsledku koncentrace zvěře v okolí krmných zařízení a také v důsledku nedostatku vlákniny v krmné dávce opačný!</a:t>
            </a:r>
          </a:p>
          <a:p>
            <a:pPr marL="285750" indent="-285750">
              <a:buFontTx/>
              <a:buChar char="-"/>
            </a:pPr>
            <a:endParaRPr lang="cs-CZ" sz="2000" dirty="0"/>
          </a:p>
          <a:p>
            <a:pPr marL="285750" indent="-285750">
              <a:buFontTx/>
              <a:buChar char="-"/>
            </a:pPr>
            <a:r>
              <a:rPr lang="cs-CZ" sz="2000" dirty="0" smtClean="0"/>
              <a:t>Pro  fyziologii trávení volně žijících přežvýkavců je v zimním období důležitější klid v honitbě než předkládání jadrných krmiv do krmných zařízení!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8679753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IV/B/5,IV/B/1,2,3,4</a:t>
            </a:r>
          </a:p>
        </p:txBody>
      </p:sp>
      <p:sp>
        <p:nvSpPr>
          <p:cNvPr id="4" name="Obdélník 3"/>
          <p:cNvSpPr/>
          <p:nvPr/>
        </p:nvSpPr>
        <p:spPr>
          <a:xfrm>
            <a:off x="179512" y="388939"/>
            <a:ext cx="69697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Přikrmování volně žijící zvěře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179512" y="1628800"/>
            <a:ext cx="885698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cs-CZ" sz="2000" dirty="0" smtClean="0"/>
              <a:t>Základem zimního přikrmování volně žijící přežvýkavé zvěře musí být  </a:t>
            </a:r>
            <a:r>
              <a:rPr lang="cs-CZ" sz="2000" dirty="0"/>
              <a:t>kvalitní </a:t>
            </a:r>
            <a:r>
              <a:rPr lang="cs-CZ" sz="2000" dirty="0" smtClean="0"/>
              <a:t>  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seno (pro srnčí zvěř vojtěškové či kvalitní jetelotravní seno) a dužnatá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krmiva.</a:t>
            </a:r>
          </a:p>
          <a:p>
            <a:endParaRPr lang="cs-CZ" sz="2000" dirty="0"/>
          </a:p>
          <a:p>
            <a:pPr marL="342900" indent="-342900">
              <a:buFontTx/>
              <a:buChar char="-"/>
            </a:pPr>
            <a:r>
              <a:rPr lang="cs-CZ" sz="2000" dirty="0" smtClean="0"/>
              <a:t>Seno lze předkládat v různých zařízeních, ve kterých  je pro zvěř dlouhodobě  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přístupné. Musí však být chráněné před deštěm a sněhem.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I v případě sena je ideální předkládání menších množství z  kvalitního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centrálního skladu , např. pro týdenní spotřebu.</a:t>
            </a:r>
          </a:p>
          <a:p>
            <a:endParaRPr lang="cs-CZ" sz="2000" dirty="0"/>
          </a:p>
          <a:p>
            <a:pPr marL="342900" indent="-342900">
              <a:buFontTx/>
              <a:buChar char="-"/>
            </a:pPr>
            <a:r>
              <a:rPr lang="cs-CZ" sz="2000" dirty="0" smtClean="0"/>
              <a:t>Dužnatá krmiva (krmná řepa, brambory apod.) se vykládají zvěři pro </a:t>
            </a:r>
          </a:p>
          <a:p>
            <a:r>
              <a:rPr lang="cs-CZ" sz="2000" dirty="0" smtClean="0"/>
              <a:t>                  krátkodobou spotřebu. Ideální je vykládání denní dávky, zvláště v době ,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kdy vnější teploty klesají pod bod mrazu a dužnatá krmiva rychle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namrzají a následně snadno hnijí. Nahnilé zbytky dužnatých krmiv je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nutné z krmeliště odstraňovat. Denní dávku určuje denní spotřeba zvěří.</a:t>
            </a:r>
          </a:p>
          <a:p>
            <a:endParaRPr lang="cs-CZ" sz="2000" b="1" dirty="0"/>
          </a:p>
          <a:p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18119703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IV/B/5,IV/B/1,2,3,4</a:t>
            </a:r>
          </a:p>
        </p:txBody>
      </p:sp>
      <p:sp>
        <p:nvSpPr>
          <p:cNvPr id="3" name="Obdélník 2"/>
          <p:cNvSpPr/>
          <p:nvPr/>
        </p:nvSpPr>
        <p:spPr>
          <a:xfrm>
            <a:off x="323528" y="548680"/>
            <a:ext cx="69697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Přikrmování volně žijící zvěře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323528" y="1844824"/>
            <a:ext cx="85678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 smtClean="0"/>
              <a:t>Přikrmování jadrnými krmivy vyžaduje odborný přístup k výběru technologie přikrmování a  stanovení krmných dávek.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Zcela nepřijatelné je občasné krmení jadrnými krmivy  v rámci sobotních brigád či naopak  zavážení hromad obilných odpadů do honitby, které zde následně leží týdny a měsíce, mění se v kupy plesnivých a zahnívajících zbytků a představují přímé ohrožení zdravotního stavu konzumující zvěře. </a:t>
            </a:r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Pokud se uživatel rozhodne dlouhodobě přikrmovat spárkatou přežvýkavou zvěř jadrnými krmivy, je nutné  nejprve zpracovat návykovou fázi přikrmování ( postupně navyšovat počáteční  minimální dávku až k dávce krmné) a následně předkládat zvěři pravidelně stejné množství jadrných krmiv, rozdělené do odpovídajícího množství krmných zařízení. </a:t>
            </a:r>
          </a:p>
          <a:p>
            <a:pPr algn="just"/>
            <a:r>
              <a:rPr lang="cs-CZ" dirty="0" smtClean="0"/>
              <a:t>Tato praxe by se měla týkat pouze oborních chovů, ve volných honitbách není prakticky realizovatelná (a v současnosti je v rámci mimořádných veterinárních opatření  proti šíření afrického moru prasat zakázána).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4056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307543"/>
            <a:ext cx="7632848" cy="114300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Ekologické zásady myslivecké péče</a:t>
            </a:r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IV/A/3,IV/B/10,IV/C/14,15,20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67544" y="1772815"/>
            <a:ext cx="8784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b="1" dirty="0" smtClean="0"/>
          </a:p>
          <a:p>
            <a:r>
              <a:rPr lang="cs-CZ" sz="2400" b="1" dirty="0" smtClean="0"/>
              <a:t>Ekologie – </a:t>
            </a:r>
            <a:r>
              <a:rPr lang="cs-CZ" sz="2400" dirty="0" smtClean="0"/>
              <a:t>věda o vzájemných vztazích mezi organizmy a jejich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životním prostředím</a:t>
            </a:r>
          </a:p>
          <a:p>
            <a:endParaRPr lang="cs-CZ" sz="2400" b="1" dirty="0"/>
          </a:p>
          <a:p>
            <a:r>
              <a:rPr lang="cs-CZ" sz="2400" b="1" dirty="0" smtClean="0"/>
              <a:t>Respektování ekologických zákonitostí  musí být  základem  moderní  myslivecké péče o zvěř</a:t>
            </a:r>
          </a:p>
          <a:p>
            <a:endParaRPr lang="cs-CZ" sz="2400" b="1" dirty="0"/>
          </a:p>
          <a:p>
            <a:r>
              <a:rPr lang="cs-CZ" sz="2400" b="1" dirty="0" smtClean="0"/>
              <a:t>Základní ekologické faktory – voda a vlhkost prostředí</a:t>
            </a:r>
          </a:p>
          <a:p>
            <a:r>
              <a:rPr lang="cs-CZ" sz="2400" b="1" dirty="0"/>
              <a:t>	</a:t>
            </a:r>
            <a:r>
              <a:rPr lang="cs-CZ" sz="2400" b="1" dirty="0" smtClean="0"/>
              <a:t>			 půda</a:t>
            </a:r>
          </a:p>
          <a:p>
            <a:r>
              <a:rPr lang="cs-CZ" sz="2400" b="1" dirty="0"/>
              <a:t>	</a:t>
            </a:r>
            <a:r>
              <a:rPr lang="cs-CZ" sz="2400" b="1" dirty="0" smtClean="0"/>
              <a:t>			 světlo</a:t>
            </a:r>
          </a:p>
          <a:p>
            <a:r>
              <a:rPr lang="cs-CZ" sz="2400" b="1" dirty="0"/>
              <a:t>	</a:t>
            </a:r>
            <a:r>
              <a:rPr lang="cs-CZ" sz="2400" b="1" dirty="0" smtClean="0"/>
              <a:t>			 teplo</a:t>
            </a:r>
          </a:p>
          <a:p>
            <a:r>
              <a:rPr lang="cs-CZ" sz="2400" b="1" dirty="0"/>
              <a:t>	</a:t>
            </a:r>
            <a:r>
              <a:rPr lang="cs-CZ" sz="2400" b="1" dirty="0" smtClean="0"/>
              <a:t>	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24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IV/B/5,IV/B/1,2,3,4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51520" y="404664"/>
            <a:ext cx="696972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Přikrmování volně žijící zvěře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1628800"/>
            <a:ext cx="87849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Předkládání soli zvěři</a:t>
            </a:r>
          </a:p>
          <a:p>
            <a:r>
              <a:rPr lang="cs-CZ" sz="2800" b="1" dirty="0" smtClean="0"/>
              <a:t>       </a:t>
            </a:r>
            <a:r>
              <a:rPr lang="cs-CZ" sz="2400" b="1" dirty="0" smtClean="0"/>
              <a:t> </a:t>
            </a:r>
            <a:r>
              <a:rPr lang="cs-CZ" sz="2400" dirty="0" smtClean="0"/>
              <a:t>- </a:t>
            </a:r>
            <a:r>
              <a:rPr lang="cs-CZ" sz="2400" b="1" dirty="0" smtClean="0"/>
              <a:t> </a:t>
            </a:r>
            <a:r>
              <a:rPr lang="cs-CZ" sz="2400" dirty="0" smtClean="0"/>
              <a:t>vyrovnává nepoměr mezi sodíkem a draslíkem, přijatým v </a:t>
            </a:r>
          </a:p>
          <a:p>
            <a:r>
              <a:rPr lang="cs-CZ" sz="2400" dirty="0" smtClean="0"/>
              <a:t>                                potravě</a:t>
            </a:r>
          </a:p>
          <a:p>
            <a:r>
              <a:rPr lang="cs-CZ" sz="2400" dirty="0" smtClean="0"/>
              <a:t>          -  doporučená je kamenná sůl či lisovaná sůl, případně s doplňky </a:t>
            </a:r>
          </a:p>
          <a:p>
            <a:r>
              <a:rPr lang="cs-CZ" sz="2400" dirty="0" smtClean="0"/>
              <a:t>                                dalších minerálů</a:t>
            </a:r>
          </a:p>
          <a:p>
            <a:r>
              <a:rPr lang="cs-CZ" sz="2400" dirty="0" smtClean="0"/>
              <a:t>          -  účinnost tzv. „medicinálních </a:t>
            </a:r>
            <a:r>
              <a:rPr lang="cs-CZ" sz="2400" dirty="0" err="1" smtClean="0"/>
              <a:t>lizů</a:t>
            </a:r>
            <a:r>
              <a:rPr lang="cs-CZ" sz="2400" dirty="0" smtClean="0"/>
              <a:t>“ je ve většině případů </a:t>
            </a:r>
          </a:p>
          <a:p>
            <a:pPr algn="just"/>
            <a:r>
              <a:rPr lang="cs-CZ" sz="2400" dirty="0" smtClean="0"/>
              <a:t>                            komerční záležitostí výrobce,  pokud by obsahovaly </a:t>
            </a:r>
          </a:p>
          <a:p>
            <a:pPr algn="just"/>
            <a:r>
              <a:rPr lang="cs-CZ" sz="2400" dirty="0" smtClean="0"/>
              <a:t>                            skutečně účinné léčebné látky, musely by být  pro </a:t>
            </a:r>
          </a:p>
          <a:p>
            <a:pPr algn="just"/>
            <a:r>
              <a:rPr lang="cs-CZ" sz="2400" dirty="0" smtClean="0"/>
              <a:t>                            jejich podávání stanoveny ochranné lhůty pro zvěřinu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-  sůl se předkládá ve </a:t>
            </a:r>
            <a:r>
              <a:rPr lang="cs-CZ" sz="2400" dirty="0" err="1" smtClean="0"/>
              <a:t>slaniskových</a:t>
            </a:r>
            <a:r>
              <a:rPr lang="cs-CZ" sz="2400" dirty="0" smtClean="0"/>
              <a:t> pařezech – aby nebyla v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kusech  konzumována divokými prasaty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9321917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IV/B/6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611560" y="332656"/>
            <a:ext cx="6480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Vodní zdroje v honitbách</a:t>
            </a:r>
            <a:endParaRPr lang="cs-CZ" sz="4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88020" y="1628800"/>
            <a:ext cx="863245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200" dirty="0" smtClean="0"/>
              <a:t> - Voda má pro zvěř zásadní význam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/>
              <a:t> - Počet přirozených vodních zdrojů v honitbách </a:t>
            </a:r>
            <a:r>
              <a:rPr lang="cs-CZ" sz="2200" dirty="0" smtClean="0"/>
              <a:t>klesá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/>
              <a:t> - Především v polních honitbách je častý </a:t>
            </a:r>
            <a:r>
              <a:rPr lang="cs-CZ" sz="2200" dirty="0" smtClean="0"/>
              <a:t>absolutní</a:t>
            </a:r>
          </a:p>
          <a:p>
            <a:pPr marL="273050">
              <a:spcAft>
                <a:spcPts val="600"/>
              </a:spcAft>
            </a:pPr>
            <a:r>
              <a:rPr lang="cs-CZ" sz="2200" dirty="0" smtClean="0"/>
              <a:t>nedostatek </a:t>
            </a:r>
            <a:r>
              <a:rPr lang="cs-CZ" sz="2200" dirty="0"/>
              <a:t>vodních </a:t>
            </a:r>
            <a:r>
              <a:rPr lang="cs-CZ" sz="2200" dirty="0" smtClean="0"/>
              <a:t>zdrojů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/>
              <a:t> - Budování a údržba vodních zdrojů musí patřit mezi hlavní aktivity </a:t>
            </a:r>
            <a:endParaRPr lang="cs-CZ" sz="2200" dirty="0" smtClean="0"/>
          </a:p>
          <a:p>
            <a:pPr>
              <a:spcAft>
                <a:spcPts val="600"/>
              </a:spcAft>
            </a:pPr>
            <a:r>
              <a:rPr lang="cs-CZ" sz="2200" dirty="0"/>
              <a:t> </a:t>
            </a:r>
            <a:r>
              <a:rPr lang="cs-CZ" sz="2200" dirty="0" smtClean="0"/>
              <a:t>   myslivecké  péče </a:t>
            </a:r>
            <a:r>
              <a:rPr lang="cs-CZ" sz="2200" dirty="0"/>
              <a:t>o </a:t>
            </a:r>
            <a:r>
              <a:rPr lang="cs-CZ" sz="2200" dirty="0" smtClean="0"/>
              <a:t> zvěř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/>
              <a:t> - Okolí vodních zdrojů nemá být rozbahněné – prevence parazitárních </a:t>
            </a:r>
            <a:endParaRPr lang="cs-CZ" sz="2200" dirty="0" smtClean="0"/>
          </a:p>
          <a:p>
            <a:pPr>
              <a:spcAft>
                <a:spcPts val="600"/>
              </a:spcAft>
            </a:pPr>
            <a:r>
              <a:rPr lang="cs-CZ" sz="2200" dirty="0"/>
              <a:t> </a:t>
            </a:r>
            <a:r>
              <a:rPr lang="cs-CZ" sz="2200" dirty="0" smtClean="0"/>
              <a:t>   infekcí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/>
              <a:t> - Budováním a údržbou vodních zdrojů přispívají myslivci ke zvyšování </a:t>
            </a:r>
            <a:r>
              <a:rPr lang="cs-CZ" sz="2200" dirty="0" smtClean="0"/>
              <a:t>  </a:t>
            </a:r>
          </a:p>
          <a:p>
            <a:pPr>
              <a:spcAft>
                <a:spcPts val="600"/>
              </a:spcAft>
            </a:pPr>
            <a:r>
              <a:rPr lang="cs-CZ" sz="2200" dirty="0"/>
              <a:t> </a:t>
            </a:r>
            <a:r>
              <a:rPr lang="cs-CZ" sz="2200" dirty="0" smtClean="0"/>
              <a:t>  biodiverzity  honiteb</a:t>
            </a:r>
            <a:r>
              <a:rPr lang="cs-CZ" sz="2200" dirty="0"/>
              <a:t>, </a:t>
            </a:r>
            <a:r>
              <a:rPr lang="cs-CZ" sz="2200" dirty="0" smtClean="0"/>
              <a:t>resp</a:t>
            </a:r>
            <a:r>
              <a:rPr lang="cs-CZ" sz="2200" dirty="0"/>
              <a:t>. lokalit, ve kterých se tyto zdroje </a:t>
            </a:r>
            <a:r>
              <a:rPr lang="cs-CZ" sz="2200" dirty="0" smtClean="0"/>
              <a:t>nachází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1656521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IV/A/17,IV/B/8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0" y="332656"/>
            <a:ext cx="7884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/>
              <a:t>Myslivecká zařízení pro spárkatou zvěř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07504" y="1556792"/>
            <a:ext cx="903649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Zařízení pro přikrmování zvěře v zimním období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 ZVĚŘ SPÁRKATÁ  -  objemná krmiva </a:t>
            </a:r>
            <a:r>
              <a:rPr lang="cs-CZ" sz="2000" dirty="0" smtClean="0"/>
              <a:t>–</a:t>
            </a:r>
            <a:r>
              <a:rPr lang="cs-CZ" sz="2000" b="1" dirty="0" smtClean="0"/>
              <a:t> </a:t>
            </a:r>
            <a:r>
              <a:rPr lang="cs-CZ" sz="2000" dirty="0" smtClean="0"/>
              <a:t>krmelce, jesličky, oborohy, seníky</a:t>
            </a:r>
          </a:p>
          <a:p>
            <a:endParaRPr lang="cs-CZ" sz="2000" dirty="0" smtClean="0"/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-  jadrná krmiva </a:t>
            </a:r>
            <a:r>
              <a:rPr lang="cs-CZ" sz="2000" dirty="0" smtClean="0"/>
              <a:t>–</a:t>
            </a:r>
            <a:r>
              <a:rPr lang="cs-CZ" sz="2000" b="1" dirty="0" smtClean="0"/>
              <a:t> </a:t>
            </a:r>
            <a:r>
              <a:rPr lang="cs-CZ" sz="2000" dirty="0" smtClean="0"/>
              <a:t>krmná koryta, kombinované seníky,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                              automatická krmítka pro jadrná krmiva</a:t>
            </a:r>
          </a:p>
          <a:p>
            <a:endParaRPr lang="cs-CZ" sz="2000" dirty="0" smtClean="0"/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- dužnatá krmiva </a:t>
            </a:r>
            <a:r>
              <a:rPr lang="cs-CZ" sz="2000" dirty="0" smtClean="0"/>
              <a:t>– krechty, sklepy, silážní jámy krmné stoly</a:t>
            </a:r>
          </a:p>
          <a:p>
            <a:endParaRPr lang="cs-CZ" sz="2000" dirty="0"/>
          </a:p>
          <a:p>
            <a:r>
              <a:rPr lang="cs-CZ" sz="2000" dirty="0" smtClean="0"/>
              <a:t>                                </a:t>
            </a:r>
            <a:r>
              <a:rPr lang="cs-CZ" sz="2000" b="1" dirty="0" smtClean="0"/>
              <a:t>-</a:t>
            </a:r>
            <a:r>
              <a:rPr lang="cs-CZ" sz="2000" dirty="0" smtClean="0"/>
              <a:t>  </a:t>
            </a:r>
            <a:r>
              <a:rPr lang="cs-CZ" sz="2000" b="1" dirty="0" smtClean="0"/>
              <a:t>soliska </a:t>
            </a:r>
            <a:r>
              <a:rPr lang="cs-CZ" sz="2000" dirty="0" smtClean="0"/>
              <a:t>–</a:t>
            </a:r>
            <a:r>
              <a:rPr lang="cs-CZ" sz="2000" b="1" dirty="0" smtClean="0"/>
              <a:t> </a:t>
            </a:r>
            <a:r>
              <a:rPr lang="cs-CZ" sz="2000" dirty="0" smtClean="0"/>
              <a:t>zařízení k předkládání soli, solné sloupy, pařezy apod.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                                   </a:t>
            </a:r>
            <a:r>
              <a:rPr lang="cs-CZ" sz="2000" dirty="0" smtClean="0"/>
              <a:t>nepředkládat sůl volně na zem</a:t>
            </a:r>
          </a:p>
          <a:p>
            <a:endParaRPr lang="cs-CZ" sz="2000" dirty="0"/>
          </a:p>
          <a:p>
            <a:r>
              <a:rPr lang="cs-CZ" sz="2000" b="1" dirty="0" smtClean="0"/>
              <a:t>                                - vodní zdroje </a:t>
            </a:r>
            <a:r>
              <a:rPr lang="cs-CZ" sz="2000" dirty="0" smtClean="0"/>
              <a:t>– údržba přirozených vodních zdrojů a jejich okolí,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                        v případě potřeby budování umělých zdrojů vody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                       včetně pravidelného doplňování, resp. výměny vody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42519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IV/A/17,IV/B/7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09237" y="3326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Myslivecká zařízení pro drobnou zvěř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323527" y="1997839"/>
            <a:ext cx="85678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Z</a:t>
            </a:r>
            <a:r>
              <a:rPr lang="cs-CZ" sz="2400" b="1" dirty="0"/>
              <a:t>VĚŘ DROBNÁ SRSTNATÁ – </a:t>
            </a:r>
            <a:r>
              <a:rPr lang="cs-CZ" sz="2400" dirty="0"/>
              <a:t>zaječí krmelečky, korýtka na jadrná </a:t>
            </a:r>
            <a:r>
              <a:rPr lang="cs-CZ" sz="2400" dirty="0" smtClean="0"/>
              <a:t>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 krmiva</a:t>
            </a:r>
            <a:r>
              <a:rPr lang="cs-CZ" sz="2400" dirty="0"/>
              <a:t>, kůly na řepu</a:t>
            </a:r>
          </a:p>
          <a:p>
            <a:endParaRPr lang="cs-CZ" sz="2400" b="1" dirty="0"/>
          </a:p>
          <a:p>
            <a:r>
              <a:rPr lang="cs-CZ" sz="2400" b="1" dirty="0"/>
              <a:t> ZVĚŘ DROBNÁ PERNATÁ – </a:t>
            </a:r>
            <a:r>
              <a:rPr lang="cs-CZ" sz="2400" dirty="0"/>
              <a:t>zásypy pro bažanty</a:t>
            </a:r>
            <a:r>
              <a:rPr lang="cs-CZ" sz="2400" b="1" dirty="0"/>
              <a:t>, </a:t>
            </a:r>
            <a:r>
              <a:rPr lang="cs-CZ" sz="2400" dirty="0"/>
              <a:t>krmné rohatiny</a:t>
            </a:r>
          </a:p>
          <a:p>
            <a:r>
              <a:rPr lang="cs-CZ" sz="2400" b="1" dirty="0"/>
              <a:t>                                                  </a:t>
            </a:r>
            <a:r>
              <a:rPr lang="cs-CZ" sz="2400" dirty="0"/>
              <a:t>zásypy s plovoucí plošinou pro kachny</a:t>
            </a:r>
          </a:p>
          <a:p>
            <a:endParaRPr lang="cs-CZ" sz="2400" b="1" dirty="0"/>
          </a:p>
          <a:p>
            <a:endParaRPr lang="cs-CZ" sz="2400" b="1" dirty="0"/>
          </a:p>
          <a:p>
            <a:r>
              <a:rPr lang="cs-CZ" sz="2400" b="1" dirty="0"/>
              <a:t>PRO VŠECHNY DRUHY ZVĚŘE -  zdroje </a:t>
            </a:r>
            <a:r>
              <a:rPr lang="cs-CZ" sz="2400" b="1" dirty="0" smtClean="0"/>
              <a:t>vody</a:t>
            </a:r>
            <a:endParaRPr lang="cs-CZ" sz="2400" b="1" dirty="0"/>
          </a:p>
          <a:p>
            <a:r>
              <a:rPr lang="cs-CZ" sz="2400" b="1" dirty="0" smtClean="0"/>
              <a:t>                                                      -  soliska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079613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IV/A/19,IV/C/1,6,7,8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395536" y="404664"/>
            <a:ext cx="684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Škody zvěří na lese</a:t>
            </a:r>
            <a:endParaRPr lang="cs-CZ" sz="44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395536" y="1844824"/>
            <a:ext cx="86409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Zvěř je přirozenou součástí lesních ekosystémů.</a:t>
            </a:r>
          </a:p>
          <a:p>
            <a:endParaRPr lang="cs-CZ" b="1" dirty="0"/>
          </a:p>
          <a:p>
            <a:r>
              <a:rPr lang="cs-CZ" b="1" dirty="0" smtClean="0"/>
              <a:t>Hlavní příčiny škod na lesních porostech  </a:t>
            </a:r>
            <a:r>
              <a:rPr lang="cs-CZ" dirty="0" smtClean="0"/>
              <a:t>- přemnožená zvěř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- monokultury lesních dřevin hospodářského lesa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- rušení zvěře lidskými aktivitami  – absence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  dostatečného počtu  pastevních period  s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   následným klidem pro  přežvykování</a:t>
            </a:r>
          </a:p>
          <a:p>
            <a:endParaRPr lang="cs-CZ" dirty="0"/>
          </a:p>
          <a:p>
            <a:r>
              <a:rPr lang="cs-CZ" b="1" dirty="0" smtClean="0"/>
              <a:t>Hlavní typy škod na lesních porostech, způsobené zvěří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- okus terminálních výhonků,  letorostů a pupenů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- ohryz a loupání kůry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- oděr kůry při vytloukání paroží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- poškozování sazenic při zalesnění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               - žírem semen lesních plodů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48621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IV/A/19,IV/C/1,6,7,8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395536" y="404664"/>
            <a:ext cx="45804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400" b="1" dirty="0"/>
              <a:t>Škody zvěří na lese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51520" y="1628800"/>
            <a:ext cx="8495832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800" b="1" dirty="0" smtClean="0"/>
              <a:t>Ochrana proti škodám zvěří na lesních porostech</a:t>
            </a:r>
          </a:p>
          <a:p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cs-CZ" b="1" dirty="0" smtClean="0"/>
              <a:t> </a:t>
            </a:r>
            <a:r>
              <a:rPr lang="cs-CZ" sz="2000" b="1" dirty="0" smtClean="0"/>
              <a:t>- </a:t>
            </a:r>
            <a:r>
              <a:rPr lang="cs-CZ" sz="2400" b="1" dirty="0" smtClean="0"/>
              <a:t>snížení stavů spárkaté zvěře na únosnou výši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- </a:t>
            </a:r>
            <a:r>
              <a:rPr lang="cs-CZ" sz="2400" b="1" dirty="0" smtClean="0"/>
              <a:t>mechanickou ochranou  </a:t>
            </a:r>
            <a:r>
              <a:rPr lang="cs-CZ" sz="2400" dirty="0" smtClean="0"/>
              <a:t>- oplocení zalesňovaných ploch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  - individuální mechanická ochrana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 jednotlivých stromků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- </a:t>
            </a:r>
            <a:r>
              <a:rPr lang="cs-CZ" sz="2400" b="1" dirty="0" smtClean="0"/>
              <a:t>chemickou ochranou - </a:t>
            </a:r>
            <a:r>
              <a:rPr lang="cs-CZ" sz="2400" dirty="0" smtClean="0"/>
              <a:t>různé druhy repelentů, odpuzující zvěř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- </a:t>
            </a:r>
            <a:r>
              <a:rPr lang="cs-CZ" sz="2400" b="1" dirty="0" smtClean="0"/>
              <a:t>lesnickými opatřeními </a:t>
            </a:r>
            <a:r>
              <a:rPr lang="cs-CZ" sz="2400" dirty="0"/>
              <a:t>-</a:t>
            </a:r>
            <a:r>
              <a:rPr lang="cs-CZ" sz="2400" dirty="0" smtClean="0"/>
              <a:t> výsadba většího počtu sazenic na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   jednotku plochy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- podpora přirozeného zmlazení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- výsadba </a:t>
            </a:r>
            <a:r>
              <a:rPr lang="cs-CZ" sz="2400" dirty="0" err="1" smtClean="0"/>
              <a:t>rychlerostoucích</a:t>
            </a:r>
            <a:r>
              <a:rPr lang="cs-CZ" sz="2400" dirty="0" smtClean="0"/>
              <a:t> dřevin,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  určených jako potrava pro zvěř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     (pastevní les)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108695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IV/A/19, IV/C/2,6,7,8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40466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Škody zvěří na zemědělských plochách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556792"/>
            <a:ext cx="896448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Hlavní příčiny škod na zemědělských plochách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b="1" dirty="0" smtClean="0"/>
              <a:t>-</a:t>
            </a:r>
            <a:r>
              <a:rPr lang="cs-CZ" dirty="0" smtClean="0"/>
              <a:t> </a:t>
            </a:r>
            <a:r>
              <a:rPr lang="cs-CZ" sz="2000" b="1" dirty="0" smtClean="0"/>
              <a:t>přemnožená spárkatá zvěř</a:t>
            </a:r>
          </a:p>
          <a:p>
            <a:endParaRPr lang="cs-CZ" sz="2000" b="1" dirty="0"/>
          </a:p>
          <a:p>
            <a:r>
              <a:rPr lang="cs-CZ" sz="2000" b="1" dirty="0" smtClean="0"/>
              <a:t>    - moderní velkoplošné hospodaření </a:t>
            </a:r>
            <a:r>
              <a:rPr lang="cs-CZ" sz="2000" dirty="0" smtClean="0"/>
              <a:t>-</a:t>
            </a:r>
            <a:r>
              <a:rPr lang="cs-CZ" sz="2000" b="1" dirty="0" smtClean="0"/>
              <a:t> </a:t>
            </a:r>
            <a:r>
              <a:rPr lang="cs-CZ" sz="2000" dirty="0" smtClean="0"/>
              <a:t>zvěř nalézá ve velkých lánech potravu i klid</a:t>
            </a:r>
          </a:p>
          <a:p>
            <a:endParaRPr lang="cs-CZ" sz="2000" dirty="0"/>
          </a:p>
          <a:p>
            <a:r>
              <a:rPr lang="cs-CZ" sz="2000" b="1" dirty="0" smtClean="0"/>
              <a:t>Typy  škod dle druhů zvěře:</a:t>
            </a:r>
          </a:p>
          <a:p>
            <a:endParaRPr lang="cs-CZ" sz="2000" b="1" dirty="0"/>
          </a:p>
          <a:p>
            <a:r>
              <a:rPr lang="cs-CZ" sz="2000" b="1" dirty="0" smtClean="0"/>
              <a:t>   - prase divoké  </a:t>
            </a:r>
            <a:r>
              <a:rPr lang="cs-CZ" sz="2000" dirty="0" smtClean="0"/>
              <a:t>-</a:t>
            </a:r>
            <a:r>
              <a:rPr lang="cs-CZ" sz="2000" b="1" dirty="0" smtClean="0"/>
              <a:t> </a:t>
            </a:r>
            <a:r>
              <a:rPr lang="cs-CZ" sz="2000" dirty="0" smtClean="0"/>
              <a:t>škody v obilninách (spásání, poválení), škody na travních porostech</a:t>
            </a:r>
          </a:p>
          <a:p>
            <a:endParaRPr lang="cs-CZ" sz="2000" b="1" dirty="0"/>
          </a:p>
          <a:p>
            <a:r>
              <a:rPr lang="cs-CZ" sz="2000" b="1" dirty="0" smtClean="0"/>
              <a:t>   - srnec obecný </a:t>
            </a:r>
            <a:r>
              <a:rPr lang="cs-CZ" sz="2000" dirty="0" smtClean="0"/>
              <a:t> - okus ve vinohradech, spásání jarních obilnin</a:t>
            </a:r>
          </a:p>
          <a:p>
            <a:endParaRPr lang="cs-CZ" sz="2000" b="1" dirty="0"/>
          </a:p>
          <a:p>
            <a:r>
              <a:rPr lang="cs-CZ" sz="2000" b="1" dirty="0" smtClean="0"/>
              <a:t>   - jelen, daněk   </a:t>
            </a:r>
            <a:r>
              <a:rPr lang="cs-CZ" sz="2000" dirty="0" smtClean="0"/>
              <a:t>-  spásání obilovin, poválení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6426104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IV/A/19,IV/C/4,6,7,8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116632"/>
            <a:ext cx="72728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Škody zvěří na rybničním a rybářském hospodaření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251520" y="1772816"/>
            <a:ext cx="86398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600" b="1" dirty="0" smtClean="0"/>
              <a:t>Škody na rybničním a rybářském hospodaření způsobují:</a:t>
            </a:r>
          </a:p>
          <a:p>
            <a:endParaRPr lang="cs-CZ" sz="2400" b="1" dirty="0"/>
          </a:p>
          <a:p>
            <a:r>
              <a:rPr lang="cs-CZ" sz="2400" b="1" dirty="0" smtClean="0"/>
              <a:t>Kormorán velký – </a:t>
            </a:r>
            <a:r>
              <a:rPr lang="cs-CZ" sz="2400" dirty="0" smtClean="0"/>
              <a:t>lov a poškození ryb jak v rybničním, tak rybářském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hospodaření</a:t>
            </a:r>
            <a:endParaRPr lang="cs-CZ" sz="2400" b="1" dirty="0"/>
          </a:p>
          <a:p>
            <a:r>
              <a:rPr lang="cs-CZ" sz="2400" b="1" dirty="0" smtClean="0"/>
              <a:t>Volavka popelavá – </a:t>
            </a:r>
            <a:r>
              <a:rPr lang="cs-CZ" sz="2400" dirty="0" smtClean="0"/>
              <a:t>lov ryb především v rybničním hospodaření</a:t>
            </a:r>
          </a:p>
          <a:p>
            <a:endParaRPr lang="cs-CZ" sz="2400" dirty="0"/>
          </a:p>
          <a:p>
            <a:r>
              <a:rPr lang="cs-CZ" sz="2400" b="1" dirty="0" smtClean="0"/>
              <a:t>Vydra říční – </a:t>
            </a:r>
            <a:r>
              <a:rPr lang="cs-CZ" sz="2400" dirty="0" smtClean="0"/>
              <a:t>lov ryb na tekoucích vodách a pstruhových rybníčcích</a:t>
            </a:r>
          </a:p>
          <a:p>
            <a:endParaRPr lang="cs-CZ" dirty="0"/>
          </a:p>
          <a:p>
            <a:r>
              <a:rPr lang="cs-CZ" sz="2400" b="1" dirty="0" smtClean="0"/>
              <a:t>Bobr evropský, nutrie říční, ondatra pižmová – </a:t>
            </a:r>
            <a:r>
              <a:rPr lang="cs-CZ" sz="2400" dirty="0" smtClean="0"/>
              <a:t>poškozování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břehových formací a hrází, kácení stromů, stavba hrází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403058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IV/A/19,IV/C/3,6,7,8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88640"/>
            <a:ext cx="6768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600" b="1" dirty="0" smtClean="0"/>
              <a:t>Škody způsobené chráněnými druhy zvěře</a:t>
            </a:r>
            <a:endParaRPr lang="cs-CZ" sz="3600" b="1" dirty="0"/>
          </a:p>
        </p:txBody>
      </p:sp>
      <p:sp>
        <p:nvSpPr>
          <p:cNvPr id="5" name="Obdélník 4"/>
          <p:cNvSpPr/>
          <p:nvPr/>
        </p:nvSpPr>
        <p:spPr>
          <a:xfrm>
            <a:off x="251520" y="1772816"/>
            <a:ext cx="835292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Zákon č. 115/2000 Sb</a:t>
            </a:r>
            <a:r>
              <a:rPr lang="cs-CZ" sz="2800" b="1" dirty="0" smtClean="0"/>
              <a:t>. </a:t>
            </a:r>
            <a:r>
              <a:rPr lang="cs-CZ" sz="2800" b="1" i="1" dirty="0" smtClean="0"/>
              <a:t>Zákon </a:t>
            </a:r>
            <a:r>
              <a:rPr lang="cs-CZ" sz="2800" b="1" i="1" dirty="0"/>
              <a:t>o poskytování náhrad škod způsobených vybranými zvláště chráněnými </a:t>
            </a:r>
            <a:r>
              <a:rPr lang="cs-CZ" sz="2800" b="1" i="1" dirty="0" smtClean="0"/>
              <a:t>živočichy</a:t>
            </a:r>
          </a:p>
          <a:p>
            <a:endParaRPr lang="cs-CZ" i="1" dirty="0"/>
          </a:p>
          <a:p>
            <a:r>
              <a:rPr lang="cs-CZ" sz="2400" b="1" dirty="0"/>
              <a:t>Vybranými živočichy jsou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                    </a:t>
            </a:r>
            <a:r>
              <a:rPr lang="cs-CZ" sz="2000" b="1" dirty="0" smtClean="0"/>
              <a:t>a</a:t>
            </a:r>
            <a:r>
              <a:rPr lang="cs-CZ" sz="2000" b="1" dirty="0"/>
              <a:t>)</a:t>
            </a:r>
            <a:r>
              <a:rPr lang="cs-CZ" sz="2000" dirty="0"/>
              <a:t> bobr evropský (</a:t>
            </a:r>
            <a:r>
              <a:rPr lang="cs-CZ" sz="2000" i="1" dirty="0"/>
              <a:t>Castor </a:t>
            </a:r>
            <a:r>
              <a:rPr lang="cs-CZ" sz="2000" i="1" dirty="0" err="1"/>
              <a:t>fiber</a:t>
            </a:r>
            <a:r>
              <a:rPr lang="cs-CZ" sz="2000" i="1" dirty="0"/>
              <a:t> </a:t>
            </a:r>
            <a:r>
              <a:rPr lang="cs-CZ" sz="2000" dirty="0"/>
              <a:t>L.),</a:t>
            </a:r>
          </a:p>
          <a:p>
            <a:r>
              <a:rPr lang="cs-CZ" sz="2000" b="1" dirty="0" smtClean="0"/>
              <a:t>                                                      b</a:t>
            </a:r>
            <a:r>
              <a:rPr lang="cs-CZ" sz="2000" b="1" dirty="0"/>
              <a:t>)</a:t>
            </a:r>
            <a:r>
              <a:rPr lang="cs-CZ" sz="2000" dirty="0"/>
              <a:t> vydra říční (</a:t>
            </a:r>
            <a:r>
              <a:rPr lang="cs-CZ" sz="2000" i="1" dirty="0" err="1"/>
              <a:t>Lutra</a:t>
            </a:r>
            <a:r>
              <a:rPr lang="cs-CZ" sz="2000" i="1" dirty="0"/>
              <a:t> </a:t>
            </a:r>
            <a:r>
              <a:rPr lang="cs-CZ" sz="2000" i="1" dirty="0" err="1"/>
              <a:t>lutra</a:t>
            </a:r>
            <a:r>
              <a:rPr lang="cs-CZ" sz="2000" i="1" dirty="0"/>
              <a:t> </a:t>
            </a:r>
            <a:r>
              <a:rPr lang="cs-CZ" sz="2000" dirty="0"/>
              <a:t>L.),</a:t>
            </a:r>
          </a:p>
          <a:p>
            <a:r>
              <a:rPr lang="cs-CZ" sz="2000" b="1" dirty="0" smtClean="0"/>
              <a:t>                                                      c</a:t>
            </a:r>
            <a:r>
              <a:rPr lang="cs-CZ" sz="2000" b="1" dirty="0"/>
              <a:t>)</a:t>
            </a:r>
            <a:r>
              <a:rPr lang="cs-CZ" sz="2000" dirty="0"/>
              <a:t> kormorán velký (</a:t>
            </a:r>
            <a:r>
              <a:rPr lang="cs-CZ" sz="2000" i="1" dirty="0" err="1"/>
              <a:t>Phalocrocorax</a:t>
            </a:r>
            <a:r>
              <a:rPr lang="cs-CZ" sz="2000" i="1" dirty="0"/>
              <a:t> </a:t>
            </a:r>
            <a:r>
              <a:rPr lang="cs-CZ" sz="2000" i="1" dirty="0" err="1"/>
              <a:t>carbo</a:t>
            </a:r>
            <a:r>
              <a:rPr lang="cs-CZ" sz="2000" i="1" dirty="0"/>
              <a:t> </a:t>
            </a:r>
            <a:r>
              <a:rPr lang="cs-CZ" sz="2000" dirty="0"/>
              <a:t>L.),</a:t>
            </a:r>
          </a:p>
          <a:p>
            <a:r>
              <a:rPr lang="cs-CZ" sz="2000" b="1" dirty="0" smtClean="0"/>
              <a:t>                                                      d</a:t>
            </a:r>
            <a:r>
              <a:rPr lang="cs-CZ" sz="2000" b="1" dirty="0"/>
              <a:t>)</a:t>
            </a:r>
            <a:r>
              <a:rPr lang="cs-CZ" sz="2000" dirty="0"/>
              <a:t> los evropský (</a:t>
            </a:r>
            <a:r>
              <a:rPr lang="cs-CZ" sz="2000" i="1" dirty="0" err="1"/>
              <a:t>Alces</a:t>
            </a:r>
            <a:r>
              <a:rPr lang="cs-CZ" sz="2000" i="1" dirty="0"/>
              <a:t> </a:t>
            </a:r>
            <a:r>
              <a:rPr lang="cs-CZ" sz="2000" i="1" dirty="0" err="1"/>
              <a:t>alces</a:t>
            </a:r>
            <a:r>
              <a:rPr lang="cs-CZ" sz="2000" i="1" dirty="0"/>
              <a:t> </a:t>
            </a:r>
            <a:r>
              <a:rPr lang="cs-CZ" sz="2000" dirty="0"/>
              <a:t>L.),</a:t>
            </a:r>
          </a:p>
          <a:p>
            <a:r>
              <a:rPr lang="cs-CZ" sz="2000" b="1" dirty="0" smtClean="0"/>
              <a:t>                                                      e</a:t>
            </a:r>
            <a:r>
              <a:rPr lang="cs-CZ" sz="2000" b="1" dirty="0"/>
              <a:t>)</a:t>
            </a:r>
            <a:r>
              <a:rPr lang="cs-CZ" sz="2000" dirty="0"/>
              <a:t> medvěd hnědý (</a:t>
            </a:r>
            <a:r>
              <a:rPr lang="cs-CZ" sz="2000" i="1" dirty="0" err="1"/>
              <a:t>Ursus</a:t>
            </a:r>
            <a:r>
              <a:rPr lang="cs-CZ" sz="2000" i="1" dirty="0"/>
              <a:t> </a:t>
            </a:r>
            <a:r>
              <a:rPr lang="cs-CZ" sz="2000" i="1" dirty="0" err="1"/>
              <a:t>arctos</a:t>
            </a:r>
            <a:r>
              <a:rPr lang="cs-CZ" sz="2000" i="1" dirty="0"/>
              <a:t> </a:t>
            </a:r>
            <a:r>
              <a:rPr lang="cs-CZ" sz="2000" dirty="0"/>
              <a:t>L.),</a:t>
            </a:r>
          </a:p>
          <a:p>
            <a:r>
              <a:rPr lang="cs-CZ" sz="2000" b="1" dirty="0" smtClean="0"/>
              <a:t>                                                      f</a:t>
            </a:r>
            <a:r>
              <a:rPr lang="cs-CZ" sz="2000" b="1" dirty="0"/>
              <a:t>)</a:t>
            </a:r>
            <a:r>
              <a:rPr lang="cs-CZ" sz="2000" dirty="0"/>
              <a:t> rys ostrovid (</a:t>
            </a:r>
            <a:r>
              <a:rPr lang="cs-CZ" sz="2000" i="1" dirty="0" err="1"/>
              <a:t>Lynx</a:t>
            </a:r>
            <a:r>
              <a:rPr lang="cs-CZ" sz="2000" i="1" dirty="0"/>
              <a:t> </a:t>
            </a:r>
            <a:r>
              <a:rPr lang="cs-CZ" sz="2000" i="1" dirty="0" err="1"/>
              <a:t>lynx</a:t>
            </a:r>
            <a:r>
              <a:rPr lang="cs-CZ" sz="2000" i="1" dirty="0"/>
              <a:t> </a:t>
            </a:r>
            <a:r>
              <a:rPr lang="cs-CZ" sz="2000" dirty="0"/>
              <a:t>L.),</a:t>
            </a:r>
          </a:p>
          <a:p>
            <a:r>
              <a:rPr lang="cs-CZ" sz="2000" b="1" dirty="0" smtClean="0"/>
              <a:t>                                                      g</a:t>
            </a:r>
            <a:r>
              <a:rPr lang="cs-CZ" sz="2000" b="1" dirty="0"/>
              <a:t>)</a:t>
            </a:r>
            <a:r>
              <a:rPr lang="cs-CZ" sz="2000" dirty="0"/>
              <a:t> vlk (</a:t>
            </a:r>
            <a:r>
              <a:rPr lang="cs-CZ" sz="2000" i="1" dirty="0" err="1"/>
              <a:t>Canis</a:t>
            </a:r>
            <a:r>
              <a:rPr lang="cs-CZ" sz="2000" i="1" dirty="0"/>
              <a:t> lupus </a:t>
            </a:r>
            <a:r>
              <a:rPr lang="cs-CZ" sz="2000" dirty="0"/>
              <a:t>L.).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25376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309320"/>
            <a:ext cx="2895600" cy="365125"/>
          </a:xfrm>
        </p:spPr>
        <p:txBody>
          <a:bodyPr/>
          <a:lstStyle/>
          <a:p>
            <a:r>
              <a:rPr lang="cs-CZ" dirty="0" smtClean="0"/>
              <a:t>Okruhy IV/A/19,IV/C/3,6,7,8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8" y="1916832"/>
            <a:ext cx="84969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Nahrazuje se škoda způsobená vybraným živočichem </a:t>
            </a:r>
            <a:r>
              <a:rPr lang="cs-CZ" sz="2400" b="1" dirty="0" smtClean="0"/>
              <a:t>na</a:t>
            </a:r>
          </a:p>
          <a:p>
            <a:endParaRPr lang="cs-CZ" sz="2400" b="1" dirty="0"/>
          </a:p>
          <a:p>
            <a:r>
              <a:rPr lang="cs-CZ" b="1" dirty="0" smtClean="0"/>
              <a:t>        </a:t>
            </a:r>
            <a:r>
              <a:rPr lang="cs-CZ" sz="2000" b="1" dirty="0" smtClean="0"/>
              <a:t>a</a:t>
            </a:r>
            <a:r>
              <a:rPr lang="cs-CZ" sz="2000" b="1" dirty="0"/>
              <a:t>)</a:t>
            </a:r>
            <a:r>
              <a:rPr lang="cs-CZ" sz="2000" dirty="0"/>
              <a:t> životě nebo zdraví fyzické </a:t>
            </a:r>
            <a:r>
              <a:rPr lang="cs-CZ" sz="2000" dirty="0" smtClean="0"/>
              <a:t>osoby,</a:t>
            </a:r>
            <a:endParaRPr lang="cs-CZ" sz="2000" dirty="0"/>
          </a:p>
          <a:p>
            <a:r>
              <a:rPr lang="cs-CZ" sz="2000" b="1" dirty="0" smtClean="0"/>
              <a:t>       b</a:t>
            </a:r>
            <a:r>
              <a:rPr lang="cs-CZ" sz="2000" b="1" dirty="0"/>
              <a:t>)</a:t>
            </a:r>
            <a:r>
              <a:rPr lang="cs-CZ" sz="2000" dirty="0"/>
              <a:t> vymezených domestikovaných zvířatech,</a:t>
            </a:r>
          </a:p>
          <a:p>
            <a:r>
              <a:rPr lang="cs-CZ" sz="2000" b="1" dirty="0" smtClean="0"/>
              <a:t>       c</a:t>
            </a:r>
            <a:r>
              <a:rPr lang="cs-CZ" sz="2000" b="1" dirty="0"/>
              <a:t>)</a:t>
            </a:r>
            <a:r>
              <a:rPr lang="cs-CZ" sz="2000" dirty="0"/>
              <a:t> psech sloužících k hlídání vybraných domestikovaných zvířat,</a:t>
            </a:r>
          </a:p>
          <a:p>
            <a:r>
              <a:rPr lang="cs-CZ" sz="2000" b="1" dirty="0" smtClean="0"/>
              <a:t>       d</a:t>
            </a:r>
            <a:r>
              <a:rPr lang="cs-CZ" sz="2000" b="1" dirty="0"/>
              <a:t>)</a:t>
            </a:r>
            <a:r>
              <a:rPr lang="cs-CZ" sz="2000" dirty="0"/>
              <a:t> rybách,</a:t>
            </a:r>
          </a:p>
          <a:p>
            <a:r>
              <a:rPr lang="cs-CZ" sz="2000" b="1" dirty="0" smtClean="0"/>
              <a:t>       e</a:t>
            </a:r>
            <a:r>
              <a:rPr lang="cs-CZ" sz="2000" b="1" dirty="0"/>
              <a:t>)</a:t>
            </a:r>
            <a:r>
              <a:rPr lang="cs-CZ" sz="2000" dirty="0"/>
              <a:t> včelstvech a včelařském zařízení,</a:t>
            </a:r>
          </a:p>
          <a:p>
            <a:r>
              <a:rPr lang="cs-CZ" sz="2000" b="1" dirty="0" smtClean="0"/>
              <a:t>       f</a:t>
            </a:r>
            <a:r>
              <a:rPr lang="cs-CZ" sz="2000" b="1" dirty="0"/>
              <a:t>)</a:t>
            </a:r>
            <a:r>
              <a:rPr lang="cs-CZ" sz="2000" dirty="0"/>
              <a:t> nesklizených polních plodinách,</a:t>
            </a:r>
          </a:p>
          <a:p>
            <a:r>
              <a:rPr lang="cs-CZ" sz="2000" b="1" dirty="0" smtClean="0"/>
              <a:t>       g</a:t>
            </a:r>
            <a:r>
              <a:rPr lang="cs-CZ" sz="2000" b="1" dirty="0"/>
              <a:t>)</a:t>
            </a:r>
            <a:r>
              <a:rPr lang="cs-CZ" sz="2000" dirty="0"/>
              <a:t> trvalých porostech,</a:t>
            </a:r>
          </a:p>
          <a:p>
            <a:r>
              <a:rPr lang="cs-CZ" sz="2000" b="1" dirty="0" smtClean="0"/>
              <a:t>       h</a:t>
            </a:r>
            <a:r>
              <a:rPr lang="cs-CZ" sz="2000" b="1" dirty="0"/>
              <a:t>)</a:t>
            </a:r>
            <a:r>
              <a:rPr lang="cs-CZ" sz="2000" dirty="0"/>
              <a:t> uzavřených objektech, nebo</a:t>
            </a:r>
          </a:p>
          <a:p>
            <a:r>
              <a:rPr lang="cs-CZ" sz="2000" b="1" dirty="0" smtClean="0"/>
              <a:t>       i</a:t>
            </a:r>
            <a:r>
              <a:rPr lang="cs-CZ" sz="2000" b="1" dirty="0"/>
              <a:t>)</a:t>
            </a:r>
            <a:r>
              <a:rPr lang="cs-CZ" sz="2000" dirty="0"/>
              <a:t> movitých věcech v uzavřených objektech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1259632" y="116632"/>
            <a:ext cx="479830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3200" b="1" dirty="0"/>
              <a:t>Škody způsobené </a:t>
            </a:r>
            <a:r>
              <a:rPr lang="cs-CZ" sz="3200" b="1" dirty="0" smtClean="0"/>
              <a:t>hájenými</a:t>
            </a:r>
          </a:p>
          <a:p>
            <a:pPr algn="ctr"/>
            <a:r>
              <a:rPr lang="cs-CZ" sz="3200" b="1" dirty="0" smtClean="0"/>
              <a:t>druhy </a:t>
            </a:r>
            <a:r>
              <a:rPr lang="cs-CZ" sz="3200" b="1" dirty="0"/>
              <a:t>zvěře</a:t>
            </a:r>
          </a:p>
        </p:txBody>
      </p:sp>
    </p:spTree>
    <p:extLst>
      <p:ext uri="{BB962C8B-B14F-4D97-AF65-F5344CB8AC3E}">
        <p14:creationId xmlns:p14="http://schemas.microsoft.com/office/powerpoint/2010/main" val="385965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IV/A/3,6,IV/C/20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1183" y="332656"/>
            <a:ext cx="77403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/>
              <a:t>Ekologické zásady myslivecké péče</a:t>
            </a:r>
            <a:endParaRPr lang="cs-CZ" sz="4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64968" y="1700808"/>
            <a:ext cx="887903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Základní ekologické pojmy, důležité pro mysliveckou péči o zvěř:</a:t>
            </a:r>
          </a:p>
          <a:p>
            <a:endParaRPr lang="cs-CZ" b="1" dirty="0" smtClean="0"/>
          </a:p>
          <a:p>
            <a:r>
              <a:rPr lang="cs-CZ" b="1" dirty="0" smtClean="0"/>
              <a:t>Teritorium</a:t>
            </a:r>
            <a:r>
              <a:rPr lang="cs-CZ" dirty="0" smtClean="0"/>
              <a:t> – určité plošné území, které jedinec či pár  pro sebe obsazuje, značí a obhajuje</a:t>
            </a:r>
          </a:p>
          <a:p>
            <a:endParaRPr lang="cs-CZ" dirty="0"/>
          </a:p>
          <a:p>
            <a:pPr fontAlgn="t"/>
            <a:r>
              <a:rPr lang="cs-CZ" b="1" dirty="0"/>
              <a:t>Domovský </a:t>
            </a:r>
            <a:r>
              <a:rPr lang="cs-CZ" b="1" dirty="0" smtClean="0"/>
              <a:t>okrsek - </a:t>
            </a:r>
            <a:r>
              <a:rPr lang="cs-CZ" dirty="0"/>
              <a:t> </a:t>
            </a:r>
            <a:r>
              <a:rPr lang="cs-CZ" dirty="0" err="1"/>
              <a:t>home</a:t>
            </a:r>
            <a:r>
              <a:rPr lang="cs-CZ" dirty="0"/>
              <a:t> </a:t>
            </a:r>
            <a:r>
              <a:rPr lang="cs-CZ" dirty="0" err="1"/>
              <a:t>range</a:t>
            </a:r>
            <a:r>
              <a:rPr lang="cs-CZ" dirty="0"/>
              <a:t>, oblast, kde jedinec nebo skupina jedinců získává </a:t>
            </a:r>
            <a:r>
              <a:rPr lang="cs-CZ" dirty="0" smtClean="0"/>
              <a:t>  </a:t>
            </a:r>
          </a:p>
          <a:p>
            <a:pPr fontAlgn="t"/>
            <a:r>
              <a:rPr lang="cs-CZ" dirty="0"/>
              <a:t> </a:t>
            </a:r>
            <a:r>
              <a:rPr lang="cs-CZ" dirty="0" smtClean="0"/>
              <a:t>                                   potravu</a:t>
            </a:r>
            <a:r>
              <a:rPr lang="cs-CZ" dirty="0"/>
              <a:t>, vyvádí mláďata apod. Uvnitř domovského okrsku, který se </a:t>
            </a:r>
            <a:endParaRPr lang="cs-CZ" dirty="0" smtClean="0"/>
          </a:p>
          <a:p>
            <a:pPr fontAlgn="t"/>
            <a:r>
              <a:rPr lang="cs-CZ" dirty="0"/>
              <a:t> </a:t>
            </a:r>
            <a:r>
              <a:rPr lang="cs-CZ" dirty="0" smtClean="0"/>
              <a:t>                                   může</a:t>
            </a:r>
            <a:r>
              <a:rPr lang="cs-CZ" dirty="0"/>
              <a:t> překrývat s jinými, je teritorium, vlastní území, které </a:t>
            </a:r>
            <a:endParaRPr lang="cs-CZ" dirty="0" smtClean="0"/>
          </a:p>
          <a:p>
            <a:pPr fontAlgn="t"/>
            <a:r>
              <a:rPr lang="cs-CZ" dirty="0"/>
              <a:t> </a:t>
            </a:r>
            <a:r>
              <a:rPr lang="cs-CZ" dirty="0" smtClean="0"/>
              <a:t>                                   zvíře</a:t>
            </a:r>
            <a:r>
              <a:rPr lang="cs-CZ" dirty="0"/>
              <a:t> nekompromisně hájí</a:t>
            </a:r>
            <a:r>
              <a:rPr lang="cs-CZ" dirty="0" smtClean="0"/>
              <a:t>.</a:t>
            </a:r>
          </a:p>
          <a:p>
            <a:pPr fontAlgn="t"/>
            <a:endParaRPr lang="cs-CZ" dirty="0" smtClean="0"/>
          </a:p>
          <a:p>
            <a:pPr fontAlgn="t"/>
            <a:r>
              <a:rPr lang="cs-CZ" b="1" dirty="0" smtClean="0"/>
              <a:t>Biotop</a:t>
            </a:r>
            <a:r>
              <a:rPr lang="cs-CZ" dirty="0" smtClean="0"/>
              <a:t> – je soubor živých i neživých složek, vytvářejících životní prostředí zde žijících </a:t>
            </a:r>
          </a:p>
          <a:p>
            <a:pPr fontAlgn="t"/>
            <a:r>
              <a:rPr lang="cs-CZ" dirty="0"/>
              <a:t> </a:t>
            </a:r>
            <a:r>
              <a:rPr lang="cs-CZ" dirty="0" smtClean="0"/>
              <a:t>               organizmů</a:t>
            </a:r>
          </a:p>
          <a:p>
            <a:pPr fontAlgn="t"/>
            <a:endParaRPr lang="cs-CZ" dirty="0"/>
          </a:p>
          <a:p>
            <a:pPr fontAlgn="t"/>
            <a:r>
              <a:rPr lang="cs-CZ" b="1" dirty="0" err="1" smtClean="0"/>
              <a:t>Ekoton</a:t>
            </a:r>
            <a:r>
              <a:rPr lang="cs-CZ" b="1" dirty="0" smtClean="0"/>
              <a:t> – </a:t>
            </a:r>
            <a:r>
              <a:rPr lang="cs-CZ" dirty="0" smtClean="0"/>
              <a:t>přechodná část mezi dvěma biotopy (např. přechodová  hrana lesa a louky)</a:t>
            </a:r>
          </a:p>
          <a:p>
            <a:pPr fontAlgn="t"/>
            <a:endParaRPr lang="cs-CZ" dirty="0"/>
          </a:p>
          <a:p>
            <a:pPr fontAlgn="t"/>
            <a:r>
              <a:rPr lang="cs-CZ" b="1" dirty="0" smtClean="0"/>
              <a:t>Biodiversita – </a:t>
            </a:r>
            <a:r>
              <a:rPr lang="cs-CZ" dirty="0" smtClean="0"/>
              <a:t>druhová pestrost v určitém území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040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3124200" y="6237312"/>
            <a:ext cx="2895600" cy="365125"/>
          </a:xfrm>
        </p:spPr>
        <p:txBody>
          <a:bodyPr/>
          <a:lstStyle/>
          <a:p>
            <a:r>
              <a:rPr lang="cs-CZ" dirty="0" smtClean="0"/>
              <a:t>Okruhy IV/A/19,IV/C/5,6,7,8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55576" y="332656"/>
            <a:ext cx="6192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dirty="0" smtClean="0"/>
              <a:t>Škody na zvěři</a:t>
            </a:r>
            <a:endParaRPr lang="cs-CZ" sz="40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772816"/>
            <a:ext cx="864096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Škody na zvěři vznikají </a:t>
            </a:r>
          </a:p>
          <a:p>
            <a:endParaRPr lang="cs-CZ" dirty="0"/>
          </a:p>
          <a:p>
            <a:r>
              <a:rPr lang="cs-CZ" dirty="0" smtClean="0"/>
              <a:t>   - </a:t>
            </a:r>
            <a:r>
              <a:rPr lang="cs-CZ" sz="2400" b="1" dirty="0" smtClean="0"/>
              <a:t>zemědělskou činnosti </a:t>
            </a:r>
            <a:r>
              <a:rPr lang="cs-CZ" sz="2400" dirty="0" smtClean="0"/>
              <a:t>– zasečení zvěře,  vysečení hnízd, otravy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zvěře postřiky či aplikací  rodenticidů</a:t>
            </a:r>
          </a:p>
          <a:p>
            <a:endParaRPr lang="cs-CZ" sz="2400" dirty="0"/>
          </a:p>
          <a:p>
            <a:r>
              <a:rPr lang="cs-CZ" sz="2400" dirty="0" smtClean="0"/>
              <a:t>   - </a:t>
            </a:r>
            <a:r>
              <a:rPr lang="cs-CZ" sz="2400" b="1" dirty="0" smtClean="0"/>
              <a:t>dopravou</a:t>
            </a:r>
            <a:r>
              <a:rPr lang="cs-CZ" sz="2400" dirty="0" smtClean="0"/>
              <a:t> – silniční a železniční doprava</a:t>
            </a:r>
          </a:p>
          <a:p>
            <a:endParaRPr lang="cs-CZ" sz="2400" dirty="0"/>
          </a:p>
          <a:p>
            <a:r>
              <a:rPr lang="cs-CZ" sz="2400" dirty="0" smtClean="0"/>
              <a:t>   - </a:t>
            </a:r>
            <a:r>
              <a:rPr lang="cs-CZ" sz="2400" b="1" dirty="0" smtClean="0"/>
              <a:t>lidskými aktivitami v přírodě </a:t>
            </a:r>
            <a:r>
              <a:rPr lang="cs-CZ" sz="2400" dirty="0" smtClean="0"/>
              <a:t>– rušení zvěře v době hnízdění a </a:t>
            </a:r>
          </a:p>
          <a:p>
            <a:r>
              <a:rPr lang="cs-CZ" sz="2400" dirty="0"/>
              <a:t> </a:t>
            </a:r>
            <a:r>
              <a:rPr lang="cs-CZ" sz="2400" dirty="0" smtClean="0"/>
              <a:t>                                              kladení mláďat</a:t>
            </a:r>
          </a:p>
          <a:p>
            <a:endParaRPr lang="cs-CZ" sz="2400" dirty="0"/>
          </a:p>
          <a:p>
            <a:r>
              <a:rPr lang="cs-CZ" sz="2400" dirty="0" smtClean="0"/>
              <a:t>  - </a:t>
            </a:r>
            <a:r>
              <a:rPr lang="cs-CZ" sz="2400" b="1" dirty="0" smtClean="0"/>
              <a:t>pytláctvím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58399142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IV/C/9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79512" y="307543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Nepůvodní druhy zvěře</a:t>
            </a:r>
            <a:endParaRPr lang="cs-CZ" sz="4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179512" y="1556792"/>
            <a:ext cx="896448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Mezi nepůvodní druhy zvěře patří:</a:t>
            </a:r>
            <a:endParaRPr lang="cs-CZ" dirty="0"/>
          </a:p>
          <a:p>
            <a:r>
              <a:rPr lang="cs-CZ" dirty="0" smtClean="0"/>
              <a:t>     - bažant obecný – dovezený na evropský kontinent ještě před naším letopočtem,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v českých zemích prokazatelně více než 800 let </a:t>
            </a:r>
          </a:p>
          <a:p>
            <a:r>
              <a:rPr lang="cs-CZ" dirty="0"/>
              <a:t> </a:t>
            </a:r>
            <a:r>
              <a:rPr lang="cs-CZ" dirty="0" smtClean="0"/>
              <a:t>    - krocan divoký – Severní Amerika</a:t>
            </a:r>
          </a:p>
          <a:p>
            <a:r>
              <a:rPr lang="cs-CZ" dirty="0"/>
              <a:t> </a:t>
            </a:r>
            <a:r>
              <a:rPr lang="cs-CZ" dirty="0" smtClean="0"/>
              <a:t>    - orebice horská, rudá a </a:t>
            </a:r>
            <a:r>
              <a:rPr lang="cs-CZ" dirty="0" err="1" smtClean="0"/>
              <a:t>čukar</a:t>
            </a:r>
            <a:r>
              <a:rPr lang="cs-CZ" dirty="0" smtClean="0"/>
              <a:t> – okolí Středozemního moře</a:t>
            </a:r>
          </a:p>
          <a:p>
            <a:r>
              <a:rPr lang="cs-CZ" dirty="0"/>
              <a:t> </a:t>
            </a:r>
            <a:r>
              <a:rPr lang="cs-CZ" dirty="0" smtClean="0"/>
              <a:t>    - králík divoký  - původ v okolí Středozemního moře</a:t>
            </a:r>
          </a:p>
          <a:p>
            <a:r>
              <a:rPr lang="cs-CZ" dirty="0"/>
              <a:t> </a:t>
            </a:r>
            <a:r>
              <a:rPr lang="cs-CZ" dirty="0" smtClean="0"/>
              <a:t>    - ondatra pižmová – původní areál rozšíření – Severní Amerika</a:t>
            </a:r>
          </a:p>
          <a:p>
            <a:r>
              <a:rPr lang="cs-CZ" dirty="0"/>
              <a:t> </a:t>
            </a:r>
            <a:r>
              <a:rPr lang="cs-CZ" dirty="0" smtClean="0"/>
              <a:t>    - nutrie – americký kontinent</a:t>
            </a:r>
          </a:p>
          <a:p>
            <a:r>
              <a:rPr lang="cs-CZ" dirty="0"/>
              <a:t> </a:t>
            </a:r>
            <a:r>
              <a:rPr lang="cs-CZ" dirty="0" smtClean="0"/>
              <a:t>    - muflon – původ v Přední Asii, k nám dovezený v polovině 19. století </a:t>
            </a:r>
          </a:p>
          <a:p>
            <a:pPr marL="355600"/>
            <a:r>
              <a:rPr lang="cs-CZ" dirty="0" smtClean="0"/>
              <a:t>z rakouské obory </a:t>
            </a:r>
            <a:r>
              <a:rPr lang="cs-CZ" dirty="0" err="1" smtClean="0"/>
              <a:t>Lainz</a:t>
            </a:r>
            <a:endParaRPr lang="cs-CZ" dirty="0" smtClean="0"/>
          </a:p>
          <a:p>
            <a:r>
              <a:rPr lang="cs-CZ" dirty="0"/>
              <a:t> </a:t>
            </a:r>
            <a:r>
              <a:rPr lang="cs-CZ" dirty="0" smtClean="0"/>
              <a:t>    - kamzík – původní areál rozšíření –  Alpy a Karpaty</a:t>
            </a:r>
          </a:p>
          <a:p>
            <a:r>
              <a:rPr lang="cs-CZ" dirty="0"/>
              <a:t> </a:t>
            </a:r>
            <a:r>
              <a:rPr lang="cs-CZ" dirty="0" smtClean="0"/>
              <a:t>    - sika východní a sika </a:t>
            </a:r>
            <a:r>
              <a:rPr lang="cs-CZ" dirty="0" err="1" smtClean="0"/>
              <a:t>Dybowského</a:t>
            </a:r>
            <a:r>
              <a:rPr lang="cs-CZ" dirty="0" smtClean="0"/>
              <a:t> – Asie</a:t>
            </a:r>
          </a:p>
          <a:p>
            <a:r>
              <a:rPr lang="cs-CZ" dirty="0"/>
              <a:t> </a:t>
            </a:r>
            <a:r>
              <a:rPr lang="cs-CZ" dirty="0" smtClean="0"/>
              <a:t>    - jelenec běloocasý – severoamerický kontinent</a:t>
            </a:r>
          </a:p>
          <a:p>
            <a:r>
              <a:rPr lang="cs-CZ" dirty="0"/>
              <a:t> </a:t>
            </a:r>
            <a:r>
              <a:rPr lang="cs-CZ" dirty="0" smtClean="0"/>
              <a:t>    - norek severoamerický – americký kontinent, původ z umělých chovů</a:t>
            </a:r>
          </a:p>
          <a:p>
            <a:r>
              <a:rPr lang="cs-CZ" dirty="0"/>
              <a:t> </a:t>
            </a:r>
            <a:r>
              <a:rPr lang="cs-CZ" dirty="0" smtClean="0"/>
              <a:t>    - psík mývalovitý – jihovýchodní Asie</a:t>
            </a:r>
          </a:p>
          <a:p>
            <a:r>
              <a:rPr lang="cs-CZ" dirty="0"/>
              <a:t> </a:t>
            </a:r>
            <a:r>
              <a:rPr lang="cs-CZ" dirty="0" smtClean="0"/>
              <a:t>    - mýval severní -  Severní Amerika</a:t>
            </a:r>
          </a:p>
          <a:p>
            <a:r>
              <a:rPr lang="cs-CZ" dirty="0"/>
              <a:t> </a:t>
            </a:r>
            <a:r>
              <a:rPr lang="cs-CZ" dirty="0" smtClean="0"/>
              <a:t>    - šakal obecný – přední Asie, Afrika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465501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IV/C/19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323528" y="476672"/>
            <a:ext cx="61926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/>
              <a:t>Chov zvěře v zajetí</a:t>
            </a:r>
            <a:endParaRPr lang="cs-CZ" sz="44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1556792"/>
            <a:ext cx="8351816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Chov zvěře v zajetí je možný pouze se </a:t>
            </a:r>
          </a:p>
          <a:p>
            <a:endParaRPr lang="cs-CZ" sz="2000" b="1" dirty="0"/>
          </a:p>
          <a:p>
            <a:r>
              <a:rPr lang="cs-CZ" dirty="0" smtClean="0"/>
              <a:t>        </a:t>
            </a:r>
            <a:r>
              <a:rPr lang="cs-CZ" sz="2000" b="1" dirty="0" smtClean="0"/>
              <a:t>- souhlasem orgánu státní správy myslivosti</a:t>
            </a:r>
          </a:p>
          <a:p>
            <a:endParaRPr lang="cs-CZ" sz="2000" b="1" dirty="0"/>
          </a:p>
          <a:p>
            <a:r>
              <a:rPr lang="cs-CZ" sz="2000" b="1" dirty="0" smtClean="0"/>
              <a:t>       - po předcházejícím kladném vyjádření orgánu státní veterinární správy a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to ja</a:t>
            </a:r>
            <a:r>
              <a:rPr lang="cs-CZ" sz="2000" b="1" dirty="0"/>
              <a:t>k</a:t>
            </a:r>
            <a:r>
              <a:rPr lang="cs-CZ" sz="2000" b="1" dirty="0" smtClean="0"/>
              <a:t> z pohledu veterinárního zákona a platných vyhlášek, tak </a:t>
            </a:r>
          </a:p>
          <a:p>
            <a:r>
              <a:rPr lang="cs-CZ" sz="2000" b="1" dirty="0" smtClean="0"/>
              <a:t>                     také z pohledu zákona na   ochranu zvířat proti týrání 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Chov zvěře v zajetí by měl být výjimečný - poraněná a hendikepovaná zvířata</a:t>
            </a:r>
          </a:p>
          <a:p>
            <a:endParaRPr lang="cs-CZ" sz="2000" b="1" dirty="0"/>
          </a:p>
          <a:p>
            <a:r>
              <a:rPr lang="cs-CZ" sz="2000" b="1" dirty="0" smtClean="0"/>
              <a:t>                                                                            - chov  opuštěných mláďat</a:t>
            </a:r>
          </a:p>
          <a:p>
            <a:endParaRPr lang="cs-CZ" sz="2000" b="1" dirty="0"/>
          </a:p>
          <a:p>
            <a:r>
              <a:rPr lang="cs-CZ" sz="2000" b="1" dirty="0" smtClean="0"/>
              <a:t>Farmové chovy jelenovitých – jedná se o chov hospodářských zvířat,  legislativně i prakticky naprosto nesouvisející s mysliveckou činností!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9021020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Okruhy: VII/A/1</a:t>
            </a:r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251520" y="404664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/>
              <a:t>Péče o zvěř – doporučená literatura</a:t>
            </a:r>
            <a:endParaRPr lang="cs-CZ" sz="3600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1844824"/>
            <a:ext cx="842382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Červený J. a kol. : Myslivost, Ottovo nakladatelství Praha, 2010</a:t>
            </a:r>
          </a:p>
          <a:p>
            <a:endParaRPr lang="cs-CZ" sz="2400" b="1" dirty="0"/>
          </a:p>
          <a:p>
            <a:r>
              <a:rPr lang="cs-CZ" sz="2400" b="1" dirty="0" smtClean="0"/>
              <a:t>Hromas J. : Myslivost, Matice lesnická , 2008</a:t>
            </a:r>
          </a:p>
          <a:p>
            <a:endParaRPr lang="cs-CZ" sz="2400" b="1" dirty="0" smtClean="0"/>
          </a:p>
          <a:p>
            <a:r>
              <a:rPr lang="cs-CZ" sz="2400" b="1" dirty="0"/>
              <a:t>Menzel K. : Chov a lov srnčí zvěře, Víkend s.r.o., 2009</a:t>
            </a:r>
          </a:p>
          <a:p>
            <a:endParaRPr lang="cs-CZ" sz="2400" b="1" dirty="0"/>
          </a:p>
          <a:p>
            <a:r>
              <a:rPr lang="cs-CZ" sz="2400" b="1" dirty="0" smtClean="0"/>
              <a:t>Vosátko J. a kol. : Myslivost, </a:t>
            </a:r>
            <a:r>
              <a:rPr lang="cs-CZ" sz="2400" b="1" dirty="0" err="1" smtClean="0"/>
              <a:t>Druckvo</a:t>
            </a:r>
            <a:r>
              <a:rPr lang="cs-CZ" sz="2400" b="1" dirty="0" smtClean="0"/>
              <a:t>, 2013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2833414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1143000"/>
          </a:xfrm>
        </p:spPr>
        <p:txBody>
          <a:bodyPr/>
          <a:lstStyle/>
          <a:p>
            <a:r>
              <a:rPr lang="cs-CZ" b="1" dirty="0" smtClean="0"/>
              <a:t>Děkujeme za pozornost…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79712" y="2564904"/>
            <a:ext cx="5904656" cy="3096344"/>
          </a:xfrm>
        </p:spPr>
        <p:txBody>
          <a:bodyPr/>
          <a:lstStyle/>
          <a:p>
            <a:r>
              <a:rPr lang="cs-CZ" dirty="0" smtClean="0"/>
              <a:t>Za ČMMJ připravil:</a:t>
            </a:r>
          </a:p>
          <a:p>
            <a:pPr marL="457200" lvl="1" indent="0">
              <a:buNone/>
            </a:pPr>
            <a:r>
              <a:rPr lang="cs-CZ" dirty="0" smtClean="0"/>
              <a:t>MVDr. Pavel </a:t>
            </a:r>
            <a:r>
              <a:rPr lang="cs-CZ" dirty="0" err="1" smtClean="0"/>
              <a:t>Forejtek</a:t>
            </a:r>
            <a:r>
              <a:rPr lang="cs-CZ" dirty="0" smtClean="0"/>
              <a:t>, CSc.</a:t>
            </a:r>
          </a:p>
          <a:p>
            <a:r>
              <a:rPr lang="cs-CZ" dirty="0" smtClean="0"/>
              <a:t>Ke stažení:</a:t>
            </a:r>
          </a:p>
          <a:p>
            <a:pPr marL="457200" lvl="1" indent="0">
              <a:buNone/>
            </a:pPr>
            <a:r>
              <a:rPr lang="cs-CZ" dirty="0" smtClean="0"/>
              <a:t>www.cmmj.cz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08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</a:t>
            </a:r>
            <a:r>
              <a:rPr lang="cs-CZ" dirty="0" smtClean="0"/>
              <a:t>IV/A/3,20,IV/C/20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261792" y="404664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/>
              <a:t>Ekologické zásady myslivecké péče</a:t>
            </a:r>
            <a:endParaRPr lang="cs-CZ" sz="4000" dirty="0"/>
          </a:p>
        </p:txBody>
      </p:sp>
      <p:sp>
        <p:nvSpPr>
          <p:cNvPr id="5" name="Obdélník 4"/>
          <p:cNvSpPr/>
          <p:nvPr/>
        </p:nvSpPr>
        <p:spPr>
          <a:xfrm>
            <a:off x="323528" y="184482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Základní ekologické pojmy, důležité pro mysliveckou péči o zvěř</a:t>
            </a:r>
            <a:r>
              <a:rPr lang="cs-CZ" sz="2400" b="1" dirty="0" smtClean="0"/>
              <a:t>:</a:t>
            </a:r>
          </a:p>
          <a:p>
            <a:endParaRPr lang="cs-CZ" sz="2000" b="1" dirty="0" smtClean="0"/>
          </a:p>
          <a:p>
            <a:r>
              <a:rPr lang="cs-CZ" sz="2000" b="1" dirty="0" smtClean="0"/>
              <a:t>Mezidruhové vztahy –</a:t>
            </a:r>
            <a:r>
              <a:rPr lang="cs-CZ" sz="2000" dirty="0" smtClean="0"/>
              <a:t> vytvářejí předpoklady pro možnost či nemožnost jejich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     soužití  včetně široké škály kompromisních vztahů</a:t>
            </a:r>
          </a:p>
          <a:p>
            <a:endParaRPr lang="cs-CZ" sz="2000" b="1" dirty="0"/>
          </a:p>
          <a:p>
            <a:r>
              <a:rPr lang="cs-CZ" sz="2000" b="1" dirty="0" err="1" smtClean="0"/>
              <a:t>Kompetice</a:t>
            </a:r>
            <a:r>
              <a:rPr lang="cs-CZ" sz="2000" b="1" dirty="0" smtClean="0"/>
              <a:t> - </a:t>
            </a:r>
            <a:r>
              <a:rPr lang="cs-CZ" sz="2000" dirty="0" smtClean="0"/>
              <a:t> konkurenční problém, který se může týkat potravních nároků, 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úkrytových potřeb a řady jiných faktorů</a:t>
            </a:r>
          </a:p>
          <a:p>
            <a:endParaRPr lang="cs-CZ" sz="2000" b="1" dirty="0"/>
          </a:p>
          <a:p>
            <a:r>
              <a:rPr lang="cs-CZ" sz="2000" b="1" dirty="0" smtClean="0"/>
              <a:t>Predace – </a:t>
            </a:r>
            <a:r>
              <a:rPr lang="cs-CZ" sz="2000" dirty="0" smtClean="0"/>
              <a:t>predátor (šelma, dravec) loví kořist. Na množství kořisti je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existenčně závislý.</a:t>
            </a:r>
          </a:p>
          <a:p>
            <a:endParaRPr lang="cs-CZ" sz="2000" b="1" dirty="0"/>
          </a:p>
          <a:p>
            <a:r>
              <a:rPr lang="cs-CZ" sz="2000" b="1" dirty="0" smtClean="0"/>
              <a:t>Parazitizmus </a:t>
            </a:r>
            <a:r>
              <a:rPr lang="cs-CZ" sz="2000" dirty="0" smtClean="0"/>
              <a:t>– je stav , kdy jeden organizmus žije na či uvnitř jiného organizmu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a  způsobuje  svému hostiteli zdravotní problémy až smrt</a:t>
            </a:r>
            <a:endParaRPr lang="cs-CZ" sz="2000" b="1" dirty="0"/>
          </a:p>
        </p:txBody>
      </p:sp>
    </p:spTree>
    <p:extLst>
      <p:ext uri="{BB962C8B-B14F-4D97-AF65-F5344CB8AC3E}">
        <p14:creationId xmlns:p14="http://schemas.microsoft.com/office/powerpoint/2010/main" val="243537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IV/A/3,IV/C/20</a:t>
            </a:r>
          </a:p>
        </p:txBody>
      </p:sp>
      <p:sp>
        <p:nvSpPr>
          <p:cNvPr id="3" name="Obdélník 2"/>
          <p:cNvSpPr/>
          <p:nvPr/>
        </p:nvSpPr>
        <p:spPr>
          <a:xfrm>
            <a:off x="107504" y="476672"/>
            <a:ext cx="75096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/>
              <a:t>Ekologické zásady myslivecké péče</a:t>
            </a:r>
            <a:endParaRPr lang="cs-CZ" sz="40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07504" y="1484784"/>
            <a:ext cx="856784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Základní ekologické pojmy, důležité pro mysliveckou péči o zvěř:</a:t>
            </a:r>
          </a:p>
          <a:p>
            <a:endParaRPr lang="cs-CZ" sz="2400" b="1" dirty="0"/>
          </a:p>
          <a:p>
            <a:r>
              <a:rPr lang="cs-CZ" sz="2400" b="1" dirty="0" smtClean="0"/>
              <a:t> - Populace   - </a:t>
            </a:r>
            <a:r>
              <a:rPr lang="cs-CZ" sz="2000" dirty="0" smtClean="0"/>
              <a:t>soubor jedinců téhož druhu na určité ploše – např. honitbě</a:t>
            </a:r>
          </a:p>
          <a:p>
            <a:endParaRPr lang="cs-CZ" sz="2000" dirty="0"/>
          </a:p>
          <a:p>
            <a:r>
              <a:rPr lang="cs-CZ" sz="2000" dirty="0" smtClean="0"/>
              <a:t> </a:t>
            </a:r>
            <a:r>
              <a:rPr lang="cs-CZ" sz="2000" b="1" dirty="0" smtClean="0"/>
              <a:t>- </a:t>
            </a:r>
            <a:r>
              <a:rPr lang="cs-CZ" sz="2400" b="1" dirty="0" smtClean="0"/>
              <a:t>Populační hustota - </a:t>
            </a:r>
            <a:r>
              <a:rPr lang="cs-CZ" sz="2000" dirty="0" smtClean="0"/>
              <a:t>počet jedinců téhož druhu zvěře na jednotce plochy –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            nejčastěji se uvádí na 100 či 1000 ha honitby  </a:t>
            </a:r>
          </a:p>
          <a:p>
            <a:endParaRPr lang="cs-CZ" sz="2000" dirty="0"/>
          </a:p>
          <a:p>
            <a:r>
              <a:rPr lang="cs-CZ" sz="2000" dirty="0" smtClean="0"/>
              <a:t>                                   - </a:t>
            </a:r>
            <a:r>
              <a:rPr lang="cs-CZ" sz="2000" b="1" dirty="0" smtClean="0"/>
              <a:t>minimální  populační hustota </a:t>
            </a:r>
            <a:r>
              <a:rPr lang="cs-CZ" sz="2000" dirty="0" smtClean="0"/>
              <a:t>ještě zaručuje možnost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reprodukce daného druhu</a:t>
            </a:r>
          </a:p>
          <a:p>
            <a:r>
              <a:rPr lang="cs-CZ" sz="2000" dirty="0"/>
              <a:t>	</a:t>
            </a:r>
            <a:r>
              <a:rPr lang="cs-CZ" sz="2000" dirty="0" smtClean="0"/>
              <a:t>	   - </a:t>
            </a:r>
            <a:r>
              <a:rPr lang="cs-CZ" sz="2000" b="1" dirty="0" smtClean="0"/>
              <a:t>nižší populační hustota než minimální </a:t>
            </a:r>
            <a:r>
              <a:rPr lang="cs-CZ" sz="2000" dirty="0" smtClean="0"/>
              <a:t>– dochází ke    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snižování  až vymizení daného druhu z území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- </a:t>
            </a:r>
            <a:r>
              <a:rPr lang="cs-CZ" sz="2000" b="1" dirty="0" smtClean="0"/>
              <a:t>maximální populační hustota </a:t>
            </a:r>
            <a:r>
              <a:rPr lang="cs-CZ" sz="2000" dirty="0" smtClean="0"/>
              <a:t>– začínají se objevovat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důsledky vysokého stavu – potravní konkurence, 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  problematická reprodukce, škody na životním prostředí</a:t>
            </a:r>
          </a:p>
          <a:p>
            <a:r>
              <a:rPr lang="cs-CZ" sz="2000" dirty="0"/>
              <a:t> </a:t>
            </a:r>
            <a:r>
              <a:rPr lang="cs-CZ" sz="2000" dirty="0" smtClean="0"/>
              <a:t>                                  - </a:t>
            </a:r>
            <a:r>
              <a:rPr lang="cs-CZ" sz="2000" b="1" dirty="0" err="1" smtClean="0"/>
              <a:t>přezvěření</a:t>
            </a:r>
            <a:r>
              <a:rPr lang="cs-CZ" sz="2000" b="1" dirty="0" smtClean="0"/>
              <a:t> </a:t>
            </a:r>
            <a:r>
              <a:rPr lang="cs-CZ" sz="2000" dirty="0" smtClean="0"/>
              <a:t>–vysoké škody, vzrůst nemocnosti, pokles kvality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161524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Okruhy IV/A/3,IV/C/20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1520" y="451353"/>
            <a:ext cx="75096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4000" b="1" dirty="0"/>
              <a:t>Ekologické zásady myslivecké péče</a:t>
            </a:r>
            <a:endParaRPr lang="cs-CZ" sz="4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539552" y="1700808"/>
            <a:ext cx="806489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smtClean="0"/>
              <a:t>Poměr pohlaví </a:t>
            </a:r>
            <a:r>
              <a:rPr lang="cs-CZ" dirty="0"/>
              <a:t>-</a:t>
            </a:r>
            <a:r>
              <a:rPr lang="cs-CZ" dirty="0" smtClean="0"/>
              <a:t> primární – po narození 1 : 1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druhotný – ovlivněný nejčastěji člověkem (lovem) , převážně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ve prospěch samičí zvěře, </a:t>
            </a:r>
            <a:r>
              <a:rPr lang="cs-CZ" b="1" dirty="0" smtClean="0"/>
              <a:t>naprosto nežádoucí u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              spárkaté zvěře, </a:t>
            </a:r>
            <a:r>
              <a:rPr lang="cs-CZ" dirty="0" smtClean="0"/>
              <a:t>akceptovatelný u bažantí zvěře </a:t>
            </a:r>
          </a:p>
          <a:p>
            <a:r>
              <a:rPr lang="cs-CZ" dirty="0" smtClean="0"/>
              <a:t>            </a:t>
            </a:r>
            <a:r>
              <a:rPr lang="cs-CZ" b="1" dirty="0" smtClean="0"/>
              <a:t>V současné době vlivem myslivecké činnosti narušený poměr pohlaví u 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všech druhů spárkaté zvěře ( až k poměru 1 : 3 i více!!!!)</a:t>
            </a:r>
          </a:p>
          <a:p>
            <a:endParaRPr lang="cs-CZ" b="1" dirty="0"/>
          </a:p>
          <a:p>
            <a:r>
              <a:rPr lang="cs-CZ" sz="2000" b="1" dirty="0" smtClean="0"/>
              <a:t>Věková struktura populace </a:t>
            </a:r>
            <a:r>
              <a:rPr lang="cs-CZ" dirty="0"/>
              <a:t>-</a:t>
            </a:r>
            <a:r>
              <a:rPr lang="cs-CZ" dirty="0" smtClean="0"/>
              <a:t> musí respektovat biologické zákonitosti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každého druhu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- v populaci spárkaté zvěře musí být dostatek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dospělých samců ( u srnce 5 a více let, u jelen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                11 a více let) </a:t>
            </a:r>
          </a:p>
          <a:p>
            <a:r>
              <a:rPr lang="cs-CZ" b="1" dirty="0" smtClean="0"/>
              <a:t>             V </a:t>
            </a:r>
            <a:r>
              <a:rPr lang="cs-CZ" b="1" dirty="0"/>
              <a:t>současné době vlivem myslivecké činnosti </a:t>
            </a:r>
            <a:r>
              <a:rPr lang="cs-CZ" b="1" dirty="0" smtClean="0"/>
              <a:t>silně změněná věková   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struktura u všech </a:t>
            </a:r>
            <a:r>
              <a:rPr lang="cs-CZ" b="1" dirty="0"/>
              <a:t>druhů spárkaté </a:t>
            </a:r>
            <a:r>
              <a:rPr lang="cs-CZ" b="1" dirty="0" smtClean="0"/>
              <a:t>zvěře,  ale především u jelení zvěře 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(výskyt jelenů, starších 10 let, je výjimečný). 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1562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Okruhy IV/A/3,IV/C/10,11,12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9512" y="620688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/>
              <a:t>Ekologické zásady myslivecké péče</a:t>
            </a:r>
            <a:endParaRPr lang="cs-CZ" sz="4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395536" y="1844824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Životní rytmus  zvěře </a:t>
            </a:r>
            <a:r>
              <a:rPr lang="cs-CZ" dirty="0" smtClean="0"/>
              <a:t>– tzv. ontogeneze, počíná oplozením vajíčka, narozením, růstem,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 dospělostí – obdobím reprodukce, stárnutím  a úhynem</a:t>
            </a:r>
          </a:p>
          <a:p>
            <a:r>
              <a:rPr lang="cs-CZ" b="1" dirty="0" smtClean="0"/>
              <a:t>Sezónní rytmy zvěře </a:t>
            </a:r>
            <a:r>
              <a:rPr lang="cs-CZ" dirty="0" smtClean="0"/>
              <a:t>– jsou vázány především na potravní nabídku a sexuální cyklus.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Výrazné  především u tažných ptáků, dále u  hibernujících druhů  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(přespávajících zimu), u jarní a podzimní výměny srsti či u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morfologických a fyziologických změn trávícího traktu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 přežvýkavců </a:t>
            </a:r>
            <a:endParaRPr lang="cs-CZ" dirty="0"/>
          </a:p>
          <a:p>
            <a:r>
              <a:rPr lang="cs-CZ" b="1" dirty="0" smtClean="0"/>
              <a:t>Denní rytmy zvěře  </a:t>
            </a:r>
            <a:r>
              <a:rPr lang="cs-CZ" dirty="0" smtClean="0"/>
              <a:t>-   střídání spánku  a bdění, může mít podobu dvou cyklů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(noc- spánek, den-bdění), či mohou být tyto cykly kratší a v  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     průběhu dne se střídají.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Pastevní cykly s následnou dobou přežvykování – velmi důležité 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u volně žijících přežvýkavců !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</a:t>
            </a:r>
            <a:r>
              <a:rPr lang="cs-CZ" dirty="0" smtClean="0"/>
              <a:t>Srnce 8 – 10 cyklů denně, jelen 4 – 6 cyklů denně.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Pokud je zvěř rušena a nemůže využít tento počet cyklů, 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dochází ke zhoršování zdravotní kondice zvěře a nárůstu škod </a:t>
            </a:r>
          </a:p>
          <a:p>
            <a:r>
              <a:rPr lang="cs-CZ" b="1" dirty="0"/>
              <a:t> </a:t>
            </a:r>
            <a:r>
              <a:rPr lang="cs-CZ" b="1" dirty="0" smtClean="0"/>
              <a:t>                                      na lesních dřevinách!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6737245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7335</TotalTime>
  <Words>4696</Words>
  <Application>Microsoft Office PowerPoint</Application>
  <PresentationFormat>Předvádění na obrazovce (4:3)</PresentationFormat>
  <Paragraphs>688</Paragraphs>
  <Slides>54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54</vt:i4>
      </vt:variant>
    </vt:vector>
  </HeadingPairs>
  <TitlesOfParts>
    <vt:vector size="55" baseType="lpstr">
      <vt:lpstr>Motiv systému Office</vt:lpstr>
      <vt:lpstr>Zkoušky z myslivosti</vt:lpstr>
      <vt:lpstr>Péče o zvěř – cíle a metody</vt:lpstr>
      <vt:lpstr>Péče o zvěř – cíle a metody</vt:lpstr>
      <vt:lpstr>Ekologické zásady myslivecké péče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Honitba</vt:lpstr>
      <vt:lpstr>Honitba</vt:lpstr>
      <vt:lpstr>Oborní chovy</vt:lpstr>
      <vt:lpstr>Aklimatizační, karanténní a přezimovací obůrka</vt:lpstr>
      <vt:lpstr>Intenzivní chovy drobné zvěře - bažantnice</vt:lpstr>
      <vt:lpstr>Intenzivní chovy drobné zvěře - bažantnice</vt:lpstr>
      <vt:lpstr>Intenzivní chovy drobné zvěře – odchovny  zajíců, kachen, krocanů a dalších druhů</vt:lpstr>
      <vt:lpstr>Chovatelské oblasti</vt:lpstr>
      <vt:lpstr>Chovatelské přehlídky</vt:lpstr>
      <vt:lpstr>Kvalita životního prostředí zvěře a možnosti jejího ovlivňování</vt:lpstr>
      <vt:lpstr>Početní stavy zvěře</vt:lpstr>
      <vt:lpstr>Sčítání zvěře </vt:lpstr>
      <vt:lpstr>Skutečné stavy zvěře</vt:lpstr>
      <vt:lpstr>Abiotičtí škodliví činitelé, ovlivňující stavy a kvalitu zvěře</vt:lpstr>
      <vt:lpstr>Biotičtí činitelé ovlivňující kvalitu a početní stavy zvěře</vt:lpstr>
      <vt:lpstr>Význam šelem a dravců v honitbách</vt:lpstr>
      <vt:lpstr>Struktura populací zvěře</vt:lpstr>
      <vt:lpstr>Struktura populací zvěře</vt:lpstr>
      <vt:lpstr>Průběrný odstřel</vt:lpstr>
      <vt:lpstr>Průběrný a trofejový odstřel</vt:lpstr>
      <vt:lpstr>Průběrný a trofejový odstřel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pozornost…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lektorů a zkušebních komisařů ČMMJ, z.s.</dc:title>
  <dc:creator>Lukáš Linhart</dc:creator>
  <cp:lastModifiedBy>The Czech Hunting Association</cp:lastModifiedBy>
  <cp:revision>516</cp:revision>
  <dcterms:created xsi:type="dcterms:W3CDTF">2016-08-09T07:59:11Z</dcterms:created>
  <dcterms:modified xsi:type="dcterms:W3CDTF">2018-04-23T10:48:43Z</dcterms:modified>
</cp:coreProperties>
</file>