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8"/>
  </p:notesMasterIdLst>
  <p:sldIdLst>
    <p:sldId id="256" r:id="rId2"/>
    <p:sldId id="258" r:id="rId3"/>
    <p:sldId id="301" r:id="rId4"/>
    <p:sldId id="302" r:id="rId5"/>
    <p:sldId id="300" r:id="rId6"/>
    <p:sldId id="303" r:id="rId7"/>
    <p:sldId id="304" r:id="rId8"/>
    <p:sldId id="306" r:id="rId9"/>
    <p:sldId id="307" r:id="rId10"/>
    <p:sldId id="305" r:id="rId11"/>
    <p:sldId id="308" r:id="rId12"/>
    <p:sldId id="299" r:id="rId13"/>
    <p:sldId id="298" r:id="rId14"/>
    <p:sldId id="309" r:id="rId15"/>
    <p:sldId id="326" r:id="rId16"/>
    <p:sldId id="327" r:id="rId17"/>
    <p:sldId id="265" r:id="rId18"/>
    <p:sldId id="267" r:id="rId19"/>
    <p:sldId id="270" r:id="rId20"/>
    <p:sldId id="271" r:id="rId21"/>
    <p:sldId id="268" r:id="rId22"/>
    <p:sldId id="269" r:id="rId23"/>
    <p:sldId id="272" r:id="rId24"/>
    <p:sldId id="274" r:id="rId25"/>
    <p:sldId id="273" r:id="rId26"/>
    <p:sldId id="319" r:id="rId27"/>
    <p:sldId id="318" r:id="rId28"/>
    <p:sldId id="325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321" r:id="rId37"/>
    <p:sldId id="283" r:id="rId38"/>
    <p:sldId id="282" r:id="rId39"/>
    <p:sldId id="323" r:id="rId40"/>
    <p:sldId id="322" r:id="rId41"/>
    <p:sldId id="320" r:id="rId42"/>
    <p:sldId id="324" r:id="rId43"/>
    <p:sldId id="284" r:id="rId44"/>
    <p:sldId id="285" r:id="rId45"/>
    <p:sldId id="287" r:id="rId46"/>
    <p:sldId id="288" r:id="rId47"/>
    <p:sldId id="289" r:id="rId48"/>
    <p:sldId id="290" r:id="rId49"/>
    <p:sldId id="286" r:id="rId50"/>
    <p:sldId id="291" r:id="rId51"/>
    <p:sldId id="293" r:id="rId52"/>
    <p:sldId id="292" r:id="rId53"/>
    <p:sldId id="294" r:id="rId54"/>
    <p:sldId id="295" r:id="rId55"/>
    <p:sldId id="296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297" r:id="rId65"/>
    <p:sldId id="328" r:id="rId66"/>
    <p:sldId id="264" r:id="rId6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>
      <p:cViewPr varScale="1">
        <p:scale>
          <a:sx n="89" d="100"/>
          <a:sy n="89" d="100"/>
        </p:scale>
        <p:origin x="117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71201-E503-4836-9241-E2688BFAC929}" type="datetimeFigureOut">
              <a:rPr lang="cs-CZ" smtClean="0"/>
              <a:t>08.01.2019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E026A-E0EE-4730-B588-0C0EE732A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3559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70455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38183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9863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56945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3651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77027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83283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0849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73950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4974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79216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94473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79930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43376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9914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282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6911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063463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533892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67707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5162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79458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67611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243424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02736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370286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716780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6781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22776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852009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846912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8711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81552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962642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071110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556920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623374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013361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637034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579110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64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68409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3181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0483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801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9229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1995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95767-B9EF-446E-B802-1815BED10AF6}" type="datetime1">
              <a:rPr lang="cs-CZ" smtClean="0"/>
              <a:t>08.01.2019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358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4C20-53AB-47D1-BF9A-75907FA6910F}" type="datetime1">
              <a:rPr lang="cs-CZ" smtClean="0"/>
              <a:t>08.01.2019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135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293D-1CBB-4960-979A-2FF0B3ABA82F}" type="datetime1">
              <a:rPr lang="cs-CZ" smtClean="0"/>
              <a:t>08.01.2019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19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4E9B2-CD76-4654-A426-C0030B2C47BA}" type="datetime1">
              <a:rPr lang="cs-CZ" smtClean="0"/>
              <a:t>08.01.2019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973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C25A-2B94-4C7C-AC36-D9E635EAE68C}" type="datetime1">
              <a:rPr lang="cs-CZ" smtClean="0"/>
              <a:t>08.01.2019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475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DC05-40CF-4D77-BA0C-F73C56C0B032}" type="datetime1">
              <a:rPr lang="cs-CZ" smtClean="0"/>
              <a:t>08.01.2019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262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9853-F327-4A03-8611-77C935F19E2D}" type="datetime1">
              <a:rPr lang="cs-CZ" smtClean="0"/>
              <a:t>08.01.2019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2148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9E78A-CD0B-4215-8E22-937C306CE074}" type="datetime1">
              <a:rPr lang="cs-CZ" smtClean="0"/>
              <a:t>08.01.2019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117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0418-2738-4842-9C50-A3D787B0D20D}" type="datetime1">
              <a:rPr lang="cs-CZ" smtClean="0"/>
              <a:t>08.01.2019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652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78C7-F649-432B-96F6-74E6F2FA4B19}" type="datetime1">
              <a:rPr lang="cs-CZ" smtClean="0"/>
              <a:t>08.01.2019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899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C849-2EB6-4EC4-8461-ECA07CD46690}" type="datetime1">
              <a:rPr lang="cs-CZ" smtClean="0"/>
              <a:t>08.01.2019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84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F5401-EABF-4374-8B4D-2AE07F9BA211}" type="datetime1">
              <a:rPr lang="cs-CZ" smtClean="0"/>
              <a:t>08.01.2019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343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cs-CZ" b="1" dirty="0" smtClean="0"/>
              <a:t>Kurz uchazečů</a:t>
            </a:r>
            <a:br>
              <a:rPr lang="cs-CZ" b="1" dirty="0" smtClean="0"/>
            </a:br>
            <a:r>
              <a:rPr lang="cs-CZ" b="1" dirty="0" smtClean="0"/>
              <a:t>o první lovecký lístek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132856"/>
            <a:ext cx="6400800" cy="864096"/>
          </a:xfrm>
        </p:spPr>
        <p:txBody>
          <a:bodyPr/>
          <a:lstStyle/>
          <a:p>
            <a:r>
              <a:rPr lang="cs-CZ" b="1" dirty="0" smtClean="0"/>
              <a:t>III. skupina – Myslivecká zoologie</a:t>
            </a:r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7644" y="2996952"/>
            <a:ext cx="2648712" cy="329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42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916832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200" dirty="0" smtClean="0"/>
              <a:t>Zajištění rozmnožování - savci živorodí, ptáci vejcorodí</a:t>
            </a:r>
          </a:p>
          <a:p>
            <a:r>
              <a:rPr lang="cs-CZ" sz="2200" dirty="0" smtClean="0"/>
              <a:t>Savci</a:t>
            </a:r>
          </a:p>
          <a:p>
            <a:pPr lvl="1"/>
            <a:r>
              <a:rPr lang="cs-CZ" sz="1800" dirty="0" smtClean="0"/>
              <a:t>Samci – varlata (ráže) v šourku-chámovody-přídatná pohlavní žláza-penis s předkožkou (žíla); společné vyústění pohlavní a vylučovací soustavy</a:t>
            </a:r>
          </a:p>
          <a:p>
            <a:pPr lvl="1"/>
            <a:r>
              <a:rPr lang="cs-CZ" sz="1800" dirty="0" smtClean="0"/>
              <a:t>Samice – vaječníky-vejcovody-děloha-pochva-vulva</a:t>
            </a:r>
          </a:p>
          <a:p>
            <a:pPr lvl="1"/>
            <a:r>
              <a:rPr lang="cs-CZ" sz="1800" dirty="0" smtClean="0"/>
              <a:t>Ovulace, ejakulát, spermie, oplodnění, embryo, plod, placenta, plodové obaly</a:t>
            </a:r>
          </a:p>
          <a:p>
            <a:r>
              <a:rPr lang="cs-CZ" sz="2200" dirty="0" smtClean="0"/>
              <a:t>Ptáci</a:t>
            </a:r>
          </a:p>
          <a:p>
            <a:pPr lvl="1"/>
            <a:r>
              <a:rPr lang="cs-CZ" sz="1800" dirty="0" smtClean="0"/>
              <a:t>Samci – varlata na stěně tělní dutiny, chámovody ústí do tlustého střeva</a:t>
            </a:r>
          </a:p>
          <a:p>
            <a:pPr lvl="1"/>
            <a:r>
              <a:rPr lang="cs-CZ" sz="1800" dirty="0" smtClean="0"/>
              <a:t>Samice – vejcovod (pravý zakrňuje) ústí do tlustého střeva </a:t>
            </a:r>
          </a:p>
          <a:p>
            <a:pPr lvl="1"/>
            <a:r>
              <a:rPr lang="cs-CZ" sz="1800" dirty="0" smtClean="0"/>
              <a:t>Při kopulaci vyhřeznou orgány proti sobě (vrubozobí výsuvný penis), do vejcovodů spermie, oplodnění vajec, vápnitý obal</a:t>
            </a:r>
          </a:p>
          <a:p>
            <a:pPr lvl="1"/>
            <a:r>
              <a:rPr lang="cs-CZ" sz="1800" dirty="0" smtClean="0"/>
              <a:t>Postupné snášení vajec, inkubace teplem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Pohlavní soustava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6909352" y="6165304"/>
            <a:ext cx="1944216" cy="365125"/>
          </a:xfrm>
        </p:spPr>
        <p:txBody>
          <a:bodyPr/>
          <a:lstStyle/>
          <a:p>
            <a:r>
              <a:rPr lang="cs-CZ" dirty="0" smtClean="0"/>
              <a:t>Okruhy: III/B/7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671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628800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Krycí soustava těla, ochrana, </a:t>
            </a:r>
            <a:r>
              <a:rPr lang="cs-CZ" sz="2000" dirty="0" err="1" smtClean="0"/>
              <a:t>termoizolace</a:t>
            </a:r>
            <a:r>
              <a:rPr lang="cs-CZ" sz="2000" dirty="0" smtClean="0"/>
              <a:t>, vzhled</a:t>
            </a:r>
          </a:p>
          <a:p>
            <a:r>
              <a:rPr lang="cs-CZ" sz="2000" dirty="0" smtClean="0"/>
              <a:t>Pokožka, škára, podkožní vazivo</a:t>
            </a:r>
          </a:p>
          <a:p>
            <a:r>
              <a:rPr lang="cs-CZ" sz="2000" dirty="0"/>
              <a:t>Srst a peří – kožní deriváty </a:t>
            </a:r>
            <a:r>
              <a:rPr lang="cs-CZ" sz="2000" dirty="0" smtClean="0"/>
              <a:t>škáry</a:t>
            </a:r>
          </a:p>
          <a:p>
            <a:r>
              <a:rPr lang="cs-CZ" sz="2000" dirty="0" smtClean="0"/>
              <a:t>Srst</a:t>
            </a:r>
          </a:p>
          <a:p>
            <a:pPr lvl="1"/>
            <a:r>
              <a:rPr lang="cs-CZ" sz="1800" dirty="0" smtClean="0"/>
              <a:t>Výměna dvakrát ročně (přebarvování), mladší dříve</a:t>
            </a:r>
          </a:p>
          <a:p>
            <a:pPr lvl="1"/>
            <a:r>
              <a:rPr lang="cs-CZ" sz="1800" dirty="0" smtClean="0"/>
              <a:t>Ochranné zbarvení, signální funkce</a:t>
            </a:r>
          </a:p>
          <a:p>
            <a:pPr lvl="1"/>
            <a:r>
              <a:rPr lang="cs-CZ" sz="1800" dirty="0" smtClean="0"/>
              <a:t>Pesíky a podsada</a:t>
            </a:r>
          </a:p>
          <a:p>
            <a:r>
              <a:rPr lang="cs-CZ" sz="2000" dirty="0" smtClean="0"/>
              <a:t>Peří </a:t>
            </a:r>
          </a:p>
          <a:p>
            <a:pPr lvl="1"/>
            <a:r>
              <a:rPr lang="cs-CZ" sz="1800" dirty="0" smtClean="0"/>
              <a:t>Dvakrát ročně přepeřování (po vyvedení mláďat, na zimovištích)</a:t>
            </a:r>
          </a:p>
          <a:p>
            <a:pPr lvl="1"/>
            <a:r>
              <a:rPr lang="cs-CZ" sz="1800" dirty="0" smtClean="0"/>
              <a:t>Šat svatební a prostý</a:t>
            </a:r>
          </a:p>
          <a:p>
            <a:pPr lvl="1"/>
            <a:r>
              <a:rPr lang="cs-CZ" sz="1800" dirty="0" smtClean="0"/>
              <a:t>Pera obrysová (ochranná funkce, tvar) a prachová (</a:t>
            </a:r>
            <a:r>
              <a:rPr lang="cs-CZ" sz="1800" dirty="0" err="1" smtClean="0"/>
              <a:t>termoizolace</a:t>
            </a:r>
            <a:r>
              <a:rPr lang="cs-CZ" sz="1800" dirty="0" smtClean="0"/>
              <a:t>, jen osten a volné paprsky)</a:t>
            </a:r>
          </a:p>
          <a:p>
            <a:pPr lvl="1"/>
            <a:r>
              <a:rPr lang="cs-CZ" sz="1800" dirty="0" smtClean="0"/>
              <a:t>Obrysová pera – krycí (hlava, hruď), letky, rýdovací</a:t>
            </a:r>
          </a:p>
          <a:p>
            <a:pPr lvl="1"/>
            <a:r>
              <a:rPr lang="cs-CZ" sz="1800" dirty="0" smtClean="0"/>
              <a:t>Obrysové pero má stvol (brk a osten) a prapor (větve, ostny, háčky)</a:t>
            </a:r>
          </a:p>
          <a:p>
            <a:pPr lvl="1"/>
            <a:r>
              <a:rPr lang="cs-CZ" sz="1800" dirty="0" smtClean="0"/>
              <a:t>Význam mazové žlázy</a:t>
            </a:r>
          </a:p>
          <a:p>
            <a:pPr lvl="1"/>
            <a:endParaRPr lang="cs-CZ" sz="2000" dirty="0" smtClean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Srst a peří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164806" y="6165304"/>
            <a:ext cx="1944216" cy="365125"/>
          </a:xfrm>
        </p:spPr>
        <p:txBody>
          <a:bodyPr/>
          <a:lstStyle/>
          <a:p>
            <a:r>
              <a:rPr lang="cs-CZ" dirty="0" smtClean="0"/>
              <a:t>Okruhy: III/B/16,20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376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628800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/>
              <a:t>Znaky pohlavního dimorfismu (výjimky – růžky samic)</a:t>
            </a:r>
          </a:p>
          <a:p>
            <a:r>
              <a:rPr lang="cs-CZ" sz="2400" dirty="0" smtClean="0"/>
              <a:t>Zbraně, nástroje, předmět imponování</a:t>
            </a:r>
          </a:p>
          <a:p>
            <a:r>
              <a:rPr lang="cs-CZ" sz="2400" dirty="0" smtClean="0"/>
              <a:t>Paroh </a:t>
            </a:r>
          </a:p>
          <a:p>
            <a:pPr lvl="1"/>
            <a:r>
              <a:rPr lang="cs-CZ" sz="1800" dirty="0" smtClean="0"/>
              <a:t>Kostěný útvar, fosforečnan vápenatý</a:t>
            </a:r>
          </a:p>
          <a:p>
            <a:pPr lvl="1"/>
            <a:r>
              <a:rPr lang="cs-CZ" sz="1800" dirty="0" smtClean="0"/>
              <a:t>Vyrůstá na pučnici</a:t>
            </a:r>
          </a:p>
          <a:p>
            <a:pPr lvl="1"/>
            <a:r>
              <a:rPr lang="cs-CZ" sz="1800" dirty="0" smtClean="0"/>
              <a:t>Pravidelné shazování, růst, vytloukání – řízeno hormonálním cyklem (délka světleného dne – testosteron, somatotropin)</a:t>
            </a:r>
          </a:p>
          <a:p>
            <a:pPr lvl="1"/>
            <a:r>
              <a:rPr lang="cs-CZ" sz="1800" dirty="0" smtClean="0"/>
              <a:t>Větvení – výsady, růže, perlení, rýhy, koruny, lopata, krajkování, prsty, pečeť</a:t>
            </a:r>
          </a:p>
          <a:p>
            <a:pPr lvl="1"/>
            <a:r>
              <a:rPr lang="cs-CZ" sz="1800" dirty="0" smtClean="0"/>
              <a:t>Stupně paroží</a:t>
            </a:r>
          </a:p>
          <a:p>
            <a:r>
              <a:rPr lang="cs-CZ" sz="2400" dirty="0" smtClean="0"/>
              <a:t>Roh (toulec)</a:t>
            </a:r>
          </a:p>
          <a:p>
            <a:pPr lvl="1"/>
            <a:r>
              <a:rPr lang="cs-CZ" sz="1800" dirty="0" smtClean="0"/>
              <a:t>Kožní produkt</a:t>
            </a:r>
          </a:p>
          <a:p>
            <a:pPr lvl="1"/>
            <a:r>
              <a:rPr lang="cs-CZ" sz="1800" dirty="0" smtClean="0"/>
              <a:t>Na kostěném čelním trnu</a:t>
            </a:r>
          </a:p>
          <a:p>
            <a:pPr lvl="1"/>
            <a:r>
              <a:rPr lang="cs-CZ" sz="1800" dirty="0" smtClean="0"/>
              <a:t>Roční vruby</a:t>
            </a:r>
          </a:p>
          <a:p>
            <a:pPr lvl="1"/>
            <a:r>
              <a:rPr lang="cs-CZ" sz="1800" dirty="0" smtClean="0"/>
              <a:t>Neshazuje se, neustále dorůstá, špičky obrušovány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Paroh a roh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6909352" y="6165304"/>
            <a:ext cx="1944216" cy="365125"/>
          </a:xfrm>
        </p:spPr>
        <p:txBody>
          <a:bodyPr/>
          <a:lstStyle/>
          <a:p>
            <a:r>
              <a:rPr lang="cs-CZ" dirty="0" smtClean="0"/>
              <a:t>Okruhy: III/B/1,2,3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001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772816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Rozmnožovací procesy, setkávání pohlaví, namlouvání, páření</a:t>
            </a:r>
          </a:p>
          <a:p>
            <a:pPr lvl="1"/>
            <a:r>
              <a:rPr lang="cs-CZ" sz="1600" dirty="0" smtClean="0"/>
              <a:t>Říje – jelenovití</a:t>
            </a:r>
          </a:p>
          <a:p>
            <a:pPr lvl="1"/>
            <a:r>
              <a:rPr lang="cs-CZ" sz="1600" dirty="0" smtClean="0"/>
              <a:t>Chrutí – černá zvěř, jezevec</a:t>
            </a:r>
          </a:p>
          <a:p>
            <a:pPr lvl="1"/>
            <a:r>
              <a:rPr lang="cs-CZ" sz="1600" dirty="0" smtClean="0"/>
              <a:t>Tok – ptáci</a:t>
            </a:r>
          </a:p>
          <a:p>
            <a:pPr lvl="1"/>
            <a:r>
              <a:rPr lang="cs-CZ" sz="1600" dirty="0" smtClean="0"/>
              <a:t>Kaňkování – šelmy</a:t>
            </a:r>
          </a:p>
          <a:p>
            <a:r>
              <a:rPr lang="cs-CZ" sz="2000" dirty="0" smtClean="0"/>
              <a:t>Projevy vyvolány ovulačním cyklem samic</a:t>
            </a:r>
          </a:p>
          <a:p>
            <a:r>
              <a:rPr lang="cs-CZ" sz="2000" dirty="0" smtClean="0"/>
              <a:t>Nástup řízen hormonálně, na základně podnětů vnějšího prostředí (délka dne, teplota,…)</a:t>
            </a:r>
          </a:p>
          <a:p>
            <a:r>
              <a:rPr lang="cs-CZ" sz="2000" dirty="0" smtClean="0"/>
              <a:t>Smyslem získání přízně samic (hlasové, zrakové a pachové projevy)</a:t>
            </a:r>
          </a:p>
          <a:p>
            <a:pPr lvl="1"/>
            <a:r>
              <a:rPr lang="cs-CZ" sz="1600" dirty="0" smtClean="0"/>
              <a:t>Označování území, paralelní pochod, imponování, hlasová výzva, souboj</a:t>
            </a:r>
          </a:p>
          <a:p>
            <a:pPr lvl="1"/>
            <a:r>
              <a:rPr lang="cs-CZ" sz="1600" dirty="0" smtClean="0"/>
              <a:t>Zpěv, zásnubní lety, tance, </a:t>
            </a:r>
            <a:r>
              <a:rPr lang="cs-CZ" sz="1600" dirty="0" err="1" smtClean="0"/>
              <a:t>poušky</a:t>
            </a:r>
            <a:r>
              <a:rPr lang="cs-CZ" sz="1600" dirty="0" smtClean="0"/>
              <a:t>, nabízení kořisti</a:t>
            </a:r>
          </a:p>
          <a:p>
            <a:r>
              <a:rPr lang="cs-CZ" sz="2000" dirty="0" smtClean="0"/>
              <a:t>Obhajování jedné samice nebo skupiny samic</a:t>
            </a:r>
          </a:p>
          <a:p>
            <a:r>
              <a:rPr lang="cs-CZ" sz="2000" dirty="0" smtClean="0"/>
              <a:t>Teritoria, říjiště, tokaniště, </a:t>
            </a:r>
            <a:r>
              <a:rPr lang="cs-CZ" sz="2000" dirty="0" err="1" smtClean="0"/>
              <a:t>lek</a:t>
            </a:r>
            <a:endParaRPr lang="cs-CZ" sz="2000" dirty="0" smtClean="0"/>
          </a:p>
          <a:p>
            <a:r>
              <a:rPr lang="cs-CZ" sz="2000" dirty="0" smtClean="0"/>
              <a:t>Prosazování dominantních genů, nárok na jejich předání</a:t>
            </a:r>
          </a:p>
          <a:p>
            <a:endParaRPr lang="cs-CZ" sz="1800" dirty="0" smtClean="0"/>
          </a:p>
          <a:p>
            <a:endParaRPr lang="cs-CZ" sz="1800" dirty="0" smtClean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Říje, tok, chrutí, kaňkování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6909352" y="6165304"/>
            <a:ext cx="1944216" cy="365125"/>
          </a:xfrm>
        </p:spPr>
        <p:txBody>
          <a:bodyPr/>
          <a:lstStyle/>
          <a:p>
            <a:r>
              <a:rPr lang="cs-CZ" dirty="0" smtClean="0"/>
              <a:t>Okruhy: III/B/1,2,3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895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628800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/>
              <a:t>Kryptické zbarvení </a:t>
            </a:r>
          </a:p>
          <a:p>
            <a:pPr lvl="1"/>
            <a:r>
              <a:rPr lang="cs-CZ" sz="1600" dirty="0" smtClean="0"/>
              <a:t>Ochranné zbarvení přizpůsobené prostředí (zajíc, sluka, slepice tetřevovitých, bažantů,…)</a:t>
            </a:r>
          </a:p>
          <a:p>
            <a:pPr lvl="1"/>
            <a:r>
              <a:rPr lang="cs-CZ" sz="1600" dirty="0" smtClean="0"/>
              <a:t>Extrémem schopnost přizpůsobení vzhledu (hmyz, z exotických druhů chameleon)</a:t>
            </a:r>
          </a:p>
          <a:p>
            <a:r>
              <a:rPr lang="cs-CZ" sz="2000" dirty="0" smtClean="0"/>
              <a:t>Pohlavní dimorfismus</a:t>
            </a:r>
          </a:p>
          <a:p>
            <a:pPr lvl="1"/>
            <a:r>
              <a:rPr lang="cs-CZ" sz="1600" dirty="0" smtClean="0"/>
              <a:t>Odlišný vzhled samců a samic (bažantí kohout a slepice, paroží jelenovitých)</a:t>
            </a:r>
          </a:p>
          <a:p>
            <a:r>
              <a:rPr lang="cs-CZ" sz="2000" dirty="0" smtClean="0"/>
              <a:t>Superfetace</a:t>
            </a:r>
          </a:p>
          <a:p>
            <a:pPr lvl="1"/>
            <a:r>
              <a:rPr lang="cs-CZ" sz="1600" dirty="0" smtClean="0"/>
              <a:t>Schopnost samic nosit dvoje zárodky různého stáří (anatomie dělohy) – </a:t>
            </a:r>
            <a:r>
              <a:rPr lang="cs-CZ" sz="1600" dirty="0" err="1" smtClean="0"/>
              <a:t>zajícovití</a:t>
            </a:r>
            <a:endParaRPr lang="cs-CZ" sz="1600" dirty="0" smtClean="0"/>
          </a:p>
          <a:p>
            <a:pPr lvl="1"/>
            <a:r>
              <a:rPr lang="cs-CZ" sz="1600" dirty="0" smtClean="0"/>
              <a:t>Důvodem zvýšení reprodukčního potenciálu </a:t>
            </a:r>
          </a:p>
          <a:p>
            <a:r>
              <a:rPr lang="cs-CZ" sz="2000" dirty="0" smtClean="0"/>
              <a:t>Monogamie</a:t>
            </a:r>
          </a:p>
          <a:p>
            <a:pPr lvl="1"/>
            <a:r>
              <a:rPr lang="cs-CZ" sz="1600" dirty="0" smtClean="0"/>
              <a:t>Trvalé páry – sezónní, celoživotní (kachny, husy)</a:t>
            </a:r>
          </a:p>
          <a:p>
            <a:r>
              <a:rPr lang="cs-CZ" sz="2000" dirty="0" smtClean="0"/>
              <a:t>Polygamie</a:t>
            </a:r>
          </a:p>
          <a:p>
            <a:pPr lvl="1"/>
            <a:r>
              <a:rPr lang="cs-CZ" sz="1600" dirty="0" smtClean="0"/>
              <a:t>Jeden partner se páří s více jedinci opačného pohlaví</a:t>
            </a:r>
          </a:p>
          <a:p>
            <a:pPr lvl="2"/>
            <a:r>
              <a:rPr lang="cs-CZ" sz="1050" dirty="0" smtClean="0"/>
              <a:t>Polyandrie – jeden samec, více samic (jelen, daněk)</a:t>
            </a:r>
          </a:p>
          <a:p>
            <a:pPr lvl="2"/>
            <a:r>
              <a:rPr lang="cs-CZ" sz="1050" dirty="0" smtClean="0"/>
              <a:t>Polygynie – jedna samice, více samců (sluka)</a:t>
            </a:r>
          </a:p>
          <a:p>
            <a:r>
              <a:rPr lang="cs-CZ" sz="2000" dirty="0" smtClean="0"/>
              <a:t>Latentní březost (utajená)</a:t>
            </a:r>
          </a:p>
          <a:p>
            <a:pPr lvl="1"/>
            <a:r>
              <a:rPr lang="cs-CZ" sz="1600" dirty="0" smtClean="0"/>
              <a:t>Pozastavení vývoje oplodněného zárodku (srnec, kunovité šelmy)</a:t>
            </a:r>
          </a:p>
          <a:p>
            <a:endParaRPr lang="cs-CZ" sz="1800" dirty="0" smtClean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Vybrané pojmy ze zoologie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452320" y="6165304"/>
            <a:ext cx="1623088" cy="365125"/>
          </a:xfrm>
        </p:spPr>
        <p:txBody>
          <a:bodyPr/>
          <a:lstStyle/>
          <a:p>
            <a:r>
              <a:rPr lang="cs-CZ" dirty="0" smtClean="0"/>
              <a:t>Okruhy: III/B/6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276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80528" y="233796"/>
            <a:ext cx="8229600" cy="1143000"/>
          </a:xfrm>
        </p:spPr>
        <p:txBody>
          <a:bodyPr>
            <a:normAutofit/>
          </a:bodyPr>
          <a:lstStyle/>
          <a:p>
            <a:r>
              <a:rPr lang="cs-CZ" sz="5300" b="1" dirty="0" smtClean="0"/>
              <a:t>Odhad věku zvěře spárkaté</a:t>
            </a:r>
            <a:endParaRPr lang="cs-CZ" sz="36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55976"/>
            <a:ext cx="8639848" cy="4829621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Živá zvěř</a:t>
            </a:r>
          </a:p>
          <a:p>
            <a:pPr lvl="1"/>
            <a:r>
              <a:rPr lang="cs-CZ" dirty="0" smtClean="0"/>
              <a:t>Místo a čas pozorování, denní doba</a:t>
            </a:r>
          </a:p>
          <a:p>
            <a:pPr lvl="1"/>
            <a:r>
              <a:rPr lang="cs-CZ" dirty="0" smtClean="0"/>
              <a:t>Chování, sociální vztahy, teritorialita</a:t>
            </a:r>
          </a:p>
          <a:p>
            <a:pPr lvl="1"/>
            <a:r>
              <a:rPr lang="cs-CZ" dirty="0" smtClean="0"/>
              <a:t>Vzhled a zbarvení jedince, hlava, krk, trup</a:t>
            </a:r>
          </a:p>
          <a:p>
            <a:pPr lvl="1"/>
            <a:r>
              <a:rPr lang="cs-CZ" dirty="0" smtClean="0"/>
              <a:t>Výměna srsti, trofej a vytloukání</a:t>
            </a:r>
          </a:p>
          <a:p>
            <a:r>
              <a:rPr lang="cs-CZ" dirty="0" smtClean="0"/>
              <a:t>Ulovená zvěř</a:t>
            </a:r>
          </a:p>
          <a:p>
            <a:pPr lvl="1"/>
            <a:r>
              <a:rPr lang="cs-CZ" dirty="0" smtClean="0"/>
              <a:t>Výměna mléčného chrupu a vývoj trvalého</a:t>
            </a:r>
          </a:p>
          <a:p>
            <a:pPr lvl="1"/>
            <a:r>
              <a:rPr lang="cs-CZ" dirty="0" smtClean="0"/>
              <a:t>Opotřebení stoliček, řezáků, </a:t>
            </a:r>
            <a:r>
              <a:rPr lang="cs-CZ" dirty="0" err="1" smtClean="0"/>
              <a:t>úbrus</a:t>
            </a:r>
            <a:r>
              <a:rPr lang="cs-CZ" dirty="0" smtClean="0"/>
              <a:t> </a:t>
            </a:r>
            <a:r>
              <a:rPr lang="cs-CZ" dirty="0" err="1" smtClean="0"/>
              <a:t>páráků</a:t>
            </a:r>
            <a:endParaRPr lang="cs-CZ" dirty="0" smtClean="0"/>
          </a:p>
          <a:p>
            <a:pPr lvl="1"/>
            <a:r>
              <a:rPr lang="cs-CZ" dirty="0" err="1" smtClean="0"/>
              <a:t>Eidmannova</a:t>
            </a:r>
            <a:r>
              <a:rPr lang="cs-CZ" dirty="0" smtClean="0"/>
              <a:t> a </a:t>
            </a:r>
            <a:r>
              <a:rPr lang="cs-CZ" dirty="0" err="1" smtClean="0"/>
              <a:t>Mitchelova</a:t>
            </a:r>
            <a:r>
              <a:rPr lang="cs-CZ" dirty="0" smtClean="0"/>
              <a:t> metoda</a:t>
            </a:r>
          </a:p>
          <a:p>
            <a:pPr lvl="1"/>
            <a:r>
              <a:rPr lang="cs-CZ" dirty="0" smtClean="0"/>
              <a:t>Osifikace kostry, vývoj pučnic</a:t>
            </a:r>
          </a:p>
          <a:p>
            <a:pPr lvl="1"/>
            <a:r>
              <a:rPr lang="cs-CZ" dirty="0" smtClean="0"/>
              <a:t>Roční </a:t>
            </a:r>
            <a:r>
              <a:rPr lang="cs-CZ" dirty="0"/>
              <a:t>vruby </a:t>
            </a:r>
            <a:r>
              <a:rPr lang="cs-CZ" dirty="0" smtClean="0"/>
              <a:t>toulců, omezeně paroží</a:t>
            </a:r>
          </a:p>
          <a:p>
            <a:pPr lvl="1"/>
            <a:r>
              <a:rPr lang="cs-CZ" dirty="0" smtClean="0"/>
              <a:t>Význam </a:t>
            </a:r>
            <a:r>
              <a:rPr lang="cs-CZ" dirty="0"/>
              <a:t>odhadu</a:t>
            </a:r>
            <a:r>
              <a:rPr lang="cs-CZ" dirty="0" smtClean="0"/>
              <a:t>!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15616" y="622047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III/C/11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76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80528" y="233796"/>
            <a:ext cx="8229600" cy="1143000"/>
          </a:xfrm>
        </p:spPr>
        <p:txBody>
          <a:bodyPr>
            <a:normAutofit/>
          </a:bodyPr>
          <a:lstStyle/>
          <a:p>
            <a:r>
              <a:rPr lang="cs-CZ" sz="5300" b="1" dirty="0" smtClean="0"/>
              <a:t>Odhad věku zvěře drobné</a:t>
            </a:r>
            <a:endParaRPr lang="cs-CZ" sz="36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55976"/>
            <a:ext cx="8639848" cy="4829621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Živá zvěř – mladá do plného vzrůstu a přepeření</a:t>
            </a:r>
          </a:p>
          <a:p>
            <a:r>
              <a:rPr lang="cs-CZ" dirty="0" smtClean="0"/>
              <a:t>Pernatá zvěř</a:t>
            </a:r>
          </a:p>
          <a:p>
            <a:pPr lvl="1"/>
            <a:r>
              <a:rPr lang="cs-CZ" dirty="0" smtClean="0"/>
              <a:t>Přepeřování do šatu dospělých, koncový tvar per</a:t>
            </a:r>
          </a:p>
          <a:p>
            <a:pPr lvl="1"/>
            <a:r>
              <a:rPr lang="cs-CZ" dirty="0" smtClean="0"/>
              <a:t>Změny velikosti klínu, </a:t>
            </a:r>
            <a:r>
              <a:rPr lang="cs-CZ" dirty="0" err="1" smtClean="0"/>
              <a:t>tatrče</a:t>
            </a:r>
            <a:r>
              <a:rPr lang="cs-CZ" dirty="0" smtClean="0"/>
              <a:t>, vybarvení některých partií</a:t>
            </a:r>
          </a:p>
          <a:p>
            <a:pPr lvl="1"/>
            <a:r>
              <a:rPr lang="cs-CZ" dirty="0" smtClean="0"/>
              <a:t>Změny v barvě stojáčků, tvar ostruhy</a:t>
            </a:r>
          </a:p>
          <a:p>
            <a:r>
              <a:rPr lang="cs-CZ" dirty="0" smtClean="0"/>
              <a:t>Srstnatá (zajíc) </a:t>
            </a:r>
          </a:p>
          <a:p>
            <a:pPr lvl="1"/>
            <a:r>
              <a:rPr lang="cs-CZ" dirty="0" smtClean="0"/>
              <a:t>Nespolehlivé, lidové – natržení </a:t>
            </a:r>
            <a:r>
              <a:rPr lang="cs-CZ" dirty="0" err="1" smtClean="0"/>
              <a:t>slecha</a:t>
            </a:r>
            <a:r>
              <a:rPr lang="cs-CZ" dirty="0" smtClean="0"/>
              <a:t>, odtažení kůže na čele, promáčknutí očnicového trnu, zlomení tlapky</a:t>
            </a:r>
          </a:p>
          <a:p>
            <a:pPr lvl="1"/>
            <a:r>
              <a:rPr lang="cs-CZ" dirty="0" smtClean="0"/>
              <a:t>Hmotnost (3,5 kg) a </a:t>
            </a:r>
            <a:r>
              <a:rPr lang="cs-CZ" dirty="0" err="1" smtClean="0"/>
              <a:t>Strohův</a:t>
            </a:r>
            <a:r>
              <a:rPr lang="cs-CZ" dirty="0" smtClean="0"/>
              <a:t> znak</a:t>
            </a:r>
          </a:p>
          <a:p>
            <a:r>
              <a:rPr lang="cs-CZ" dirty="0" smtClean="0"/>
              <a:t>Šelmy – stará = silný </a:t>
            </a:r>
            <a:r>
              <a:rPr lang="cs-CZ" dirty="0" err="1" smtClean="0"/>
              <a:t>úbrus</a:t>
            </a:r>
            <a:r>
              <a:rPr lang="cs-CZ" dirty="0" smtClean="0"/>
              <a:t> chrupu</a:t>
            </a:r>
          </a:p>
          <a:p>
            <a:r>
              <a:rPr lang="cs-CZ" dirty="0" smtClean="0"/>
              <a:t>Význam odhadu, chovatelské zásady!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15616" y="622047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III/C/11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45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/>
              <a:t>Jelen evropský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/>
              <a:t>(</a:t>
            </a:r>
            <a:r>
              <a:rPr lang="cs-CZ" sz="3200" i="1" dirty="0" err="1"/>
              <a:t>Cervus</a:t>
            </a:r>
            <a:r>
              <a:rPr lang="cs-CZ" sz="3200" i="1" dirty="0"/>
              <a:t> </a:t>
            </a:r>
            <a:r>
              <a:rPr lang="cs-CZ" sz="3200" i="1" dirty="0" err="1" smtClean="0"/>
              <a:t>elaphus</a:t>
            </a:r>
            <a:r>
              <a:rPr lang="cs-CZ" sz="3200" i="1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896939"/>
            <a:ext cx="8964488" cy="48245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Sudokopytníci-přežvýkavci-jelenovití</a:t>
            </a:r>
          </a:p>
          <a:p>
            <a:r>
              <a:rPr lang="cs-CZ" dirty="0" smtClean="0"/>
              <a:t>Jelen-laň-kolouch</a:t>
            </a:r>
          </a:p>
          <a:p>
            <a:r>
              <a:rPr lang="cs-CZ" dirty="0" smtClean="0"/>
              <a:t>Původní zvěř, poddruh západní a karpatský</a:t>
            </a:r>
          </a:p>
          <a:p>
            <a:r>
              <a:rPr lang="cs-CZ" dirty="0" smtClean="0"/>
              <a:t>Genofond ohrožen křížením s jelenem sikou</a:t>
            </a:r>
          </a:p>
          <a:p>
            <a:r>
              <a:rPr lang="cs-CZ" dirty="0" smtClean="0"/>
              <a:t>Jelen do 200 (250) kg, laň do 100 kg, paroží samců</a:t>
            </a:r>
          </a:p>
          <a:p>
            <a:r>
              <a:rPr lang="cs-CZ" dirty="0" smtClean="0"/>
              <a:t>Červenohnědá srst (léto), šedohnědá (zima), hříva, slzníky, spála, kelka</a:t>
            </a:r>
          </a:p>
          <a:p>
            <a:r>
              <a:rPr lang="cs-CZ" dirty="0" smtClean="0"/>
              <a:t>Troubení, mrmlání, hukání, bákání </a:t>
            </a:r>
          </a:p>
          <a:p>
            <a:r>
              <a:rPr lang="cs-CZ" dirty="0" smtClean="0"/>
              <a:t>Skvělý sluch a čich, slabší zrak</a:t>
            </a:r>
          </a:p>
          <a:p>
            <a:r>
              <a:rPr lang="cs-CZ" dirty="0" smtClean="0"/>
              <a:t>Býložravec, pastevní cykly, změny zažívání během roku</a:t>
            </a:r>
          </a:p>
          <a:p>
            <a:r>
              <a:rPr lang="cs-CZ" dirty="0" smtClean="0"/>
              <a:t>Zelené části rostlin, listnáče, plody, loupání kůry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</a:t>
            </a:r>
            <a:r>
              <a:rPr lang="cs-CZ" dirty="0"/>
              <a:t>III/A/1</a:t>
            </a:r>
          </a:p>
        </p:txBody>
      </p:sp>
    </p:spTree>
    <p:extLst>
      <p:ext uri="{BB962C8B-B14F-4D97-AF65-F5344CB8AC3E}">
        <p14:creationId xmlns:p14="http://schemas.microsoft.com/office/powerpoint/2010/main" val="131458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/>
              <a:t>Jelen evropský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/>
              <a:t>(</a:t>
            </a:r>
            <a:r>
              <a:rPr lang="cs-CZ" sz="3200" i="1" dirty="0" err="1"/>
              <a:t>Cervus</a:t>
            </a:r>
            <a:r>
              <a:rPr lang="cs-CZ" sz="3200" i="1" dirty="0"/>
              <a:t> </a:t>
            </a:r>
            <a:r>
              <a:rPr lang="cs-CZ" sz="3200" i="1" dirty="0" err="1" smtClean="0"/>
              <a:t>elaphus</a:t>
            </a:r>
            <a:r>
              <a:rPr lang="cs-CZ" sz="3200" i="1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Tlupy laní (vede stará) a jelenů (vede mladý), staří samotáři</a:t>
            </a:r>
          </a:p>
          <a:p>
            <a:r>
              <a:rPr lang="cs-CZ" dirty="0" smtClean="0"/>
              <a:t>Říjiště (hlavní a boční jeleni), projevy, </a:t>
            </a:r>
            <a:r>
              <a:rPr lang="cs-CZ" dirty="0" err="1" smtClean="0"/>
              <a:t>kalištění</a:t>
            </a:r>
            <a:r>
              <a:rPr lang="cs-CZ" dirty="0" smtClean="0"/>
              <a:t> – IX./X.</a:t>
            </a:r>
          </a:p>
          <a:p>
            <a:r>
              <a:rPr lang="cs-CZ" dirty="0" smtClean="0"/>
              <a:t>33-34 týdnů březost, 1 kolouch (V./VI.)</a:t>
            </a:r>
          </a:p>
          <a:p>
            <a:r>
              <a:rPr lang="cs-CZ" dirty="0" smtClean="0"/>
              <a:t>Shazování III.-IV, vytloukání VII.-VIII. – vazba na věk</a:t>
            </a:r>
          </a:p>
          <a:p>
            <a:r>
              <a:rPr lang="cs-CZ" dirty="0" smtClean="0"/>
              <a:t>Popis paroží, stupně paroží, vývoj s věkem</a:t>
            </a:r>
          </a:p>
          <a:p>
            <a:r>
              <a:rPr lang="cs-CZ" dirty="0" smtClean="0"/>
              <a:t>Chrup 0.1.3.3./3.1.3.3., vyvinut v 2,5 roku, opotřebení</a:t>
            </a:r>
          </a:p>
          <a:p>
            <a:r>
              <a:rPr lang="cs-CZ" dirty="0" smtClean="0"/>
              <a:t>Odhad věku živé zvěře</a:t>
            </a:r>
          </a:p>
          <a:p>
            <a:r>
              <a:rPr lang="cs-CZ" dirty="0" smtClean="0"/>
              <a:t>Populační dynamika, stav 30 tis. ks, odstřel 25 tis. ks </a:t>
            </a:r>
          </a:p>
          <a:p>
            <a:r>
              <a:rPr lang="cs-CZ" dirty="0" smtClean="0"/>
              <a:t>Myslivecký význam, výskyt v ČR (lesní komplexy, hory, migrace)</a:t>
            </a:r>
          </a:p>
          <a:p>
            <a:r>
              <a:rPr lang="cs-CZ" dirty="0" smtClean="0"/>
              <a:t>Snášenlivost </a:t>
            </a:r>
            <a:r>
              <a:rPr lang="cs-CZ" dirty="0"/>
              <a:t>(konkurence</a:t>
            </a:r>
            <a:r>
              <a:rPr lang="cs-CZ" dirty="0" smtClean="0"/>
              <a:t>), </a:t>
            </a:r>
            <a:r>
              <a:rPr lang="cs-CZ" dirty="0"/>
              <a:t>ohrožení </a:t>
            </a:r>
            <a:r>
              <a:rPr lang="cs-CZ" dirty="0" smtClean="0"/>
              <a:t>predací, nemoci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2987824" y="6249331"/>
            <a:ext cx="2895600" cy="365125"/>
          </a:xfrm>
        </p:spPr>
        <p:txBody>
          <a:bodyPr/>
          <a:lstStyle/>
          <a:p>
            <a:r>
              <a:rPr lang="cs-CZ" dirty="0" smtClean="0"/>
              <a:t>Okruhy: III/A/1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475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Sika japonský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/>
              <a:t>Cervus</a:t>
            </a:r>
            <a:r>
              <a:rPr lang="cs-CZ" sz="3200" i="1" dirty="0"/>
              <a:t> </a:t>
            </a:r>
            <a:r>
              <a:rPr lang="cs-CZ" sz="3200" i="1" dirty="0" err="1"/>
              <a:t>nippon</a:t>
            </a:r>
            <a:r>
              <a:rPr lang="cs-CZ" sz="3200" i="1" dirty="0"/>
              <a:t> </a:t>
            </a:r>
            <a:r>
              <a:rPr lang="cs-CZ" sz="3200" i="1" dirty="0" err="1" smtClean="0"/>
              <a:t>nippon</a:t>
            </a:r>
            <a:r>
              <a:rPr lang="cs-CZ" sz="3200" i="1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824536"/>
          </a:xfrm>
        </p:spPr>
        <p:txBody>
          <a:bodyPr>
            <a:noAutofit/>
          </a:bodyPr>
          <a:lstStyle/>
          <a:p>
            <a:r>
              <a:rPr lang="cs-CZ" sz="2000" dirty="0" smtClean="0"/>
              <a:t>Sudokopytníci-přežvýkavci-jelenovití</a:t>
            </a:r>
          </a:p>
          <a:p>
            <a:r>
              <a:rPr lang="cs-CZ" sz="2000" dirty="0" smtClean="0"/>
              <a:t>Jelen-laň-kolouch</a:t>
            </a:r>
          </a:p>
          <a:p>
            <a:r>
              <a:rPr lang="cs-CZ" sz="2000" dirty="0" smtClean="0"/>
              <a:t>Nepůvodní zvěř (východní Asie), rozšíření v ČR (západní Čechy, Svitavsko,…)</a:t>
            </a:r>
          </a:p>
          <a:p>
            <a:r>
              <a:rPr lang="cs-CZ" sz="2000" dirty="0" smtClean="0"/>
              <a:t>Jelen kolem 50 kg, laně subtilnější, paroží samců (osmerák)</a:t>
            </a:r>
          </a:p>
          <a:p>
            <a:r>
              <a:rPr lang="cs-CZ" sz="2000" dirty="0" smtClean="0"/>
              <a:t>Kaštanová srst, bílé skvrny (léto), šedohnědá (zima), hříva, hřbetní pruh, kelka</a:t>
            </a:r>
          </a:p>
          <a:p>
            <a:r>
              <a:rPr lang="cs-CZ" sz="2000" dirty="0" smtClean="0"/>
              <a:t>Pískání, tlupy podle pohlaví, vynikající smysly</a:t>
            </a:r>
          </a:p>
          <a:p>
            <a:r>
              <a:rPr lang="cs-CZ" sz="2000" dirty="0" smtClean="0"/>
              <a:t>Býložravec, výrazné škody loupáním</a:t>
            </a:r>
          </a:p>
          <a:p>
            <a:r>
              <a:rPr lang="cs-CZ" sz="2000" dirty="0" smtClean="0"/>
              <a:t>Říje X./XI., 30-32 týdnů březost, 1 kolouch</a:t>
            </a:r>
          </a:p>
          <a:p>
            <a:r>
              <a:rPr lang="cs-CZ" sz="2000" dirty="0" smtClean="0"/>
              <a:t>Shazování IV./V., vytloukání VIII./IX.</a:t>
            </a:r>
          </a:p>
          <a:p>
            <a:r>
              <a:rPr lang="cs-CZ" sz="2000" dirty="0" smtClean="0"/>
              <a:t>Populační dynamika, odstřel 10 tis. ks, stav 15 tis. ks </a:t>
            </a:r>
          </a:p>
          <a:p>
            <a:r>
              <a:rPr lang="cs-CZ" sz="2000" dirty="0" smtClean="0"/>
              <a:t>Sika </a:t>
            </a:r>
            <a:r>
              <a:rPr lang="cs-CZ" sz="2000" dirty="0" err="1" smtClean="0"/>
              <a:t>Dybowského</a:t>
            </a:r>
            <a:r>
              <a:rPr lang="cs-CZ" sz="2000" dirty="0" smtClean="0"/>
              <a:t> (</a:t>
            </a:r>
            <a:r>
              <a:rPr lang="cs-CZ" sz="2000" i="1" dirty="0" err="1" smtClean="0"/>
              <a:t>Cervus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nippon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dibowskii</a:t>
            </a:r>
            <a:r>
              <a:rPr lang="cs-CZ" sz="2000" i="1" dirty="0" smtClean="0"/>
              <a:t> T.) </a:t>
            </a:r>
            <a:endParaRPr lang="cs-CZ" sz="2000" dirty="0" smtClean="0"/>
          </a:p>
          <a:p>
            <a:pPr lvl="1"/>
            <a:r>
              <a:rPr lang="cs-CZ" sz="2000" dirty="0" smtClean="0"/>
              <a:t>Mohutnější vzrůst i paroží, vzácnější (obory)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2987824" y="6249331"/>
            <a:ext cx="2895600" cy="365125"/>
          </a:xfrm>
        </p:spPr>
        <p:txBody>
          <a:bodyPr/>
          <a:lstStyle/>
          <a:p>
            <a:r>
              <a:rPr lang="cs-CZ" dirty="0" smtClean="0"/>
              <a:t>Okruhy: III/A/2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633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Zvěř a její rozdělení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43508" y="1772816"/>
            <a:ext cx="8856984" cy="4824536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Pojem zvěř – výčet Zákonem o myslivosti</a:t>
            </a:r>
          </a:p>
          <a:p>
            <a:r>
              <a:rPr lang="cs-CZ" dirty="0" smtClean="0"/>
              <a:t>Savci – skupiny z hlediska možnosti lovu – viz. předmět II.</a:t>
            </a:r>
          </a:p>
          <a:p>
            <a:r>
              <a:rPr lang="cs-CZ" dirty="0" smtClean="0"/>
              <a:t>Ptáci - skupiny </a:t>
            </a:r>
            <a:r>
              <a:rPr lang="cs-CZ" dirty="0"/>
              <a:t>z hlediska </a:t>
            </a:r>
            <a:r>
              <a:rPr lang="cs-CZ" dirty="0" smtClean="0"/>
              <a:t>možnosti lovu - </a:t>
            </a:r>
            <a:r>
              <a:rPr lang="cs-CZ" dirty="0"/>
              <a:t>viz. předmět II. </a:t>
            </a:r>
            <a:endParaRPr lang="cs-CZ" dirty="0" smtClean="0"/>
          </a:p>
          <a:p>
            <a:r>
              <a:rPr lang="cs-CZ" dirty="0" smtClean="0"/>
              <a:t>Další pojmy – vysvětlení</a:t>
            </a:r>
          </a:p>
          <a:p>
            <a:pPr lvl="1"/>
            <a:r>
              <a:rPr lang="cs-CZ" dirty="0" smtClean="0"/>
              <a:t>Spárkatá, pernatá, drobná, vysoká, červená, černá, šelmy</a:t>
            </a:r>
          </a:p>
          <a:p>
            <a:pPr lvl="1"/>
            <a:r>
              <a:rPr lang="cs-CZ" dirty="0" smtClean="0"/>
              <a:t>Škodná, užitková, škodící</a:t>
            </a:r>
          </a:p>
          <a:p>
            <a:pPr lvl="1"/>
            <a:r>
              <a:rPr lang="cs-CZ" dirty="0" smtClean="0"/>
              <a:t>Masožravec, býložravec, všežravec</a:t>
            </a:r>
          </a:p>
          <a:p>
            <a:pPr lvl="1"/>
            <a:r>
              <a:rPr lang="cs-CZ" dirty="0" smtClean="0"/>
              <a:t>Tažná, stálá, přelétavá</a:t>
            </a:r>
          </a:p>
          <a:p>
            <a:pPr lvl="1"/>
            <a:r>
              <a:rPr lang="cs-CZ" dirty="0" smtClean="0"/>
              <a:t>Původní, introdukovaná, invazní, </a:t>
            </a:r>
            <a:r>
              <a:rPr lang="cs-CZ" dirty="0" err="1" smtClean="0"/>
              <a:t>reintrodukovaná</a:t>
            </a:r>
            <a:endParaRPr lang="cs-CZ" dirty="0" smtClean="0"/>
          </a:p>
          <a:p>
            <a:r>
              <a:rPr lang="cs-CZ" dirty="0" smtClean="0"/>
              <a:t>Taxonomie – systém, hlavní skupiny, příklady</a:t>
            </a:r>
          </a:p>
          <a:p>
            <a:pPr lvl="1"/>
            <a:r>
              <a:rPr lang="cs-CZ" dirty="0"/>
              <a:t>říše, kmen, třída, řád, </a:t>
            </a:r>
            <a:r>
              <a:rPr lang="cs-CZ" dirty="0" smtClean="0"/>
              <a:t>podřád, čeleď</a:t>
            </a:r>
            <a:r>
              <a:rPr lang="cs-CZ" dirty="0"/>
              <a:t>, </a:t>
            </a:r>
            <a:r>
              <a:rPr lang="cs-CZ" dirty="0" smtClean="0"/>
              <a:t>rod, druh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III/B/11,12,17,18,19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425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Daněk skvrnitý 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 smtClean="0"/>
              <a:t>Dama</a:t>
            </a:r>
            <a:r>
              <a:rPr lang="cs-CZ" sz="3200" i="1" dirty="0" smtClean="0"/>
              <a:t> </a:t>
            </a:r>
            <a:r>
              <a:rPr lang="cs-CZ" sz="3200" i="1" dirty="0" err="1" smtClean="0"/>
              <a:t>dama</a:t>
            </a:r>
            <a:r>
              <a:rPr lang="cs-CZ" sz="3200" i="1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856984" cy="4752528"/>
          </a:xfrm>
        </p:spPr>
        <p:txBody>
          <a:bodyPr>
            <a:noAutofit/>
          </a:bodyPr>
          <a:lstStyle/>
          <a:p>
            <a:r>
              <a:rPr lang="cs-CZ" sz="2000" dirty="0" smtClean="0"/>
              <a:t>Sudokopytníci-přežvýkavci-jelenovití</a:t>
            </a:r>
          </a:p>
          <a:p>
            <a:r>
              <a:rPr lang="cs-CZ" sz="2000" dirty="0" smtClean="0"/>
              <a:t>Daněk-daněla-daňče</a:t>
            </a:r>
          </a:p>
          <a:p>
            <a:r>
              <a:rPr lang="cs-CZ" sz="2000" dirty="0" smtClean="0"/>
              <a:t>Nepůvodní zvěř (JZ Asie), rozšíření v ČR</a:t>
            </a:r>
          </a:p>
          <a:p>
            <a:r>
              <a:rPr lang="cs-CZ" sz="2000" dirty="0" smtClean="0"/>
              <a:t>Daněk do 90 kg, paroží samců (</a:t>
            </a:r>
            <a:r>
              <a:rPr lang="cs-CZ" sz="2000" dirty="0" err="1" smtClean="0"/>
              <a:t>vařečkáč</a:t>
            </a:r>
            <a:r>
              <a:rPr lang="cs-CZ" sz="2000" dirty="0" smtClean="0"/>
              <a:t>, lopatáč)</a:t>
            </a:r>
          </a:p>
          <a:p>
            <a:r>
              <a:rPr lang="cs-CZ" sz="2000" dirty="0" smtClean="0"/>
              <a:t>Červenohnědá srst, bílé skvrny (léto), tmavá černohnědá, skvrny málo patrné (zima), šedohnědá (zima), vzácná bílá forma</a:t>
            </a:r>
          </a:p>
          <a:p>
            <a:r>
              <a:rPr lang="cs-CZ" sz="2000" dirty="0" smtClean="0"/>
              <a:t>Výrazná kelka, obřitek a ohryzek</a:t>
            </a:r>
          </a:p>
          <a:p>
            <a:r>
              <a:rPr lang="cs-CZ" sz="2000" dirty="0" smtClean="0"/>
              <a:t>Rochání, pískání holé, doliny, urputné souboje, tlupy podle pohlaví</a:t>
            </a:r>
          </a:p>
          <a:p>
            <a:r>
              <a:rPr lang="cs-CZ" sz="2000" dirty="0" smtClean="0"/>
              <a:t>Býložravec, světlé teplejší listnaté lesy</a:t>
            </a:r>
          </a:p>
          <a:p>
            <a:r>
              <a:rPr lang="cs-CZ" sz="2000" dirty="0" smtClean="0"/>
              <a:t>Chrup 0.0.3.3./3.1.3.3., výměna v 2,5 roku</a:t>
            </a:r>
          </a:p>
          <a:p>
            <a:r>
              <a:rPr lang="cs-CZ" sz="2000" dirty="0" smtClean="0"/>
              <a:t>Říje X./XI., 31-32 týdnů březost, 1 daňče</a:t>
            </a:r>
          </a:p>
          <a:p>
            <a:r>
              <a:rPr lang="cs-CZ" sz="2000" dirty="0" smtClean="0"/>
              <a:t>Shazování IV., vytloukání VIII.</a:t>
            </a:r>
          </a:p>
          <a:p>
            <a:r>
              <a:rPr lang="cs-CZ" sz="2000" dirty="0" smtClean="0"/>
              <a:t>Populační dynamika, lov 20 tis. ks, stav 30 tis. ks, rozšíření v ČR (místní populace)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6508576" y="6342781"/>
            <a:ext cx="2895600" cy="365125"/>
          </a:xfrm>
        </p:spPr>
        <p:txBody>
          <a:bodyPr/>
          <a:lstStyle/>
          <a:p>
            <a:r>
              <a:rPr lang="cs-CZ" dirty="0" smtClean="0"/>
              <a:t>Okruhy: III/A/3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421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Srnec obecný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 smtClean="0"/>
              <a:t>Capreolus</a:t>
            </a:r>
            <a:r>
              <a:rPr lang="cs-CZ" sz="3200" i="1" dirty="0" smtClean="0"/>
              <a:t> </a:t>
            </a:r>
            <a:r>
              <a:rPr lang="cs-CZ" sz="3200" i="1" dirty="0" err="1" smtClean="0"/>
              <a:t>capreolus</a:t>
            </a:r>
            <a:r>
              <a:rPr lang="cs-CZ" sz="3200" i="1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Sudokopytníci-přežvýkavci-jelenovití</a:t>
            </a:r>
          </a:p>
          <a:p>
            <a:r>
              <a:rPr lang="cs-CZ" dirty="0" smtClean="0"/>
              <a:t>Srnec-srna-srnče</a:t>
            </a:r>
          </a:p>
          <a:p>
            <a:r>
              <a:rPr lang="cs-CZ" dirty="0" smtClean="0"/>
              <a:t>Původní zvěř, přechody krytin, paseky, polní populace</a:t>
            </a:r>
          </a:p>
          <a:p>
            <a:r>
              <a:rPr lang="cs-CZ" dirty="0" smtClean="0"/>
              <a:t>Hmotnost obou pohlaví kolem 20 kg, paroží samců</a:t>
            </a:r>
          </a:p>
          <a:p>
            <a:r>
              <a:rPr lang="cs-CZ" dirty="0" smtClean="0"/>
              <a:t>Červenohnědá srst (léto), šedohnědá (zima), </a:t>
            </a:r>
            <a:r>
              <a:rPr lang="cs-CZ" dirty="0" err="1" smtClean="0"/>
              <a:t>pucky</a:t>
            </a:r>
            <a:r>
              <a:rPr lang="cs-CZ" dirty="0" smtClean="0"/>
              <a:t>, obřitek</a:t>
            </a:r>
          </a:p>
          <a:p>
            <a:r>
              <a:rPr lang="cs-CZ" dirty="0" smtClean="0"/>
              <a:t>Pískání, bekání </a:t>
            </a:r>
          </a:p>
          <a:p>
            <a:r>
              <a:rPr lang="cs-CZ" dirty="0" smtClean="0"/>
              <a:t>Schopnost unikat porostem, menší výdrž</a:t>
            </a:r>
          </a:p>
          <a:p>
            <a:r>
              <a:rPr lang="cs-CZ" dirty="0" smtClean="0"/>
              <a:t>Býložravec, pastevní cykly, změny zažívání během roku</a:t>
            </a:r>
          </a:p>
          <a:p>
            <a:r>
              <a:rPr lang="cs-CZ" dirty="0" err="1" smtClean="0"/>
              <a:t>Okusovač</a:t>
            </a:r>
            <a:r>
              <a:rPr lang="cs-CZ" dirty="0" smtClean="0"/>
              <a:t> - zelené části rostlin, letorosty, větvičky</a:t>
            </a:r>
          </a:p>
          <a:p>
            <a:r>
              <a:rPr lang="cs-CZ" dirty="0" smtClean="0"/>
              <a:t>Škody vytloukáním a strouháním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III/A/4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186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Srnec obecný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 smtClean="0"/>
              <a:t>Capreolus</a:t>
            </a:r>
            <a:r>
              <a:rPr lang="cs-CZ" sz="3200" i="1" dirty="0" smtClean="0"/>
              <a:t> </a:t>
            </a:r>
            <a:r>
              <a:rPr lang="cs-CZ" sz="3200" i="1" dirty="0" err="1" smtClean="0"/>
              <a:t>capreolus</a:t>
            </a:r>
            <a:r>
              <a:rPr lang="cs-CZ" sz="3200" i="1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Teritoria a domovské okrsky, v zimě tlupy</a:t>
            </a:r>
          </a:p>
          <a:p>
            <a:r>
              <a:rPr lang="cs-CZ" dirty="0" smtClean="0"/>
              <a:t>Říjné projevy, průběh, hrabánkování (VII./VIII.)</a:t>
            </a:r>
          </a:p>
          <a:p>
            <a:r>
              <a:rPr lang="cs-CZ" dirty="0" smtClean="0"/>
              <a:t>40 týdnů, utajená březost, 2 srnčata (V./VI.)</a:t>
            </a:r>
          </a:p>
          <a:p>
            <a:r>
              <a:rPr lang="cs-CZ" dirty="0" smtClean="0"/>
              <a:t>Shazování X.-XII, vytloukání III.-VI.</a:t>
            </a:r>
          </a:p>
          <a:p>
            <a:r>
              <a:rPr lang="cs-CZ" dirty="0" smtClean="0"/>
              <a:t>Popis paroží, stupně paroží, vývoj s věkem</a:t>
            </a:r>
          </a:p>
          <a:p>
            <a:r>
              <a:rPr lang="cs-CZ" dirty="0" smtClean="0"/>
              <a:t>Chrup 0.1.3.3./3.1.3.3., vyvinut ve 13. </a:t>
            </a:r>
            <a:r>
              <a:rPr lang="cs-CZ" dirty="0" err="1" smtClean="0"/>
              <a:t>měs</a:t>
            </a:r>
            <a:r>
              <a:rPr lang="cs-CZ" dirty="0" smtClean="0"/>
              <a:t>., opotřebení</a:t>
            </a:r>
          </a:p>
          <a:p>
            <a:r>
              <a:rPr lang="cs-CZ" dirty="0" smtClean="0"/>
              <a:t>Odhad věku živé zvěře, přebarvování</a:t>
            </a:r>
          </a:p>
          <a:p>
            <a:r>
              <a:rPr lang="cs-CZ" dirty="0" smtClean="0"/>
              <a:t>Populační dynamika, stav 300 tis. ks, odstřel 150 tis. ks </a:t>
            </a:r>
          </a:p>
          <a:p>
            <a:r>
              <a:rPr lang="cs-CZ" dirty="0" smtClean="0"/>
              <a:t>Myslivecký význam, plošný výskyt</a:t>
            </a:r>
          </a:p>
          <a:p>
            <a:r>
              <a:rPr lang="cs-CZ" dirty="0" smtClean="0"/>
              <a:t>Ohrožení predací, rizika, nemoci, predikce vývoje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2987824" y="6249331"/>
            <a:ext cx="2895600" cy="365125"/>
          </a:xfrm>
        </p:spPr>
        <p:txBody>
          <a:bodyPr/>
          <a:lstStyle/>
          <a:p>
            <a:r>
              <a:rPr lang="cs-CZ" dirty="0" smtClean="0"/>
              <a:t>Okruhy: III/A/4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201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Muflon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 smtClean="0"/>
              <a:t>Ovis</a:t>
            </a:r>
            <a:r>
              <a:rPr lang="cs-CZ" sz="3200" i="1" dirty="0" smtClean="0"/>
              <a:t> </a:t>
            </a:r>
            <a:r>
              <a:rPr lang="cs-CZ" sz="3200" i="1" dirty="0" err="1" smtClean="0"/>
              <a:t>musimon</a:t>
            </a:r>
            <a:r>
              <a:rPr lang="cs-CZ" sz="3200" i="1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00808"/>
            <a:ext cx="8964488" cy="5256583"/>
          </a:xfrm>
        </p:spPr>
        <p:txBody>
          <a:bodyPr>
            <a:noAutofit/>
          </a:bodyPr>
          <a:lstStyle/>
          <a:p>
            <a:r>
              <a:rPr lang="cs-CZ" sz="2100" dirty="0" smtClean="0"/>
              <a:t>Sudokopytníci-přežvýkavci-turovití</a:t>
            </a:r>
          </a:p>
          <a:p>
            <a:r>
              <a:rPr lang="cs-CZ" sz="2100" dirty="0" smtClean="0"/>
              <a:t>Muflon-muflonka-muflonče</a:t>
            </a:r>
          </a:p>
          <a:p>
            <a:r>
              <a:rPr lang="cs-CZ" sz="2100" dirty="0" smtClean="0"/>
              <a:t>Nepůvodní zvěř (ostrovy Středomoří), rozšíření v ČR (obory, místně) – kvalita!</a:t>
            </a:r>
          </a:p>
          <a:p>
            <a:r>
              <a:rPr lang="cs-CZ" sz="2100" dirty="0" smtClean="0"/>
              <a:t>Muflon 40 kg, muflonka 40 kg, rohy samců (i samic)</a:t>
            </a:r>
          </a:p>
          <a:p>
            <a:r>
              <a:rPr lang="cs-CZ" sz="2100" dirty="0" smtClean="0"/>
              <a:t>Hnědožlutá (léto), kaštanová (zima) srst, hřbetní pruh, rouno, maska, čabraka</a:t>
            </a:r>
          </a:p>
          <a:p>
            <a:r>
              <a:rPr lang="cs-CZ" sz="2100" dirty="0" smtClean="0"/>
              <a:t>Hvízdání, sykání, mekání, skvělý zrak a čich</a:t>
            </a:r>
          </a:p>
          <a:p>
            <a:r>
              <a:rPr lang="cs-CZ" sz="2100" dirty="0" smtClean="0"/>
              <a:t>Býložravec, spásač, otloukání kořenových náběhů</a:t>
            </a:r>
          </a:p>
          <a:p>
            <a:r>
              <a:rPr lang="cs-CZ" sz="2100" dirty="0" err="1" smtClean="0"/>
              <a:t>Tlupní</a:t>
            </a:r>
            <a:r>
              <a:rPr lang="cs-CZ" sz="2100" dirty="0" smtClean="0"/>
              <a:t> zvěř, vede stará muflonka</a:t>
            </a:r>
            <a:endParaRPr lang="cs-CZ" sz="2100" dirty="0"/>
          </a:p>
          <a:p>
            <a:r>
              <a:rPr lang="cs-CZ" sz="2100" dirty="0" smtClean="0"/>
              <a:t>Říje XI./XII., 21-23 </a:t>
            </a:r>
            <a:r>
              <a:rPr lang="cs-CZ" sz="2100" dirty="0"/>
              <a:t>týdnů březost, 1 </a:t>
            </a:r>
            <a:r>
              <a:rPr lang="cs-CZ" sz="2100" dirty="0" err="1" smtClean="0"/>
              <a:t>mufonče</a:t>
            </a:r>
            <a:r>
              <a:rPr lang="cs-CZ" sz="2100" dirty="0" smtClean="0"/>
              <a:t> (III./IV.)</a:t>
            </a:r>
            <a:endParaRPr lang="cs-CZ" sz="2100" dirty="0"/>
          </a:p>
          <a:p>
            <a:r>
              <a:rPr lang="cs-CZ" sz="2100" dirty="0" smtClean="0"/>
              <a:t>Chrup </a:t>
            </a:r>
            <a:r>
              <a:rPr lang="cs-CZ" sz="2100" dirty="0"/>
              <a:t>0.1.3.3./3.1.3.3., vyvinut </a:t>
            </a:r>
            <a:r>
              <a:rPr lang="cs-CZ" sz="2100" dirty="0" smtClean="0"/>
              <a:t>ve 4 letech, vruby na toulcích</a:t>
            </a:r>
            <a:endParaRPr lang="cs-CZ" sz="2100" dirty="0"/>
          </a:p>
          <a:p>
            <a:r>
              <a:rPr lang="cs-CZ" sz="2100" dirty="0"/>
              <a:t>Odhad věku živé </a:t>
            </a:r>
            <a:r>
              <a:rPr lang="cs-CZ" sz="2100" dirty="0" smtClean="0"/>
              <a:t>zvěře – postava, vývoj toulců, obličejová maska holé</a:t>
            </a:r>
            <a:endParaRPr lang="cs-CZ" sz="2100" dirty="0"/>
          </a:p>
          <a:p>
            <a:r>
              <a:rPr lang="cs-CZ" sz="2100" dirty="0"/>
              <a:t>Populační dynamika, stav </a:t>
            </a:r>
            <a:r>
              <a:rPr lang="cs-CZ" sz="2100" dirty="0" smtClean="0"/>
              <a:t>20 </a:t>
            </a:r>
            <a:r>
              <a:rPr lang="cs-CZ" sz="2100" dirty="0"/>
              <a:t>tis. ks, odstřel </a:t>
            </a:r>
            <a:r>
              <a:rPr lang="cs-CZ" sz="2100" dirty="0" smtClean="0"/>
              <a:t>9 </a:t>
            </a:r>
            <a:r>
              <a:rPr lang="cs-CZ" sz="2100" dirty="0"/>
              <a:t>tis. </a:t>
            </a:r>
            <a:r>
              <a:rPr lang="cs-CZ" sz="2100" dirty="0" smtClean="0"/>
              <a:t>Ks, ohrožení predací, konkurence </a:t>
            </a:r>
            <a:endParaRPr lang="cs-CZ" sz="21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III/A/5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098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Prase divoké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 smtClean="0"/>
              <a:t>Sus</a:t>
            </a:r>
            <a:r>
              <a:rPr lang="cs-CZ" sz="3200" i="1" dirty="0" smtClean="0"/>
              <a:t> </a:t>
            </a:r>
            <a:r>
              <a:rPr lang="cs-CZ" sz="3200" i="1" dirty="0" err="1" smtClean="0"/>
              <a:t>scrofa</a:t>
            </a:r>
            <a:r>
              <a:rPr lang="cs-CZ" sz="3200" i="1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Sudokopytníci-</a:t>
            </a:r>
            <a:r>
              <a:rPr lang="cs-CZ" dirty="0" err="1" smtClean="0"/>
              <a:t>nepřežvýkavci</a:t>
            </a:r>
            <a:r>
              <a:rPr lang="cs-CZ" dirty="0" smtClean="0"/>
              <a:t>-</a:t>
            </a:r>
            <a:r>
              <a:rPr lang="cs-CZ" dirty="0" err="1" smtClean="0"/>
              <a:t>prasatovití</a:t>
            </a:r>
            <a:endParaRPr lang="cs-CZ" dirty="0" smtClean="0"/>
          </a:p>
          <a:p>
            <a:r>
              <a:rPr lang="cs-CZ" dirty="0" smtClean="0"/>
              <a:t>Kanec-bachyně-sele (lončák, letošák, sekáč, </a:t>
            </a:r>
            <a:r>
              <a:rPr lang="cs-CZ" dirty="0" err="1" smtClean="0"/>
              <a:t>markazín</a:t>
            </a:r>
            <a:r>
              <a:rPr lang="cs-CZ" dirty="0" smtClean="0"/>
              <a:t>)</a:t>
            </a:r>
          </a:p>
          <a:p>
            <a:r>
              <a:rPr lang="cs-CZ" dirty="0" smtClean="0"/>
              <a:t>Pírko, ryj, štětiny, hřeben, pancíř, </a:t>
            </a:r>
            <a:r>
              <a:rPr lang="cs-CZ" dirty="0" err="1" smtClean="0"/>
              <a:t>kalištění</a:t>
            </a:r>
            <a:r>
              <a:rPr lang="cs-CZ" dirty="0" smtClean="0"/>
              <a:t>, </a:t>
            </a:r>
            <a:r>
              <a:rPr lang="cs-CZ" dirty="0" err="1" smtClean="0"/>
              <a:t>otěrky</a:t>
            </a:r>
            <a:endParaRPr lang="cs-CZ" dirty="0" smtClean="0"/>
          </a:p>
          <a:p>
            <a:r>
              <a:rPr lang="cs-CZ" dirty="0" smtClean="0"/>
              <a:t>Původní zvěř, dočasně vyhubena, od 1945 návrat</a:t>
            </a:r>
          </a:p>
          <a:p>
            <a:r>
              <a:rPr lang="cs-CZ" dirty="0" smtClean="0"/>
              <a:t>Hmotnost kance 150 kg, bachyně 100 kg</a:t>
            </a:r>
          </a:p>
          <a:p>
            <a:r>
              <a:rPr lang="cs-CZ" dirty="0" smtClean="0"/>
              <a:t>Chrochtání, </a:t>
            </a:r>
            <a:r>
              <a:rPr lang="cs-CZ" dirty="0" err="1" smtClean="0"/>
              <a:t>klektání</a:t>
            </a:r>
            <a:r>
              <a:rPr lang="cs-CZ" dirty="0" smtClean="0"/>
              <a:t>, mlaskání, kvičení </a:t>
            </a:r>
          </a:p>
          <a:p>
            <a:r>
              <a:rPr lang="cs-CZ" dirty="0" smtClean="0"/>
              <a:t>Velmi vitální, noční zvěř, vytrvalý běžec</a:t>
            </a:r>
          </a:p>
          <a:p>
            <a:r>
              <a:rPr lang="cs-CZ" dirty="0" smtClean="0"/>
              <a:t>Všežravec, jednoduchý žaludek</a:t>
            </a:r>
          </a:p>
          <a:p>
            <a:r>
              <a:rPr lang="cs-CZ" dirty="0" smtClean="0"/>
              <a:t>Škody rytím, buchtováním, konzumací plodin</a:t>
            </a:r>
          </a:p>
          <a:p>
            <a:r>
              <a:rPr lang="cs-CZ" dirty="0" smtClean="0"/>
              <a:t>Prospěšnost kypřením hrabanky, likvidací škůdců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III/A/6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651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Prase divoké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 smtClean="0"/>
              <a:t>Sus</a:t>
            </a:r>
            <a:r>
              <a:rPr lang="cs-CZ" sz="3200" i="1" dirty="0" smtClean="0"/>
              <a:t> </a:t>
            </a:r>
            <a:r>
              <a:rPr lang="cs-CZ" sz="3200" i="1" dirty="0" err="1" smtClean="0"/>
              <a:t>scrofa</a:t>
            </a:r>
            <a:r>
              <a:rPr lang="cs-CZ" sz="3200" i="1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85000" lnSpcReduction="10000"/>
          </a:bodyPr>
          <a:lstStyle/>
          <a:p>
            <a:r>
              <a:rPr lang="cs-CZ" dirty="0" err="1" smtClean="0"/>
              <a:t>Tlupní</a:t>
            </a:r>
            <a:r>
              <a:rPr lang="cs-CZ" dirty="0" smtClean="0"/>
              <a:t> zvěř, kňouři samotáři, význam dospělé zvěře</a:t>
            </a:r>
          </a:p>
          <a:p>
            <a:r>
              <a:rPr lang="cs-CZ" dirty="0" smtClean="0"/>
              <a:t>V zimě les, v létě pole (řepka, kukuřice)</a:t>
            </a:r>
          </a:p>
          <a:p>
            <a:r>
              <a:rPr lang="cs-CZ" dirty="0" smtClean="0"/>
              <a:t>Chrutí XI.-I., jinak i opakovaně během roku</a:t>
            </a:r>
          </a:p>
          <a:p>
            <a:r>
              <a:rPr lang="cs-CZ" dirty="0" smtClean="0"/>
              <a:t>16-17 týdnů, 4-8 selat, i více, proměnlivé podle hmotnosti</a:t>
            </a:r>
          </a:p>
          <a:p>
            <a:r>
              <a:rPr lang="cs-CZ" dirty="0" smtClean="0"/>
              <a:t>Chrup 3.1.4.3./3.1.4.3., vyvinut do 24. měsíce</a:t>
            </a:r>
          </a:p>
          <a:p>
            <a:r>
              <a:rPr lang="cs-CZ" dirty="0" smtClean="0"/>
              <a:t>Odhad věku živé zvěře, věkové skupiny</a:t>
            </a:r>
          </a:p>
          <a:p>
            <a:r>
              <a:rPr lang="cs-CZ" dirty="0" smtClean="0"/>
              <a:t>Oficiální stav 60 tis. ks, odstřel až 200 tis. ks </a:t>
            </a:r>
          </a:p>
          <a:p>
            <a:r>
              <a:rPr lang="cs-CZ" dirty="0" smtClean="0"/>
              <a:t>Myslivecký význam, populační dynamika, výskyt, škody, AMP</a:t>
            </a:r>
          </a:p>
          <a:p>
            <a:r>
              <a:rPr lang="cs-CZ" dirty="0" smtClean="0"/>
              <a:t>Veterinární ohrožení a rizika, predikce vývoje</a:t>
            </a:r>
          </a:p>
          <a:p>
            <a:r>
              <a:rPr lang="cs-CZ" dirty="0" smtClean="0"/>
              <a:t>Diskuse věku vzhledem k metání a mysliveckému roku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2987824" y="6249331"/>
            <a:ext cx="2895600" cy="365125"/>
          </a:xfrm>
        </p:spPr>
        <p:txBody>
          <a:bodyPr/>
          <a:lstStyle/>
          <a:p>
            <a:r>
              <a:rPr lang="cs-CZ" dirty="0" smtClean="0"/>
              <a:t>Okruhy: III/A/6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803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8052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4900" b="1" dirty="0" smtClean="0"/>
              <a:t>Kamzík horský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4000" i="1" dirty="0" smtClean="0"/>
              <a:t>(</a:t>
            </a:r>
            <a:r>
              <a:rPr lang="cs-CZ" sz="3600" i="1" dirty="0" err="1"/>
              <a:t>Rupicapra</a:t>
            </a:r>
            <a:r>
              <a:rPr lang="cs-CZ" sz="3600" i="1" dirty="0"/>
              <a:t> </a:t>
            </a:r>
            <a:r>
              <a:rPr lang="cs-CZ" sz="3600" i="1" dirty="0" err="1"/>
              <a:t>rupicapra</a:t>
            </a:r>
            <a:r>
              <a:rPr lang="cs-CZ" sz="4000" i="1" dirty="0" smtClean="0"/>
              <a:t>)</a:t>
            </a:r>
            <a:endParaRPr lang="cs-CZ" sz="49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916832"/>
            <a:ext cx="8639848" cy="4829621"/>
          </a:xfrm>
        </p:spPr>
        <p:txBody>
          <a:bodyPr>
            <a:normAutofit/>
          </a:bodyPr>
          <a:lstStyle/>
          <a:p>
            <a:r>
              <a:rPr lang="cs-CZ" dirty="0" smtClean="0"/>
              <a:t>Přežvýkavci-turovití</a:t>
            </a:r>
          </a:p>
          <a:p>
            <a:r>
              <a:rPr lang="cs-CZ" dirty="0" smtClean="0"/>
              <a:t>Nepůvodní, 100 let, původ z Alp</a:t>
            </a:r>
          </a:p>
          <a:p>
            <a:r>
              <a:rPr lang="cs-CZ" dirty="0" smtClean="0"/>
              <a:t>Jeseníky, Lužické hory, 300 ks, lov 30 ks</a:t>
            </a:r>
          </a:p>
          <a:p>
            <a:r>
              <a:rPr lang="cs-CZ" dirty="0" smtClean="0"/>
              <a:t>Horské partie, tvrdé podloží, v zimě v lese</a:t>
            </a:r>
          </a:p>
          <a:p>
            <a:r>
              <a:rPr lang="cs-CZ" dirty="0" smtClean="0"/>
              <a:t>Černohnědé zbarvení, v létě do rezava, 40 kg</a:t>
            </a:r>
          </a:p>
          <a:p>
            <a:r>
              <a:rPr lang="cs-CZ" dirty="0" smtClean="0"/>
              <a:t>Obě pohlaví růžky, vous, fíky, bezoárové koule</a:t>
            </a:r>
          </a:p>
          <a:p>
            <a:r>
              <a:rPr lang="cs-CZ" dirty="0" smtClean="0"/>
              <a:t>Říje XI., 22 týdnů březost</a:t>
            </a:r>
          </a:p>
          <a:p>
            <a:r>
              <a:rPr lang="cs-CZ" dirty="0" smtClean="0"/>
              <a:t>Tlak na nepůvodnost, snížení stavů</a:t>
            </a:r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15616" y="622047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III/C/14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25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8052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4900" b="1" dirty="0" smtClean="0"/>
              <a:t>Los evropský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4000" i="1" dirty="0" smtClean="0"/>
              <a:t>(</a:t>
            </a:r>
            <a:r>
              <a:rPr lang="cs-CZ" sz="3600" i="1" dirty="0" err="1"/>
              <a:t>Alces</a:t>
            </a:r>
            <a:r>
              <a:rPr lang="cs-CZ" sz="3600" i="1" dirty="0"/>
              <a:t> </a:t>
            </a:r>
            <a:r>
              <a:rPr lang="cs-CZ" sz="3600" i="1" dirty="0" err="1"/>
              <a:t>alces</a:t>
            </a:r>
            <a:r>
              <a:rPr lang="cs-CZ" sz="4000" i="1" dirty="0" smtClean="0"/>
              <a:t>)</a:t>
            </a:r>
            <a:endParaRPr lang="cs-CZ" sz="49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916832"/>
            <a:ext cx="8639848" cy="4829621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Přežvýkavci-jelenovití</a:t>
            </a:r>
          </a:p>
          <a:p>
            <a:r>
              <a:rPr lang="cs-CZ" dirty="0" smtClean="0"/>
              <a:t>Původní obyvatel Evropy, Jižní Čechy, migrace</a:t>
            </a:r>
          </a:p>
          <a:p>
            <a:r>
              <a:rPr lang="cs-CZ" dirty="0" smtClean="0"/>
              <a:t>Listnaté podmáčené lesy, mokřady, rašeliniště</a:t>
            </a:r>
          </a:p>
          <a:p>
            <a:r>
              <a:rPr lang="cs-CZ" dirty="0" smtClean="0"/>
              <a:t>Až 500 kg, lopatovité nebo bidlovité paroží</a:t>
            </a:r>
          </a:p>
          <a:p>
            <a:r>
              <a:rPr lang="cs-CZ" dirty="0" smtClean="0"/>
              <a:t>Výrazný převislý horní pysk</a:t>
            </a:r>
          </a:p>
          <a:p>
            <a:r>
              <a:rPr lang="cs-CZ" dirty="0" smtClean="0"/>
              <a:t>Říje IX./X., 37 týdnů březost</a:t>
            </a:r>
          </a:p>
          <a:p>
            <a:r>
              <a:rPr lang="cs-CZ" dirty="0" smtClean="0"/>
              <a:t>Listy, výhonky, větve, kůra, pupeny (měkkých listnáčů i jehličnanů), borůvčí, rozlamování stromů </a:t>
            </a:r>
          </a:p>
          <a:p>
            <a:r>
              <a:rPr lang="cs-CZ" dirty="0" smtClean="0"/>
              <a:t>Stav kolem 10 ks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15616" y="622047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III/C/13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40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8052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Koza bezoárová, kozorožec horský</a:t>
            </a:r>
            <a:br>
              <a:rPr lang="cs-CZ" b="1" dirty="0" smtClean="0"/>
            </a:br>
            <a:r>
              <a:rPr lang="cs-CZ" sz="3100" i="1" dirty="0" smtClean="0"/>
              <a:t>(</a:t>
            </a:r>
            <a:r>
              <a:rPr lang="cs-CZ" sz="3100" i="1" dirty="0" err="1"/>
              <a:t>Capra</a:t>
            </a:r>
            <a:r>
              <a:rPr lang="cs-CZ" sz="3100" i="1" dirty="0"/>
              <a:t> </a:t>
            </a:r>
            <a:r>
              <a:rPr lang="cs-CZ" sz="3100" i="1" dirty="0" err="1"/>
              <a:t>aegagrus</a:t>
            </a:r>
            <a:r>
              <a:rPr lang="cs-CZ" sz="3100" i="1" dirty="0" smtClean="0"/>
              <a:t>, </a:t>
            </a:r>
            <a:r>
              <a:rPr lang="cs-CZ" sz="3100" i="1" dirty="0" err="1"/>
              <a:t>Capra</a:t>
            </a:r>
            <a:r>
              <a:rPr lang="cs-CZ" sz="3100" i="1" dirty="0"/>
              <a:t> </a:t>
            </a:r>
            <a:r>
              <a:rPr lang="cs-CZ" sz="3100" i="1" dirty="0" err="1"/>
              <a:t>ibex</a:t>
            </a:r>
            <a:r>
              <a:rPr lang="cs-CZ" sz="3100" i="1" dirty="0" smtClean="0"/>
              <a:t>)</a:t>
            </a:r>
            <a:endParaRPr lang="cs-CZ" sz="31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1075" y="1844824"/>
            <a:ext cx="8639848" cy="4829621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Koza bezoárová</a:t>
            </a:r>
          </a:p>
          <a:p>
            <a:pPr lvl="1"/>
            <a:r>
              <a:rPr lang="cs-CZ" dirty="0" smtClean="0"/>
              <a:t>Původem z JZ Asie, u nás vysazena na Pálavě</a:t>
            </a:r>
          </a:p>
          <a:p>
            <a:pPr lvl="1"/>
            <a:r>
              <a:rPr lang="cs-CZ" dirty="0" smtClean="0"/>
              <a:t>Škody na vegetaci – přesun do obory </a:t>
            </a:r>
            <a:r>
              <a:rPr lang="cs-CZ" dirty="0" err="1" smtClean="0"/>
              <a:t>Vřísek</a:t>
            </a:r>
            <a:endParaRPr lang="cs-CZ" dirty="0" smtClean="0"/>
          </a:p>
          <a:p>
            <a:pPr lvl="1"/>
            <a:r>
              <a:rPr lang="cs-CZ" dirty="0" smtClean="0"/>
              <a:t>Stav 55 ks, 3 ks lov</a:t>
            </a:r>
          </a:p>
          <a:p>
            <a:pPr lvl="1"/>
            <a:r>
              <a:rPr lang="cs-CZ" dirty="0" smtClean="0"/>
              <a:t>Tmavohnědé zbarvení, tmavý hřbet, dlouhé rohy, vous</a:t>
            </a:r>
          </a:p>
          <a:p>
            <a:pPr lvl="1"/>
            <a:r>
              <a:rPr lang="cs-CZ" dirty="0" smtClean="0"/>
              <a:t>Skalnaté stráně, byliny, trávy</a:t>
            </a:r>
          </a:p>
          <a:p>
            <a:pPr lvl="1"/>
            <a:r>
              <a:rPr lang="cs-CZ" dirty="0" smtClean="0"/>
              <a:t>Říje IX./X., březost 22 týdnů, 1-2 kůzlata</a:t>
            </a:r>
          </a:p>
          <a:p>
            <a:r>
              <a:rPr lang="cs-CZ" dirty="0" smtClean="0"/>
              <a:t>Kozorožec horský</a:t>
            </a:r>
          </a:p>
          <a:p>
            <a:pPr lvl="1"/>
            <a:r>
              <a:rPr lang="cs-CZ" dirty="0" smtClean="0"/>
              <a:t>Dnes nepatří mezi zvěř, historické pokusy s introdukcí na Slovensku</a:t>
            </a:r>
          </a:p>
          <a:p>
            <a:pPr lvl="1"/>
            <a:r>
              <a:rPr lang="cs-CZ" dirty="0" smtClean="0"/>
              <a:t>Alpy, přes 120 kg, 1 m dlouhé vrubované rohy</a:t>
            </a:r>
          </a:p>
          <a:p>
            <a:pPr marL="457200" lvl="1" indent="0">
              <a:buNone/>
            </a:pP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15616" y="622047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III/C/20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08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Zajíc polní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/>
              <a:t>Lepus</a:t>
            </a:r>
            <a:r>
              <a:rPr lang="cs-CZ" sz="3200" i="1" dirty="0"/>
              <a:t> </a:t>
            </a:r>
            <a:r>
              <a:rPr lang="cs-CZ" sz="3200" i="1" dirty="0" err="1" smtClean="0"/>
              <a:t>europaeus</a:t>
            </a:r>
            <a:r>
              <a:rPr lang="cs-CZ" sz="3200" i="1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824536"/>
          </a:xfrm>
        </p:spPr>
        <p:txBody>
          <a:bodyPr>
            <a:noAutofit/>
          </a:bodyPr>
          <a:lstStyle/>
          <a:p>
            <a:r>
              <a:rPr lang="cs-CZ" sz="2000" dirty="0" err="1" smtClean="0"/>
              <a:t>Zajícovci-zajícovití</a:t>
            </a:r>
            <a:endParaRPr lang="cs-CZ" sz="2000" dirty="0" smtClean="0"/>
          </a:p>
          <a:p>
            <a:r>
              <a:rPr lang="cs-CZ" sz="2000" dirty="0" smtClean="0"/>
              <a:t>Zajíc-</a:t>
            </a:r>
            <a:r>
              <a:rPr lang="cs-CZ" sz="2000" dirty="0" err="1" smtClean="0"/>
              <a:t>zaječka</a:t>
            </a:r>
            <a:r>
              <a:rPr lang="cs-CZ" sz="2000" dirty="0" smtClean="0"/>
              <a:t>-zajíček, cca 5 kg</a:t>
            </a:r>
          </a:p>
          <a:p>
            <a:r>
              <a:rPr lang="cs-CZ" sz="2000" dirty="0" smtClean="0"/>
              <a:t>Původní druh, postup s odlesňováním krajiny, vrchol v 70tých letech</a:t>
            </a:r>
          </a:p>
          <a:p>
            <a:r>
              <a:rPr lang="cs-CZ" sz="2000" dirty="0" smtClean="0"/>
              <a:t>Větší hustota v otevřené krajině, od nížin po hory (pole i les)</a:t>
            </a:r>
          </a:p>
          <a:p>
            <a:r>
              <a:rPr lang="cs-CZ" sz="2000" dirty="0" err="1" smtClean="0"/>
              <a:t>Zemitěhnědé</a:t>
            </a:r>
            <a:r>
              <a:rPr lang="cs-CZ" sz="2000" dirty="0" smtClean="0"/>
              <a:t> zbarvení, světlé břicho, slechy s tmavým lemem, kníry, pírko</a:t>
            </a:r>
          </a:p>
          <a:p>
            <a:r>
              <a:rPr lang="cs-CZ" sz="2000" dirty="0" smtClean="0"/>
              <a:t>Mroukání, vřeštění, naříkání, pěšinky, dobrý běžec, vynikající zrak </a:t>
            </a:r>
          </a:p>
          <a:p>
            <a:r>
              <a:rPr lang="cs-CZ" sz="2000" dirty="0" smtClean="0"/>
              <a:t>Býložravec, okus a ohryz, </a:t>
            </a:r>
            <a:r>
              <a:rPr lang="cs-CZ" sz="2000" dirty="0" err="1" smtClean="0"/>
              <a:t>cekotrofie</a:t>
            </a:r>
            <a:r>
              <a:rPr lang="cs-CZ" sz="2000" dirty="0" smtClean="0"/>
              <a:t>, vzorec chrupu </a:t>
            </a:r>
            <a:r>
              <a:rPr lang="cs-CZ" sz="2000" dirty="0"/>
              <a:t>2.0.3.3/1.0.2.3 </a:t>
            </a:r>
            <a:endParaRPr lang="cs-CZ" sz="2000" dirty="0" smtClean="0"/>
          </a:p>
          <a:p>
            <a:r>
              <a:rPr lang="cs-CZ" sz="2000" dirty="0" smtClean="0"/>
              <a:t>Honcování (II.-IX.), pronásledování, políčkování</a:t>
            </a:r>
          </a:p>
          <a:p>
            <a:r>
              <a:rPr lang="cs-CZ" sz="2000" dirty="0" smtClean="0"/>
              <a:t>Březost </a:t>
            </a:r>
            <a:r>
              <a:rPr lang="cs-CZ" sz="2000" dirty="0"/>
              <a:t>42-45 </a:t>
            </a:r>
            <a:r>
              <a:rPr lang="cs-CZ" sz="2000" dirty="0" smtClean="0"/>
              <a:t>dnů, 2-4 zajíčci, několik vrhů do </a:t>
            </a:r>
            <a:r>
              <a:rPr lang="cs-CZ" sz="2000" dirty="0"/>
              <a:t>roka, superfetace</a:t>
            </a:r>
          </a:p>
          <a:p>
            <a:r>
              <a:rPr lang="cs-CZ" sz="2000" dirty="0" smtClean="0"/>
              <a:t>Mladá zvěř na podzim 3,5 kg, </a:t>
            </a:r>
            <a:r>
              <a:rPr lang="cs-CZ" sz="2000" dirty="0" err="1" smtClean="0"/>
              <a:t>Strohův</a:t>
            </a:r>
            <a:r>
              <a:rPr lang="cs-CZ" sz="2000" dirty="0" smtClean="0"/>
              <a:t> znak</a:t>
            </a:r>
          </a:p>
          <a:p>
            <a:r>
              <a:rPr lang="cs-CZ" sz="2000" dirty="0" smtClean="0"/>
              <a:t>Populační dynamika, propad stavů – důvody (predace, kokcidióza, zemědělství)</a:t>
            </a:r>
          </a:p>
          <a:p>
            <a:r>
              <a:rPr lang="cs-CZ" sz="2000" dirty="0"/>
              <a:t>O</a:t>
            </a:r>
            <a:r>
              <a:rPr lang="cs-CZ" sz="2000" dirty="0" smtClean="0"/>
              <a:t>dstřel </a:t>
            </a:r>
            <a:r>
              <a:rPr lang="cs-CZ" sz="2000" dirty="0"/>
              <a:t>3</a:t>
            </a:r>
            <a:r>
              <a:rPr lang="cs-CZ" sz="2000" dirty="0" smtClean="0"/>
              <a:t>0 tis. ks, stav 200 tis. ks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2987824" y="6249331"/>
            <a:ext cx="2895600" cy="365125"/>
          </a:xfrm>
        </p:spPr>
        <p:txBody>
          <a:bodyPr/>
          <a:lstStyle/>
          <a:p>
            <a:r>
              <a:rPr lang="cs-CZ" dirty="0" smtClean="0"/>
              <a:t>Okruhy: III/A/7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913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628800"/>
            <a:ext cx="8639848" cy="4608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 smtClean="0"/>
              <a:t>Nervová soustava </a:t>
            </a:r>
          </a:p>
          <a:p>
            <a:pPr lvl="1"/>
            <a:r>
              <a:rPr lang="cs-CZ" sz="2400" dirty="0" smtClean="0"/>
              <a:t>koordinace </a:t>
            </a:r>
            <a:r>
              <a:rPr lang="cs-CZ" sz="2400" dirty="0"/>
              <a:t>jedince </a:t>
            </a:r>
            <a:r>
              <a:rPr lang="cs-CZ" sz="2400" dirty="0" smtClean="0"/>
              <a:t>(přijímá, přenáší, zpracovává podněty, předává pokyny)</a:t>
            </a:r>
          </a:p>
          <a:p>
            <a:pPr lvl="1"/>
            <a:r>
              <a:rPr lang="cs-CZ" sz="2400" dirty="0" smtClean="0"/>
              <a:t>Centrální nervová soustava (mozek, mícha)</a:t>
            </a:r>
          </a:p>
          <a:p>
            <a:pPr lvl="1"/>
            <a:r>
              <a:rPr lang="cs-CZ" sz="2400" dirty="0" smtClean="0"/>
              <a:t>Periferní nervy (k buňkám)</a:t>
            </a:r>
          </a:p>
          <a:p>
            <a:pPr lvl="1"/>
            <a:r>
              <a:rPr lang="cs-CZ" sz="2400" dirty="0" smtClean="0"/>
              <a:t>Vegetativní nervy (srdce, trávení, vylučování)</a:t>
            </a:r>
          </a:p>
          <a:p>
            <a:r>
              <a:rPr lang="cs-CZ" sz="2800" dirty="0"/>
              <a:t>Hormonální soustava</a:t>
            </a:r>
          </a:p>
          <a:p>
            <a:pPr lvl="1"/>
            <a:r>
              <a:rPr lang="cs-CZ" sz="2400" dirty="0" smtClean="0"/>
              <a:t>Žlázy s vnitřní sekrecí (brzlík, podvěsek mozkový…)</a:t>
            </a:r>
          </a:p>
          <a:p>
            <a:pPr lvl="1"/>
            <a:r>
              <a:rPr lang="cs-CZ" sz="2400" dirty="0" smtClean="0"/>
              <a:t>Hormony (testosteron, somatotropin, kortizon, adrenalin,…)</a:t>
            </a:r>
          </a:p>
          <a:p>
            <a:pPr lvl="1"/>
            <a:r>
              <a:rPr lang="cs-CZ" sz="2400" dirty="0" smtClean="0"/>
              <a:t>Řídí </a:t>
            </a:r>
            <a:r>
              <a:rPr lang="cs-CZ" sz="2400" dirty="0" err="1" smtClean="0"/>
              <a:t>parožení</a:t>
            </a:r>
            <a:r>
              <a:rPr lang="cs-CZ" sz="2400" dirty="0" smtClean="0"/>
              <a:t>, rozmnožování,…</a:t>
            </a:r>
          </a:p>
          <a:p>
            <a:pPr lvl="1"/>
            <a:r>
              <a:rPr lang="cs-CZ" sz="2400" dirty="0" smtClean="0"/>
              <a:t>Pomalejší reakce než u nervové soustavy</a:t>
            </a:r>
            <a:endParaRPr lang="cs-CZ" sz="2400" dirty="0"/>
          </a:p>
          <a:p>
            <a:pPr lvl="1"/>
            <a:endParaRPr lang="cs-CZ" sz="2400" dirty="0" smtClean="0"/>
          </a:p>
          <a:p>
            <a:endParaRPr lang="cs-CZ" sz="2800" dirty="0" smtClean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b="1" dirty="0" smtClean="0"/>
              <a:t>Nervová a hormonální soustava</a:t>
            </a:r>
            <a:endParaRPr lang="cs-CZ" sz="28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2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Králík divoký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/>
              <a:t>Oryctolagus</a:t>
            </a:r>
            <a:r>
              <a:rPr lang="cs-CZ" sz="3200" i="1" dirty="0"/>
              <a:t> </a:t>
            </a:r>
            <a:r>
              <a:rPr lang="cs-CZ" sz="3200" i="1" dirty="0" err="1" smtClean="0"/>
              <a:t>cuniculus</a:t>
            </a:r>
            <a:r>
              <a:rPr lang="cs-CZ" sz="3200" i="1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824536"/>
          </a:xfrm>
        </p:spPr>
        <p:txBody>
          <a:bodyPr>
            <a:noAutofit/>
          </a:bodyPr>
          <a:lstStyle/>
          <a:p>
            <a:r>
              <a:rPr lang="cs-CZ" sz="2200" dirty="0" err="1" smtClean="0"/>
              <a:t>Zajícovci-zajícovití</a:t>
            </a:r>
            <a:endParaRPr lang="cs-CZ" sz="2200" dirty="0" smtClean="0"/>
          </a:p>
          <a:p>
            <a:r>
              <a:rPr lang="cs-CZ" sz="2200" dirty="0" smtClean="0"/>
              <a:t>Králík-králice-králíče, cca 2 kg</a:t>
            </a:r>
          </a:p>
          <a:p>
            <a:r>
              <a:rPr lang="cs-CZ" sz="2200" dirty="0" smtClean="0"/>
              <a:t>Nepůvodní druh, Středomoří, 50tá léta - myxomatóza</a:t>
            </a:r>
          </a:p>
          <a:p>
            <a:r>
              <a:rPr lang="cs-CZ" sz="2200" dirty="0" smtClean="0"/>
              <a:t>Kolonie, pouze lokální výskyt, </a:t>
            </a:r>
            <a:r>
              <a:rPr lang="cs-CZ" sz="2200" dirty="0" err="1" smtClean="0"/>
              <a:t>reintrodukce</a:t>
            </a:r>
            <a:endParaRPr lang="cs-CZ" sz="2200" dirty="0" smtClean="0"/>
          </a:p>
          <a:p>
            <a:r>
              <a:rPr lang="cs-CZ" sz="2200" dirty="0" smtClean="0"/>
              <a:t>Šedohnědé zbarvení, světlé břicho, slechy bez tmavého lemu, malé pírko</a:t>
            </a:r>
          </a:p>
          <a:p>
            <a:r>
              <a:rPr lang="cs-CZ" sz="2200" dirty="0" smtClean="0"/>
              <a:t>Mrmlání, vřeštění, pištění, dupání, noční život</a:t>
            </a:r>
          </a:p>
          <a:p>
            <a:r>
              <a:rPr lang="cs-CZ" sz="2200" dirty="0" smtClean="0"/>
              <a:t>Býložravec, okus a ohryz, </a:t>
            </a:r>
            <a:r>
              <a:rPr lang="cs-CZ" sz="2200" dirty="0" err="1" smtClean="0"/>
              <a:t>cekotrofie</a:t>
            </a:r>
            <a:r>
              <a:rPr lang="cs-CZ" sz="2200" dirty="0" smtClean="0"/>
              <a:t> podzemní nory</a:t>
            </a:r>
          </a:p>
          <a:p>
            <a:r>
              <a:rPr lang="cs-CZ" sz="2200" dirty="0" smtClean="0"/>
              <a:t>Honcování (II.-VIII.)</a:t>
            </a:r>
          </a:p>
          <a:p>
            <a:r>
              <a:rPr lang="cs-CZ" sz="2200" dirty="0" smtClean="0"/>
              <a:t>Březost 28-32 dnů, 2-4 zajíčci, několik vrhů do roka </a:t>
            </a:r>
            <a:endParaRPr lang="cs-CZ" sz="2200" dirty="0"/>
          </a:p>
          <a:p>
            <a:r>
              <a:rPr lang="cs-CZ" sz="2200" dirty="0" smtClean="0"/>
              <a:t>Populační dynamika, propad stavů - důvody, predace</a:t>
            </a:r>
          </a:p>
          <a:p>
            <a:r>
              <a:rPr lang="cs-CZ" sz="2200" dirty="0" smtClean="0"/>
              <a:t>Lov 200 ks, stav 2 tis. ks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6068888" y="6232227"/>
            <a:ext cx="2895600" cy="365125"/>
          </a:xfrm>
        </p:spPr>
        <p:txBody>
          <a:bodyPr/>
          <a:lstStyle/>
          <a:p>
            <a:r>
              <a:rPr lang="cs-CZ" dirty="0" smtClean="0"/>
              <a:t>Okruhy: III/A/7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608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Liška obecná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 smtClean="0"/>
              <a:t>Vulpes</a:t>
            </a:r>
            <a:r>
              <a:rPr lang="cs-CZ" sz="3200" i="1" dirty="0" smtClean="0"/>
              <a:t> </a:t>
            </a:r>
            <a:r>
              <a:rPr lang="cs-CZ" sz="3200" i="1" dirty="0" err="1" smtClean="0"/>
              <a:t>vulpes</a:t>
            </a:r>
            <a:r>
              <a:rPr lang="cs-CZ" sz="3200" i="1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964488" cy="4824536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Šelmy-psovití</a:t>
            </a:r>
          </a:p>
          <a:p>
            <a:r>
              <a:rPr lang="cs-CZ" dirty="0" smtClean="0"/>
              <a:t>Lišák-liška-lišče</a:t>
            </a:r>
          </a:p>
          <a:p>
            <a:r>
              <a:rPr lang="cs-CZ" dirty="0" smtClean="0"/>
              <a:t>Původní zvěř, nejrozšířenější šelma, plošný výskyt (města)</a:t>
            </a:r>
          </a:p>
          <a:p>
            <a:r>
              <a:rPr lang="cs-CZ" dirty="0" smtClean="0"/>
              <a:t>Přes 10 kg</a:t>
            </a:r>
          </a:p>
          <a:p>
            <a:r>
              <a:rPr lang="cs-CZ" dirty="0" err="1" smtClean="0"/>
              <a:t>Rezavočervené</a:t>
            </a:r>
            <a:r>
              <a:rPr lang="cs-CZ" dirty="0" smtClean="0"/>
              <a:t> zbarvení (uhlířka, březová), světlé břicho, oháňka, kvítek, fialka</a:t>
            </a:r>
          </a:p>
          <a:p>
            <a:r>
              <a:rPr lang="cs-CZ" dirty="0" smtClean="0"/>
              <a:t>Skolení, štěkání, </a:t>
            </a:r>
            <a:r>
              <a:rPr lang="cs-CZ" dirty="0" err="1" smtClean="0"/>
              <a:t>kamčení</a:t>
            </a:r>
            <a:endParaRPr lang="cs-CZ" dirty="0" smtClean="0"/>
          </a:p>
          <a:p>
            <a:r>
              <a:rPr lang="cs-CZ" dirty="0" smtClean="0"/>
              <a:t>Skvělé smysly, ostražitost, vychytralost, učenlivost, noční život</a:t>
            </a:r>
          </a:p>
          <a:p>
            <a:r>
              <a:rPr lang="cs-CZ" dirty="0" smtClean="0"/>
              <a:t>Všežravec - hraboši, ptáci, bezobratlí, mršiny, ovoce</a:t>
            </a:r>
            <a:r>
              <a:rPr lang="cs-CZ" dirty="0"/>
              <a:t>, drobná </a:t>
            </a:r>
            <a:r>
              <a:rPr lang="cs-CZ" dirty="0" smtClean="0"/>
              <a:t>zvěř</a:t>
            </a:r>
            <a:r>
              <a:rPr lang="cs-CZ" dirty="0"/>
              <a:t> </a:t>
            </a:r>
            <a:r>
              <a:rPr lang="cs-CZ" dirty="0" smtClean="0"/>
              <a:t>do velikosti srnčete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092280" y="6147935"/>
            <a:ext cx="1887488" cy="365125"/>
          </a:xfrm>
        </p:spPr>
        <p:txBody>
          <a:bodyPr/>
          <a:lstStyle/>
          <a:p>
            <a:r>
              <a:rPr lang="cs-CZ" dirty="0" smtClean="0"/>
              <a:t>Okruhy: III/A/8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044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Liška obecná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/>
              <a:t>Vulpes</a:t>
            </a:r>
            <a:r>
              <a:rPr lang="cs-CZ" sz="3200" i="1" dirty="0"/>
              <a:t> </a:t>
            </a:r>
            <a:r>
              <a:rPr lang="cs-CZ" sz="3200" i="1" dirty="0" err="1"/>
              <a:t>vulpes</a:t>
            </a:r>
            <a:r>
              <a:rPr lang="cs-CZ" sz="3200" i="1" dirty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Nory – hrabané, pařezy, hromady klestu, skládky, suť, propusti</a:t>
            </a:r>
          </a:p>
          <a:p>
            <a:r>
              <a:rPr lang="cs-CZ" dirty="0" smtClean="0"/>
              <a:t>Kaňkování I./II., i přes den</a:t>
            </a:r>
          </a:p>
          <a:p>
            <a:r>
              <a:rPr lang="cs-CZ" dirty="0" smtClean="0"/>
              <a:t>51-54 dnů březost, 4-8 mláďat (i více)</a:t>
            </a:r>
          </a:p>
          <a:p>
            <a:r>
              <a:rPr lang="cs-CZ" dirty="0" smtClean="0"/>
              <a:t>Chrup 3.1.4.2./3.1.4.3.</a:t>
            </a:r>
          </a:p>
          <a:p>
            <a:r>
              <a:rPr lang="cs-CZ" dirty="0" smtClean="0"/>
              <a:t>Populační dynamika, rychlé šíření (potrava, absence vztekliny), prašivina, parazité</a:t>
            </a:r>
          </a:p>
          <a:p>
            <a:r>
              <a:rPr lang="cs-CZ" dirty="0"/>
              <a:t>Škody v chovech drobné zvěře a na </a:t>
            </a:r>
            <a:r>
              <a:rPr lang="cs-CZ" dirty="0" smtClean="0"/>
              <a:t>drůbeži</a:t>
            </a:r>
          </a:p>
          <a:p>
            <a:r>
              <a:rPr lang="cs-CZ" dirty="0"/>
              <a:t>S</a:t>
            </a:r>
            <a:r>
              <a:rPr lang="cs-CZ" dirty="0" smtClean="0"/>
              <a:t>tav </a:t>
            </a:r>
            <a:r>
              <a:rPr lang="cs-CZ" dirty="0"/>
              <a:t>8</a:t>
            </a:r>
            <a:r>
              <a:rPr lang="cs-CZ" dirty="0" smtClean="0"/>
              <a:t>0 tis. ks, odstřel 70 tis. ks (proměnlivý – vrhy, potrava), výrazně přemnožená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5724128" y="6204755"/>
            <a:ext cx="2895600" cy="365125"/>
          </a:xfrm>
        </p:spPr>
        <p:txBody>
          <a:bodyPr/>
          <a:lstStyle/>
          <a:p>
            <a:r>
              <a:rPr lang="cs-CZ" dirty="0" smtClean="0"/>
              <a:t>Okruhy: III/A/8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135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Jezevec lesní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 smtClean="0"/>
              <a:t>Meles</a:t>
            </a:r>
            <a:r>
              <a:rPr lang="cs-CZ" sz="3200" i="1" dirty="0" smtClean="0"/>
              <a:t> </a:t>
            </a:r>
            <a:r>
              <a:rPr lang="cs-CZ" sz="3200" i="1" dirty="0" err="1" smtClean="0"/>
              <a:t>meles</a:t>
            </a:r>
            <a:r>
              <a:rPr lang="cs-CZ" sz="3200" i="1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202395" y="1772816"/>
            <a:ext cx="8964488" cy="4824536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Šelmy-kunovití</a:t>
            </a:r>
          </a:p>
          <a:p>
            <a:r>
              <a:rPr lang="cs-CZ" dirty="0" smtClean="0"/>
              <a:t>Jezevec-jezevčice-jezevče</a:t>
            </a:r>
          </a:p>
          <a:p>
            <a:r>
              <a:rPr lang="cs-CZ" dirty="0" smtClean="0"/>
              <a:t>Do 20 kg, šedohnědá srst, světlá hlava s černými pruhy přes světla, štětec, sádelník </a:t>
            </a:r>
          </a:p>
          <a:p>
            <a:r>
              <a:rPr lang="cs-CZ" dirty="0" smtClean="0"/>
              <a:t>Pospolitý život (hrady), noční aktivita, lesní honitby, nepravý zimní spánek</a:t>
            </a:r>
          </a:p>
          <a:p>
            <a:r>
              <a:rPr lang="cs-CZ" dirty="0" smtClean="0"/>
              <a:t>Dobrý sluch, horší čich a zrak</a:t>
            </a:r>
          </a:p>
          <a:p>
            <a:r>
              <a:rPr lang="cs-CZ" dirty="0" smtClean="0"/>
              <a:t>Mručí, funí, mlaská</a:t>
            </a:r>
          </a:p>
          <a:p>
            <a:r>
              <a:rPr lang="cs-CZ" dirty="0" smtClean="0"/>
              <a:t>Chrutí VIII., utajená březost 7-8 měsíců, 3-5 mláďat</a:t>
            </a:r>
          </a:p>
          <a:p>
            <a:r>
              <a:rPr lang="cs-CZ" dirty="0" smtClean="0"/>
              <a:t>Všežravec, sběrač, horší lovec, hmyz vyhrabává</a:t>
            </a:r>
          </a:p>
          <a:p>
            <a:r>
              <a:rPr lang="cs-CZ" dirty="0" smtClean="0"/>
              <a:t>Stav 30 tis. ks, odstřel 4 tis. </a:t>
            </a:r>
            <a:r>
              <a:rPr lang="cs-CZ" dirty="0"/>
              <a:t>k</a:t>
            </a:r>
            <a:r>
              <a:rPr lang="cs-CZ" dirty="0" smtClean="0"/>
              <a:t>s, nárůst stavů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6689114" y="6180661"/>
            <a:ext cx="2895600" cy="365125"/>
          </a:xfrm>
        </p:spPr>
        <p:txBody>
          <a:bodyPr/>
          <a:lstStyle/>
          <a:p>
            <a:r>
              <a:rPr lang="cs-CZ" dirty="0" smtClean="0"/>
              <a:t>Okruhy: III/A/9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144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Kuna lesní a kuna skalní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 smtClean="0"/>
              <a:t>Martes</a:t>
            </a:r>
            <a:r>
              <a:rPr lang="cs-CZ" sz="3200" i="1" dirty="0" smtClean="0"/>
              <a:t> </a:t>
            </a:r>
            <a:r>
              <a:rPr lang="cs-CZ" sz="3200" i="1" dirty="0" err="1" smtClean="0"/>
              <a:t>martes</a:t>
            </a:r>
            <a:r>
              <a:rPr lang="cs-CZ" sz="3200" i="1" dirty="0" smtClean="0"/>
              <a:t>, </a:t>
            </a:r>
            <a:r>
              <a:rPr lang="cs-CZ" sz="3200" i="1" dirty="0" err="1" smtClean="0"/>
              <a:t>Martes</a:t>
            </a:r>
            <a:r>
              <a:rPr lang="cs-CZ" sz="3200" i="1" dirty="0" smtClean="0"/>
              <a:t> </a:t>
            </a:r>
            <a:r>
              <a:rPr lang="cs-CZ" sz="3200" i="1" dirty="0" err="1" smtClean="0"/>
              <a:t>foina</a:t>
            </a:r>
            <a:r>
              <a:rPr lang="cs-CZ" sz="3200" i="1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844824"/>
            <a:ext cx="4176464" cy="4824536"/>
          </a:xfrm>
        </p:spPr>
        <p:txBody>
          <a:bodyPr>
            <a:noAutofit/>
          </a:bodyPr>
          <a:lstStyle/>
          <a:p>
            <a:r>
              <a:rPr lang="cs-CZ" sz="2000" dirty="0" err="1" smtClean="0"/>
              <a:t>Kuňák</a:t>
            </a:r>
            <a:r>
              <a:rPr lang="cs-CZ" sz="2000" dirty="0" smtClean="0"/>
              <a:t>-</a:t>
            </a:r>
            <a:r>
              <a:rPr lang="cs-CZ" sz="2000" dirty="0" err="1" smtClean="0"/>
              <a:t>kunice</a:t>
            </a:r>
            <a:r>
              <a:rPr lang="cs-CZ" sz="2000" dirty="0" smtClean="0"/>
              <a:t>-kuně</a:t>
            </a:r>
          </a:p>
          <a:p>
            <a:r>
              <a:rPr lang="cs-CZ" sz="2000" dirty="0" smtClean="0"/>
              <a:t>Do 1,5 kg, rozsáhlejší lesy</a:t>
            </a:r>
          </a:p>
          <a:p>
            <a:r>
              <a:rPr lang="cs-CZ" sz="2000" dirty="0" smtClean="0"/>
              <a:t>Tmavě hnědá srst, žlutá hrdelní skvrna (nedosahuje na běhy), dobře osrstěné tlapky</a:t>
            </a:r>
          </a:p>
          <a:p>
            <a:r>
              <a:rPr lang="cs-CZ" sz="2000" dirty="0" smtClean="0"/>
              <a:t>Typické poskoky, skvěle šplhá</a:t>
            </a:r>
          </a:p>
          <a:p>
            <a:r>
              <a:rPr lang="cs-CZ" sz="2000" dirty="0" smtClean="0"/>
              <a:t>Kaňkování VII./VIII., </a:t>
            </a:r>
          </a:p>
          <a:p>
            <a:r>
              <a:rPr lang="cs-CZ" sz="2000" dirty="0" smtClean="0"/>
              <a:t>9 měsíců březost, metá 2-6 mláďat</a:t>
            </a:r>
          </a:p>
          <a:p>
            <a:r>
              <a:rPr lang="cs-CZ" sz="2000" dirty="0" smtClean="0"/>
              <a:t>Skvělý lovec (mláďata, ptáci, veverky, drobná zvěř, hmyz, hraboši), vejce</a:t>
            </a:r>
          </a:p>
          <a:p>
            <a:r>
              <a:rPr lang="cs-CZ" sz="2000" dirty="0" smtClean="0"/>
              <a:t>Sběr plodů (jeřabiny, švestky)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31840" y="6207043"/>
            <a:ext cx="2895600" cy="365125"/>
          </a:xfrm>
        </p:spPr>
        <p:txBody>
          <a:bodyPr/>
          <a:lstStyle/>
          <a:p>
            <a:r>
              <a:rPr lang="cs-CZ" dirty="0" smtClean="0"/>
              <a:t>Okruhy: III/A/9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355976" y="1844824"/>
            <a:ext cx="4623792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/>
              <a:t>Šelmy-kunovití</a:t>
            </a:r>
          </a:p>
          <a:p>
            <a:r>
              <a:rPr lang="cs-CZ" sz="2400" dirty="0" smtClean="0"/>
              <a:t>Kuna skalní</a:t>
            </a:r>
          </a:p>
          <a:p>
            <a:pPr lvl="1"/>
            <a:r>
              <a:rPr lang="cs-CZ" sz="2000" dirty="0" smtClean="0"/>
              <a:t>Světlejší srst</a:t>
            </a:r>
          </a:p>
          <a:p>
            <a:pPr lvl="1"/>
            <a:r>
              <a:rPr lang="cs-CZ" sz="2000" dirty="0" smtClean="0"/>
              <a:t>Bílá náprsenka až na přední běhy, tlapky málo osrstěné</a:t>
            </a:r>
          </a:p>
          <a:p>
            <a:pPr lvl="1"/>
            <a:r>
              <a:rPr lang="cs-CZ" sz="2000" dirty="0" smtClean="0"/>
              <a:t>Blízkost lidských sídlišť (půdy, stodoly, hromady klestu a kulatiny, kamení)</a:t>
            </a:r>
          </a:p>
          <a:p>
            <a:pPr lvl="1"/>
            <a:r>
              <a:rPr lang="cs-CZ" sz="2000" dirty="0" smtClean="0"/>
              <a:t>Škody v chovech drůbeže (vyvádění mláďat), lov hlodavců</a:t>
            </a:r>
          </a:p>
          <a:p>
            <a:r>
              <a:rPr lang="cs-CZ" sz="2000" dirty="0"/>
              <a:t>Stav 80 tis. ks, odstřel přes 10 tis. ks (oba druhy souhrnně)</a:t>
            </a:r>
          </a:p>
          <a:p>
            <a:pPr lvl="1"/>
            <a:endParaRPr lang="cs-CZ" sz="2400" dirty="0" smtClean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9484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Tchoř tmavý a tchoř stepní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/>
              <a:t>Putorius</a:t>
            </a:r>
            <a:r>
              <a:rPr lang="cs-CZ" sz="3200" i="1" dirty="0"/>
              <a:t> </a:t>
            </a:r>
            <a:r>
              <a:rPr lang="cs-CZ" sz="3200" i="1" dirty="0" err="1" smtClean="0"/>
              <a:t>putorius</a:t>
            </a:r>
            <a:r>
              <a:rPr lang="cs-CZ" sz="3200" i="1" dirty="0" smtClean="0"/>
              <a:t> a </a:t>
            </a:r>
            <a:r>
              <a:rPr lang="cs-CZ" sz="3200" i="1" dirty="0" err="1"/>
              <a:t>Putorius</a:t>
            </a:r>
            <a:r>
              <a:rPr lang="cs-CZ" sz="3200" i="1" dirty="0"/>
              <a:t> </a:t>
            </a:r>
            <a:r>
              <a:rPr lang="cs-CZ" sz="3200" i="1" dirty="0" err="1" smtClean="0"/>
              <a:t>eversmanni</a:t>
            </a:r>
            <a:r>
              <a:rPr lang="cs-CZ" sz="3200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290368" y="1844824"/>
            <a:ext cx="8711856" cy="4824536"/>
          </a:xfrm>
        </p:spPr>
        <p:txBody>
          <a:bodyPr>
            <a:noAutofit/>
          </a:bodyPr>
          <a:lstStyle/>
          <a:p>
            <a:r>
              <a:rPr lang="cs-CZ" sz="2000" dirty="0" smtClean="0"/>
              <a:t>Šelmy-kunovití</a:t>
            </a:r>
          </a:p>
          <a:p>
            <a:r>
              <a:rPr lang="cs-CZ" sz="2000" dirty="0" smtClean="0"/>
              <a:t>Tchoř-tchořice-</a:t>
            </a:r>
            <a:r>
              <a:rPr lang="cs-CZ" sz="2000" dirty="0" err="1" smtClean="0"/>
              <a:t>tchoříče</a:t>
            </a:r>
            <a:endParaRPr lang="cs-CZ" sz="2000" dirty="0" smtClean="0"/>
          </a:p>
          <a:p>
            <a:r>
              <a:rPr lang="cs-CZ" sz="2000" dirty="0" smtClean="0"/>
              <a:t>Nebezpečí – vypouští tchořovinu</a:t>
            </a:r>
          </a:p>
          <a:p>
            <a:r>
              <a:rPr lang="cs-CZ" sz="2000" dirty="0"/>
              <a:t>Kolem 1,5 kg</a:t>
            </a:r>
          </a:p>
          <a:p>
            <a:r>
              <a:rPr lang="cs-CZ" sz="2000" dirty="0"/>
              <a:t>Druhy se liší zbarvením a životním prostředím</a:t>
            </a:r>
          </a:p>
          <a:p>
            <a:r>
              <a:rPr lang="cs-CZ" sz="2000" dirty="0" smtClean="0"/>
              <a:t>Tchoř tmavý</a:t>
            </a:r>
          </a:p>
          <a:p>
            <a:pPr lvl="1"/>
            <a:r>
              <a:rPr lang="cs-CZ" sz="1600" dirty="0" smtClean="0"/>
              <a:t>Hnědé zbarvení, světlá obličejová maska</a:t>
            </a:r>
          </a:p>
          <a:p>
            <a:pPr lvl="1"/>
            <a:r>
              <a:rPr lang="cs-CZ" sz="1600" dirty="0" smtClean="0"/>
              <a:t>Přechodné prostředí pole-les, okolí vod i sídel</a:t>
            </a:r>
          </a:p>
          <a:p>
            <a:pPr lvl="1"/>
            <a:r>
              <a:rPr lang="cs-CZ" sz="1600" dirty="0" smtClean="0"/>
              <a:t>Drobní obratlovci, hmyz, obojživelníci a plazi („žabák“), vejce</a:t>
            </a:r>
          </a:p>
          <a:p>
            <a:r>
              <a:rPr lang="cs-CZ" sz="2000" dirty="0" smtClean="0"/>
              <a:t>Tchoř stepní</a:t>
            </a:r>
          </a:p>
          <a:p>
            <a:pPr lvl="1"/>
            <a:r>
              <a:rPr lang="cs-CZ" sz="1600" dirty="0" smtClean="0"/>
              <a:t>Světlejší</a:t>
            </a:r>
          </a:p>
          <a:p>
            <a:pPr lvl="1"/>
            <a:r>
              <a:rPr lang="cs-CZ" sz="1600" dirty="0" smtClean="0"/>
              <a:t>Otevřená krajina, meze, remízky - vzácnější</a:t>
            </a:r>
          </a:p>
          <a:p>
            <a:pPr lvl="1"/>
            <a:r>
              <a:rPr lang="cs-CZ" sz="1600" dirty="0" smtClean="0"/>
              <a:t>Hlodavci, králíci</a:t>
            </a:r>
          </a:p>
          <a:p>
            <a:r>
              <a:rPr lang="cs-CZ" sz="2000" dirty="0" smtClean="0"/>
              <a:t>Stav 9 tis. jedinců, neloví se, populační dynamika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6508576" y="6173254"/>
            <a:ext cx="2895600" cy="365125"/>
          </a:xfrm>
        </p:spPr>
        <p:txBody>
          <a:bodyPr/>
          <a:lstStyle/>
          <a:p>
            <a:r>
              <a:rPr lang="cs-CZ" dirty="0" smtClean="0"/>
              <a:t>Okruhy: III/A/9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112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8052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5300" b="1" dirty="0" smtClean="0"/>
              <a:t>Ondatra pižmová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4000" i="1" dirty="0" smtClean="0"/>
              <a:t>(</a:t>
            </a:r>
            <a:r>
              <a:rPr lang="cs-CZ" sz="3600" i="1" dirty="0"/>
              <a:t>Ondatra </a:t>
            </a:r>
            <a:r>
              <a:rPr lang="cs-CZ" sz="3600" i="1" dirty="0" err="1"/>
              <a:t>zibethicus</a:t>
            </a:r>
            <a:r>
              <a:rPr lang="cs-CZ" sz="4000" i="1" dirty="0" smtClean="0"/>
              <a:t>)</a:t>
            </a:r>
            <a:endParaRPr lang="cs-CZ" sz="49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55976"/>
            <a:ext cx="8639848" cy="4829621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Původem ze S. </a:t>
            </a:r>
            <a:r>
              <a:rPr lang="cs-CZ" dirty="0"/>
              <a:t>A</a:t>
            </a:r>
            <a:r>
              <a:rPr lang="cs-CZ" dirty="0" smtClean="0"/>
              <a:t>meriky, Dobříš 1905, invaze po Evropě</a:t>
            </a:r>
          </a:p>
          <a:p>
            <a:r>
              <a:rPr lang="cs-CZ" dirty="0" err="1" smtClean="0"/>
              <a:t>Ondatrák</a:t>
            </a:r>
            <a:r>
              <a:rPr lang="cs-CZ" dirty="0" smtClean="0"/>
              <a:t>-ondatra-ondatře</a:t>
            </a:r>
          </a:p>
          <a:p>
            <a:r>
              <a:rPr lang="cs-CZ" dirty="0" smtClean="0"/>
              <a:t>Hnědé zbarvení (bizam), lysý ocas, 1,5 kg</a:t>
            </a:r>
          </a:p>
          <a:p>
            <a:r>
              <a:rPr lang="cs-CZ" dirty="0" smtClean="0"/>
              <a:t>Břehy rybníků a řek, plave, potápí se, hrady, podzemní nory – poškození hrází</a:t>
            </a:r>
          </a:p>
          <a:p>
            <a:r>
              <a:rPr lang="cs-CZ" dirty="0" smtClean="0"/>
              <a:t>Pobřežní vegetace, škeble, leklé ryby, noční aktivita</a:t>
            </a:r>
          </a:p>
          <a:p>
            <a:r>
              <a:rPr lang="cs-CZ" dirty="0" smtClean="0"/>
              <a:t>Honí se až 4krát ročně, březost 21 dnů, 10 mláďat</a:t>
            </a:r>
          </a:p>
          <a:p>
            <a:r>
              <a:rPr lang="cs-CZ" dirty="0" smtClean="0"/>
              <a:t>Velký propad populace (čistota vody?), stav 20 tis. ks, současný lov v řádu stovek až </a:t>
            </a:r>
            <a:r>
              <a:rPr lang="cs-CZ" dirty="0" err="1" smtClean="0"/>
              <a:t>tisiců</a:t>
            </a:r>
            <a:r>
              <a:rPr lang="cs-CZ" dirty="0" smtClean="0"/>
              <a:t> ks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15616" y="622047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III/C/16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72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Rys ostrovid a kočka divoká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/>
              <a:t>Lynx</a:t>
            </a:r>
            <a:r>
              <a:rPr lang="cs-CZ" sz="3200" i="1" dirty="0"/>
              <a:t> </a:t>
            </a:r>
            <a:r>
              <a:rPr lang="cs-CZ" sz="3200" i="1" dirty="0" err="1" smtClean="0"/>
              <a:t>lynx</a:t>
            </a:r>
            <a:r>
              <a:rPr lang="cs-CZ" sz="3200" i="1" dirty="0" smtClean="0"/>
              <a:t>, </a:t>
            </a:r>
            <a:r>
              <a:rPr lang="cs-CZ" sz="3200" i="1" dirty="0" err="1" smtClean="0"/>
              <a:t>Felis</a:t>
            </a:r>
            <a:r>
              <a:rPr lang="cs-CZ" sz="3200" i="1" dirty="0" smtClean="0"/>
              <a:t> </a:t>
            </a:r>
            <a:r>
              <a:rPr lang="cs-CZ" sz="3200" i="1" dirty="0" err="1"/>
              <a:t>silvestris</a:t>
            </a:r>
            <a:r>
              <a:rPr lang="cs-CZ" sz="3200" i="1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728664" y="1844824"/>
            <a:ext cx="4379840" cy="4824536"/>
          </a:xfrm>
        </p:spPr>
        <p:txBody>
          <a:bodyPr>
            <a:noAutofit/>
          </a:bodyPr>
          <a:lstStyle/>
          <a:p>
            <a:r>
              <a:rPr lang="cs-CZ" sz="2800" dirty="0" smtClean="0"/>
              <a:t>Rys ostrovid</a:t>
            </a:r>
          </a:p>
          <a:p>
            <a:pPr lvl="1"/>
            <a:r>
              <a:rPr lang="cs-CZ" sz="2000" dirty="0" smtClean="0"/>
              <a:t>Rys-rysice-</a:t>
            </a:r>
            <a:r>
              <a:rPr lang="cs-CZ" sz="2000" dirty="0" err="1" smtClean="0"/>
              <a:t>rysíče</a:t>
            </a:r>
            <a:endParaRPr lang="cs-CZ" sz="2000" dirty="0" smtClean="0"/>
          </a:p>
          <a:p>
            <a:pPr lvl="1"/>
            <a:r>
              <a:rPr lang="cs-CZ" sz="2000" dirty="0" smtClean="0"/>
              <a:t>30 kg, rezavohnědá srst, tmavé skvrny</a:t>
            </a:r>
          </a:p>
          <a:p>
            <a:pPr lvl="1"/>
            <a:r>
              <a:rPr lang="cs-CZ" sz="2000" dirty="0" smtClean="0"/>
              <a:t>Licousy, </a:t>
            </a:r>
            <a:r>
              <a:rPr lang="cs-CZ" sz="2000" dirty="0" err="1" smtClean="0"/>
              <a:t>chvostky</a:t>
            </a:r>
            <a:endParaRPr lang="cs-CZ" sz="2000" dirty="0" smtClean="0"/>
          </a:p>
          <a:p>
            <a:pPr lvl="1"/>
            <a:r>
              <a:rPr lang="cs-CZ" sz="2000" dirty="0" smtClean="0"/>
              <a:t>Samotářský noční život</a:t>
            </a:r>
          </a:p>
          <a:p>
            <a:pPr lvl="1"/>
            <a:r>
              <a:rPr lang="cs-CZ" sz="2000" dirty="0" smtClean="0"/>
              <a:t>Rozsáhlé lesní komplexy</a:t>
            </a:r>
          </a:p>
          <a:p>
            <a:pPr lvl="1"/>
            <a:r>
              <a:rPr lang="cs-CZ" sz="2000" dirty="0" smtClean="0"/>
              <a:t>Skvělý lovec – obratlovci do velikosti holé zvěře jelení</a:t>
            </a:r>
          </a:p>
          <a:p>
            <a:pPr lvl="1"/>
            <a:r>
              <a:rPr lang="cs-CZ" sz="2000" dirty="0" smtClean="0"/>
              <a:t>Kaňkování I./IV., březost 70-74 dnů, 2-4 mláďata</a:t>
            </a:r>
          </a:p>
          <a:p>
            <a:pPr lvl="1"/>
            <a:r>
              <a:rPr lang="cs-CZ" sz="2000" dirty="0" smtClean="0"/>
              <a:t>Význam a výskyt v ČR – horské lesy - </a:t>
            </a:r>
            <a:r>
              <a:rPr lang="cs-CZ" sz="1600" dirty="0" smtClean="0"/>
              <a:t>cca 400 ks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31840" y="6207043"/>
            <a:ext cx="2895600" cy="365125"/>
          </a:xfrm>
        </p:spPr>
        <p:txBody>
          <a:bodyPr/>
          <a:lstStyle/>
          <a:p>
            <a:r>
              <a:rPr lang="cs-CZ" dirty="0" smtClean="0"/>
              <a:t>Okruhy: III/A/10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2003760"/>
            <a:ext cx="4623792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/>
              <a:t>Šelmy-kočkovití</a:t>
            </a:r>
          </a:p>
          <a:p>
            <a:r>
              <a:rPr lang="cs-CZ" sz="2400" dirty="0" smtClean="0"/>
              <a:t>Kočka divoká</a:t>
            </a:r>
          </a:p>
          <a:p>
            <a:pPr lvl="1"/>
            <a:r>
              <a:rPr lang="cs-CZ" sz="2000" dirty="0" smtClean="0"/>
              <a:t>Kocour-kočka-kotě</a:t>
            </a:r>
          </a:p>
          <a:p>
            <a:pPr lvl="1"/>
            <a:r>
              <a:rPr lang="cs-CZ" sz="2000" dirty="0" err="1" smtClean="0"/>
              <a:t>Morouhatá</a:t>
            </a:r>
            <a:r>
              <a:rPr lang="cs-CZ" sz="2000" dirty="0" smtClean="0"/>
              <a:t> srst, přes 10 kg</a:t>
            </a:r>
          </a:p>
          <a:p>
            <a:pPr lvl="1"/>
            <a:r>
              <a:rPr lang="cs-CZ" sz="2000" dirty="0" smtClean="0"/>
              <a:t>Širší konec oháňky, 3-4 tmavé pruhy</a:t>
            </a:r>
          </a:p>
          <a:p>
            <a:pPr lvl="1"/>
            <a:r>
              <a:rPr lang="cs-CZ" sz="2000" dirty="0" smtClean="0"/>
              <a:t>Obratlovci do velikosti zajíce</a:t>
            </a:r>
          </a:p>
          <a:p>
            <a:pPr lvl="1"/>
            <a:r>
              <a:rPr lang="cs-CZ" sz="2000" dirty="0" smtClean="0"/>
              <a:t>Noční samotářský život</a:t>
            </a:r>
          </a:p>
          <a:p>
            <a:pPr lvl="1"/>
            <a:r>
              <a:rPr lang="cs-CZ" sz="2000" dirty="0" smtClean="0"/>
              <a:t>Kaňkování II./III., 9 týdnů. 3-6 koťat</a:t>
            </a:r>
          </a:p>
          <a:p>
            <a:pPr lvl="1"/>
            <a:r>
              <a:rPr lang="cs-CZ" sz="2000" dirty="0"/>
              <a:t>Význam a výskyt v ČR </a:t>
            </a:r>
          </a:p>
          <a:p>
            <a:pPr lvl="2"/>
            <a:r>
              <a:rPr lang="cs-CZ" sz="1600" dirty="0" smtClean="0"/>
              <a:t>Horské souvislé lesy</a:t>
            </a:r>
          </a:p>
          <a:p>
            <a:pPr lvl="2"/>
            <a:r>
              <a:rPr lang="cs-CZ" sz="1600" dirty="0" smtClean="0"/>
              <a:t>cca 30 jedinců, z části migrujících</a:t>
            </a:r>
            <a:endParaRPr lang="cs-CZ" sz="2000" dirty="0"/>
          </a:p>
          <a:p>
            <a:pPr lvl="2"/>
            <a:r>
              <a:rPr lang="cs-CZ" sz="1600" dirty="0"/>
              <a:t>Původně plošné </a:t>
            </a:r>
            <a:r>
              <a:rPr lang="cs-CZ" sz="1600" dirty="0" smtClean="0"/>
              <a:t>rozšíření</a:t>
            </a:r>
            <a:endParaRPr lang="cs-CZ" sz="1600" dirty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92692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323528" y="1784280"/>
            <a:ext cx="4623792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/>
              <a:t>Šelmy-psovití</a:t>
            </a:r>
          </a:p>
          <a:p>
            <a:r>
              <a:rPr lang="cs-CZ" sz="2400" dirty="0" smtClean="0"/>
              <a:t>Psík mývalovitý</a:t>
            </a:r>
          </a:p>
          <a:p>
            <a:pPr lvl="1"/>
            <a:r>
              <a:rPr lang="cs-CZ" sz="2000" dirty="0" smtClean="0"/>
              <a:t>Nepůvodní (V Asie, přes Ukrajinu)</a:t>
            </a:r>
          </a:p>
          <a:p>
            <a:pPr lvl="1"/>
            <a:r>
              <a:rPr lang="cs-CZ" sz="2000" dirty="0" smtClean="0"/>
              <a:t>Podobný jezevci, zavalité tělo, šedohnědé zbarvení, kolem 10 kg</a:t>
            </a:r>
          </a:p>
          <a:p>
            <a:pPr lvl="1"/>
            <a:r>
              <a:rPr lang="cs-CZ" sz="2000" dirty="0" smtClean="0"/>
              <a:t>Noční život, nepravý zimní spánek</a:t>
            </a:r>
          </a:p>
          <a:p>
            <a:pPr lvl="1"/>
            <a:r>
              <a:rPr lang="cs-CZ" sz="2000" dirty="0" smtClean="0"/>
              <a:t>Blízkost vody, podzemní nory</a:t>
            </a:r>
          </a:p>
          <a:p>
            <a:pPr lvl="1"/>
            <a:r>
              <a:rPr lang="cs-CZ" sz="2000" dirty="0" smtClean="0"/>
              <a:t>Páření III./IV.</a:t>
            </a:r>
          </a:p>
          <a:p>
            <a:pPr lvl="1"/>
            <a:r>
              <a:rPr lang="cs-CZ" sz="2000" dirty="0" smtClean="0"/>
              <a:t>Březost 60-63 dnů, 4-12 štěňat</a:t>
            </a:r>
          </a:p>
          <a:p>
            <a:pPr lvl="1"/>
            <a:r>
              <a:rPr lang="cs-CZ" sz="2000" dirty="0" smtClean="0"/>
              <a:t>Všežravec – rostlinná i živočišná potrava, škody na drobné a vejcích</a:t>
            </a:r>
          </a:p>
          <a:p>
            <a:pPr lvl="1"/>
            <a:r>
              <a:rPr lang="cs-CZ" sz="2000" dirty="0" smtClean="0"/>
              <a:t>Rozšíření v ČR, populační dynamika</a:t>
            </a:r>
          </a:p>
          <a:p>
            <a:pPr lvl="1"/>
            <a:r>
              <a:rPr lang="cs-CZ" sz="2000" dirty="0" smtClean="0"/>
              <a:t>Lov 2 tis. ks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Vlk obecný a psík mývalovitý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/>
              <a:t>Canis</a:t>
            </a:r>
            <a:r>
              <a:rPr lang="cs-CZ" sz="3200" i="1" dirty="0"/>
              <a:t> lupus </a:t>
            </a:r>
            <a:r>
              <a:rPr lang="cs-CZ" sz="3200" i="1" dirty="0" smtClean="0"/>
              <a:t>, </a:t>
            </a:r>
            <a:r>
              <a:rPr lang="cs-CZ" sz="3200" i="1" dirty="0" err="1"/>
              <a:t>Nyctereutes</a:t>
            </a:r>
            <a:r>
              <a:rPr lang="cs-CZ" sz="3200" i="1" dirty="0"/>
              <a:t> </a:t>
            </a:r>
            <a:r>
              <a:rPr lang="cs-CZ" sz="3200" i="1" dirty="0" err="1" smtClean="0"/>
              <a:t>procyonoides</a:t>
            </a:r>
            <a:r>
              <a:rPr lang="cs-CZ" sz="3200" dirty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714904" y="1721464"/>
            <a:ext cx="4176464" cy="4824536"/>
          </a:xfrm>
        </p:spPr>
        <p:txBody>
          <a:bodyPr>
            <a:noAutofit/>
          </a:bodyPr>
          <a:lstStyle/>
          <a:p>
            <a:r>
              <a:rPr lang="cs-CZ" sz="2800" dirty="0" smtClean="0"/>
              <a:t>Vlk obecný</a:t>
            </a:r>
          </a:p>
          <a:p>
            <a:pPr lvl="1"/>
            <a:r>
              <a:rPr lang="cs-CZ" sz="1800" dirty="0" smtClean="0"/>
              <a:t>Vlk-vlčice-vlče, do 70 kg</a:t>
            </a:r>
          </a:p>
          <a:p>
            <a:pPr lvl="1"/>
            <a:r>
              <a:rPr lang="cs-CZ" sz="1800" dirty="0" smtClean="0"/>
              <a:t>Rezavohnědé zbarvení, světlé břicho a vnitřní strany běhů</a:t>
            </a:r>
          </a:p>
          <a:p>
            <a:pPr lvl="1"/>
            <a:r>
              <a:rPr lang="cs-CZ" sz="1800" dirty="0" smtClean="0"/>
              <a:t>Kratší slechy, vyšší kohoutková partie, svěšená </a:t>
            </a:r>
            <a:r>
              <a:rPr lang="cs-CZ" sz="1800" dirty="0" err="1" smtClean="0"/>
              <a:t>oháńka</a:t>
            </a:r>
            <a:endParaRPr lang="cs-CZ" sz="1800" dirty="0" smtClean="0"/>
          </a:p>
          <a:p>
            <a:pPr lvl="1"/>
            <a:r>
              <a:rPr lang="cs-CZ" sz="1800" dirty="0" smtClean="0"/>
              <a:t>Souvislé lesy, hory</a:t>
            </a:r>
          </a:p>
          <a:p>
            <a:pPr lvl="1"/>
            <a:r>
              <a:rPr lang="cs-CZ" sz="1800" dirty="0" smtClean="0"/>
              <a:t>Kaňkování I./III., 62-65 dnů březost, 5 vlčat</a:t>
            </a:r>
          </a:p>
          <a:p>
            <a:pPr lvl="1"/>
            <a:r>
              <a:rPr lang="cs-CZ" sz="1800" dirty="0" smtClean="0"/>
              <a:t>Chrup 3.1.4.2/3.1.4.3.</a:t>
            </a:r>
          </a:p>
          <a:p>
            <a:pPr lvl="1"/>
            <a:r>
              <a:rPr lang="cs-CZ" sz="1800" dirty="0" smtClean="0"/>
              <a:t>Typický lovec (rodinné smečky)</a:t>
            </a:r>
          </a:p>
          <a:p>
            <a:pPr lvl="1"/>
            <a:r>
              <a:rPr lang="cs-CZ" sz="1800" dirty="0" smtClean="0"/>
              <a:t>Spárkatá zvěř, hospodářská zvířata</a:t>
            </a:r>
          </a:p>
          <a:p>
            <a:pPr lvl="1"/>
            <a:r>
              <a:rPr lang="cs-CZ" sz="1800" dirty="0" smtClean="0"/>
              <a:t>Rozšíření v ČR - návrat do přírody</a:t>
            </a:r>
          </a:p>
          <a:p>
            <a:pPr lvl="2"/>
            <a:r>
              <a:rPr lang="cs-CZ" sz="1400" dirty="0" smtClean="0"/>
              <a:t>Jeseníky, Beskydy, </a:t>
            </a:r>
            <a:r>
              <a:rPr lang="cs-CZ" sz="1400" dirty="0"/>
              <a:t>K</a:t>
            </a:r>
            <a:r>
              <a:rPr lang="cs-CZ" sz="1400" dirty="0" smtClean="0"/>
              <a:t>okořínsko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0" y="6243691"/>
            <a:ext cx="1944216" cy="365125"/>
          </a:xfrm>
        </p:spPr>
        <p:txBody>
          <a:bodyPr/>
          <a:lstStyle/>
          <a:p>
            <a:r>
              <a:rPr lang="cs-CZ" dirty="0" smtClean="0"/>
              <a:t>Okruhy: III/A/11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276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8052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5300" b="1" dirty="0" smtClean="0"/>
              <a:t>Vydra říční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3600" i="1" dirty="0" smtClean="0"/>
              <a:t>(</a:t>
            </a:r>
            <a:r>
              <a:rPr lang="cs-CZ" sz="3200" i="1" dirty="0" err="1"/>
              <a:t>Lutra</a:t>
            </a:r>
            <a:r>
              <a:rPr lang="cs-CZ" sz="3200" i="1" dirty="0"/>
              <a:t> </a:t>
            </a:r>
            <a:r>
              <a:rPr lang="cs-CZ" sz="3200" i="1" dirty="0" err="1" smtClean="0"/>
              <a:t>lutra</a:t>
            </a:r>
            <a:r>
              <a:rPr lang="cs-CZ" sz="3600" i="1" dirty="0" smtClean="0"/>
              <a:t>)</a:t>
            </a:r>
            <a:endParaRPr lang="cs-CZ" sz="36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916832"/>
            <a:ext cx="8639848" cy="4829621"/>
          </a:xfrm>
        </p:spPr>
        <p:txBody>
          <a:bodyPr>
            <a:normAutofit fontScale="85000" lnSpcReduction="10000"/>
          </a:bodyPr>
          <a:lstStyle/>
          <a:p>
            <a:r>
              <a:rPr lang="cs-CZ" dirty="0" err="1" smtClean="0"/>
              <a:t>Vydrák</a:t>
            </a:r>
            <a:r>
              <a:rPr lang="cs-CZ" dirty="0" smtClean="0"/>
              <a:t>-</a:t>
            </a:r>
            <a:r>
              <a:rPr lang="cs-CZ" dirty="0" err="1" smtClean="0"/>
              <a:t>vydřice</a:t>
            </a:r>
            <a:r>
              <a:rPr lang="cs-CZ" dirty="0" smtClean="0"/>
              <a:t>-vydře</a:t>
            </a:r>
          </a:p>
          <a:p>
            <a:r>
              <a:rPr lang="cs-CZ" dirty="0" smtClean="0"/>
              <a:t>Po vyhubení (kožešina, škody na rybách, čistota vody) zpětné samovolné šíření po celém území, 8,5 tis. ks</a:t>
            </a:r>
          </a:p>
          <a:p>
            <a:r>
              <a:rPr lang="cs-CZ" dirty="0" smtClean="0"/>
              <a:t>Skvělý plavec, uzavíratelné nozdry i slechy, plovací blány – ryby, raci, obojživelníci, drobní savci</a:t>
            </a:r>
          </a:p>
          <a:p>
            <a:r>
              <a:rPr lang="cs-CZ" dirty="0" smtClean="0"/>
              <a:t>Tmavě hnědá srst, 12 kg</a:t>
            </a:r>
          </a:p>
          <a:p>
            <a:r>
              <a:rPr lang="cs-CZ" dirty="0" smtClean="0"/>
              <a:t>Okolí čistých zarybněných vod, zimní škody na obsádkách</a:t>
            </a:r>
          </a:p>
          <a:p>
            <a:r>
              <a:rPr lang="cs-CZ" dirty="0" smtClean="0"/>
              <a:t>V březích doupata, skluzy do vody, konzumace potravy na vyvýšených místech</a:t>
            </a:r>
          </a:p>
          <a:p>
            <a:r>
              <a:rPr lang="cs-CZ" dirty="0" smtClean="0"/>
              <a:t>Utajená březost až  měsíců, jinak cca 60 dnů, 3 </a:t>
            </a:r>
            <a:r>
              <a:rPr lang="cs-CZ" dirty="0" err="1" smtClean="0"/>
              <a:t>vydřata</a:t>
            </a: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15616" y="622047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III/C/18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35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305229" y="1734493"/>
            <a:ext cx="8208912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/>
              <a:t>Smysly – sběr podnětů</a:t>
            </a:r>
          </a:p>
          <a:p>
            <a:pPr lvl="1"/>
            <a:r>
              <a:rPr lang="cs-CZ" sz="2000" dirty="0"/>
              <a:t>Zrak</a:t>
            </a:r>
            <a:r>
              <a:rPr lang="cs-CZ" sz="2000" dirty="0" smtClean="0"/>
              <a:t> - s</a:t>
            </a:r>
            <a:r>
              <a:rPr lang="cs-CZ" sz="1800" dirty="0" smtClean="0"/>
              <a:t>větlo, barvy, tvary, prostorová orientace (párové oči)</a:t>
            </a:r>
          </a:p>
          <a:p>
            <a:pPr lvl="2"/>
            <a:r>
              <a:rPr lang="cs-CZ" sz="1800" dirty="0" smtClean="0"/>
              <a:t>Čočka, sítnice, čípky </a:t>
            </a:r>
            <a:r>
              <a:rPr lang="cs-CZ" sz="1800" dirty="0"/>
              <a:t>(barva) a tyčinky (šero</a:t>
            </a:r>
            <a:r>
              <a:rPr lang="cs-CZ" sz="1800" dirty="0" smtClean="0"/>
              <a:t>)</a:t>
            </a:r>
          </a:p>
          <a:p>
            <a:pPr lvl="1"/>
            <a:r>
              <a:rPr lang="cs-CZ" sz="2000" dirty="0"/>
              <a:t>Čich</a:t>
            </a:r>
            <a:r>
              <a:rPr lang="cs-CZ" sz="2000" dirty="0" smtClean="0"/>
              <a:t> </a:t>
            </a:r>
            <a:r>
              <a:rPr lang="cs-CZ" sz="1800" dirty="0" smtClean="0"/>
              <a:t>– pachy – potrava, nebezpečí, vnitrodruhová komunikace</a:t>
            </a:r>
          </a:p>
          <a:p>
            <a:pPr lvl="2"/>
            <a:r>
              <a:rPr lang="cs-CZ" sz="1800" dirty="0"/>
              <a:t>Nos, dutina nosní, nosní </a:t>
            </a:r>
            <a:r>
              <a:rPr lang="cs-CZ" sz="1800" dirty="0" smtClean="0"/>
              <a:t>sliznice</a:t>
            </a:r>
          </a:p>
          <a:p>
            <a:pPr lvl="2"/>
            <a:r>
              <a:rPr lang="cs-CZ" sz="1800" dirty="0" smtClean="0"/>
              <a:t>U ptáků není obvykle výrazný</a:t>
            </a:r>
          </a:p>
          <a:p>
            <a:pPr lvl="1"/>
            <a:r>
              <a:rPr lang="cs-CZ" sz="2000" dirty="0" smtClean="0"/>
              <a:t>Sluch </a:t>
            </a:r>
            <a:r>
              <a:rPr lang="cs-CZ" sz="1800" dirty="0" smtClean="0"/>
              <a:t>– odpovídající vibrace, nebezpečí, potrava</a:t>
            </a:r>
            <a:endParaRPr lang="cs-CZ" sz="1800" dirty="0"/>
          </a:p>
          <a:p>
            <a:pPr lvl="2"/>
            <a:r>
              <a:rPr lang="cs-CZ" sz="1800" dirty="0" smtClean="0"/>
              <a:t>Vnější </a:t>
            </a:r>
            <a:r>
              <a:rPr lang="cs-CZ" sz="1800" dirty="0"/>
              <a:t>a vnitřní </a:t>
            </a:r>
            <a:r>
              <a:rPr lang="cs-CZ" sz="1800" dirty="0" smtClean="0"/>
              <a:t>ucho, boltce, zvukovod</a:t>
            </a:r>
          </a:p>
          <a:p>
            <a:pPr lvl="2"/>
            <a:r>
              <a:rPr lang="cs-CZ" sz="1800" dirty="0" smtClean="0"/>
              <a:t>Ptáci bez vnějších prvků (sovy – závoj), u savců slechy = termoregulace</a:t>
            </a:r>
          </a:p>
          <a:p>
            <a:pPr lvl="1"/>
            <a:r>
              <a:rPr lang="cs-CZ" sz="2000" dirty="0" smtClean="0"/>
              <a:t>Hmat </a:t>
            </a:r>
            <a:r>
              <a:rPr lang="cs-CZ" sz="1800" dirty="0" smtClean="0"/>
              <a:t>– hledání potravy, orientace ve tmě</a:t>
            </a:r>
          </a:p>
          <a:p>
            <a:pPr lvl="2"/>
            <a:r>
              <a:rPr lang="cs-CZ" sz="1800" dirty="0" smtClean="0"/>
              <a:t>Tělíska </a:t>
            </a:r>
            <a:r>
              <a:rPr lang="cs-CZ" sz="1800" dirty="0"/>
              <a:t>na prstech, </a:t>
            </a:r>
            <a:r>
              <a:rPr lang="cs-CZ" sz="1800" dirty="0" smtClean="0"/>
              <a:t>chodidlech, vousy</a:t>
            </a:r>
            <a:endParaRPr lang="cs-CZ" sz="1800" dirty="0"/>
          </a:p>
          <a:p>
            <a:pPr lvl="1"/>
            <a:r>
              <a:rPr lang="cs-CZ" sz="2000" dirty="0" smtClean="0"/>
              <a:t>Chuť </a:t>
            </a:r>
            <a:r>
              <a:rPr lang="cs-CZ" sz="1800" dirty="0" smtClean="0"/>
              <a:t>– kvalita a druh potravy</a:t>
            </a:r>
          </a:p>
          <a:p>
            <a:pPr lvl="2"/>
            <a:r>
              <a:rPr lang="cs-CZ" sz="1800" dirty="0" smtClean="0"/>
              <a:t>Chuťové receptory na povrchu jazyka</a:t>
            </a:r>
            <a:endParaRPr lang="cs-CZ" sz="1800" dirty="0"/>
          </a:p>
          <a:p>
            <a:pPr lvl="1"/>
            <a:endParaRPr lang="cs-CZ" sz="2400" dirty="0" smtClean="0"/>
          </a:p>
          <a:p>
            <a:endParaRPr lang="cs-CZ" sz="2800" dirty="0" smtClean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Soustava smyslová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681968" y="6165304"/>
            <a:ext cx="1263048" cy="365125"/>
          </a:xfrm>
        </p:spPr>
        <p:txBody>
          <a:bodyPr/>
          <a:lstStyle/>
          <a:p>
            <a:r>
              <a:rPr lang="cs-CZ" dirty="0" smtClean="0"/>
              <a:t>Okruhy: III/B/10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532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8052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5300" b="1" dirty="0" smtClean="0"/>
              <a:t>Bobr evropský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3600" i="1" dirty="0" smtClean="0"/>
              <a:t>(</a:t>
            </a:r>
            <a:r>
              <a:rPr lang="cs-CZ" sz="3600" i="1" dirty="0"/>
              <a:t>Castor </a:t>
            </a:r>
            <a:r>
              <a:rPr lang="cs-CZ" sz="3600" i="1" dirty="0" err="1"/>
              <a:t>fiber</a:t>
            </a:r>
            <a:r>
              <a:rPr lang="cs-CZ" sz="3600" i="1" dirty="0" smtClean="0"/>
              <a:t>)</a:t>
            </a:r>
            <a:endParaRPr lang="cs-CZ" sz="36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55976"/>
            <a:ext cx="8639848" cy="4829621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Největší evropský hlodavec (30 kg), vyhuben (kožešina, zvěřina, bobří stroj)</a:t>
            </a:r>
          </a:p>
          <a:p>
            <a:r>
              <a:rPr lang="cs-CZ" dirty="0" smtClean="0"/>
              <a:t>Návrat a poměrně rychlé šíření (introdukce – Německo, Rakousko)</a:t>
            </a:r>
          </a:p>
          <a:p>
            <a:r>
              <a:rPr lang="cs-CZ" dirty="0" smtClean="0"/>
              <a:t>Honění III., 16 týdnů březosti, až 5 mláďat</a:t>
            </a:r>
          </a:p>
          <a:p>
            <a:r>
              <a:rPr lang="cs-CZ" dirty="0" smtClean="0"/>
              <a:t>Rodinná společenstva, hráze, hrady</a:t>
            </a:r>
          </a:p>
          <a:p>
            <a:r>
              <a:rPr lang="cs-CZ" dirty="0" smtClean="0"/>
              <a:t>Kůra a větve stromů - kácení </a:t>
            </a:r>
          </a:p>
          <a:p>
            <a:r>
              <a:rPr lang="cs-CZ" dirty="0" smtClean="0"/>
              <a:t>Škody – stromy, zaplavování půdy, poškozování hrází, změna vodního režimu</a:t>
            </a:r>
          </a:p>
          <a:p>
            <a:r>
              <a:rPr lang="cs-CZ" dirty="0" smtClean="0"/>
              <a:t>Lov na výjimku – cca 15 ks, stav 6,5 tis. ks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15616" y="622047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III/C/17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80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8052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4900" b="1" dirty="0" smtClean="0"/>
              <a:t>Medvěd hnědý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4000" i="1" dirty="0" smtClean="0"/>
              <a:t>(</a:t>
            </a:r>
            <a:r>
              <a:rPr lang="cs-CZ" sz="3200" i="1" dirty="0" err="1"/>
              <a:t>Ursus</a:t>
            </a:r>
            <a:r>
              <a:rPr lang="cs-CZ" sz="3200" i="1" dirty="0"/>
              <a:t> </a:t>
            </a:r>
            <a:r>
              <a:rPr lang="cs-CZ" sz="3200" i="1" dirty="0" err="1"/>
              <a:t>arctos</a:t>
            </a:r>
            <a:r>
              <a:rPr lang="cs-CZ" sz="4000" i="1" dirty="0" smtClean="0"/>
              <a:t>)</a:t>
            </a:r>
            <a:endParaRPr lang="cs-CZ" sz="49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55976"/>
            <a:ext cx="8639848" cy="4829621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Původní druh, vyhuben, dnes návrat (Beskydy, Jeseníky, Bílé Karpaty)</a:t>
            </a:r>
          </a:p>
          <a:p>
            <a:r>
              <a:rPr lang="cs-CZ" dirty="0" smtClean="0"/>
              <a:t>Stav v řádu jednotlivců, občasné škody na hospodářských zvířatech a úlech</a:t>
            </a:r>
          </a:p>
          <a:p>
            <a:r>
              <a:rPr lang="cs-CZ" dirty="0" smtClean="0"/>
              <a:t>Uléhá k nepravému zimnímu spánku</a:t>
            </a:r>
          </a:p>
          <a:p>
            <a:r>
              <a:rPr lang="cs-CZ" dirty="0" smtClean="0"/>
              <a:t>Hnědé zbarvení, zavalitá postava, ploché chodidlo, 300 kg</a:t>
            </a:r>
          </a:p>
          <a:p>
            <a:r>
              <a:rPr lang="cs-CZ" dirty="0" smtClean="0"/>
              <a:t>Dokáže šplhat, plavat i rychle běžet</a:t>
            </a:r>
          </a:p>
          <a:p>
            <a:r>
              <a:rPr lang="cs-CZ" dirty="0" smtClean="0"/>
              <a:t>Všežravec – byliny, plody, hmyz, zvířata, mršiny, odpadky</a:t>
            </a:r>
          </a:p>
          <a:p>
            <a:r>
              <a:rPr lang="cs-CZ" dirty="0" smtClean="0"/>
              <a:t>Páření – léto, březost 8 měsíců, 2 medvíďata</a:t>
            </a:r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15616" y="622047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III/C/15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90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8052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5300" b="1" dirty="0" smtClean="0"/>
              <a:t>Veverka obecná, svišť horský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3600" i="1" dirty="0" smtClean="0"/>
              <a:t>(</a:t>
            </a:r>
            <a:r>
              <a:rPr lang="cs-CZ" sz="3200" i="1" dirty="0" err="1"/>
              <a:t>Sciurus</a:t>
            </a:r>
            <a:r>
              <a:rPr lang="cs-CZ" sz="3200" i="1" dirty="0"/>
              <a:t> </a:t>
            </a:r>
            <a:r>
              <a:rPr lang="cs-CZ" sz="3200" i="1" dirty="0" err="1"/>
              <a:t>vulgaris</a:t>
            </a:r>
            <a:r>
              <a:rPr lang="cs-CZ" sz="2800" i="1" dirty="0" smtClean="0"/>
              <a:t>, </a:t>
            </a:r>
            <a:r>
              <a:rPr lang="cs-CZ" sz="3200" i="1" dirty="0" err="1"/>
              <a:t>Marmota</a:t>
            </a:r>
            <a:r>
              <a:rPr lang="cs-CZ" sz="3200" i="1" dirty="0"/>
              <a:t> </a:t>
            </a:r>
            <a:r>
              <a:rPr lang="cs-CZ" sz="3200" i="1" dirty="0" err="1"/>
              <a:t>marmota</a:t>
            </a:r>
            <a:r>
              <a:rPr lang="cs-CZ" sz="3600" i="1" dirty="0" smtClean="0"/>
              <a:t>)</a:t>
            </a:r>
            <a:endParaRPr lang="cs-CZ" sz="36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916832"/>
            <a:ext cx="8639848" cy="4829621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Nepatří mezi zvěř</a:t>
            </a:r>
          </a:p>
          <a:p>
            <a:r>
              <a:rPr lang="cs-CZ" dirty="0" smtClean="0"/>
              <a:t>Veverka obecná</a:t>
            </a:r>
          </a:p>
          <a:p>
            <a:pPr lvl="1"/>
            <a:r>
              <a:rPr lang="cs-CZ" dirty="0" smtClean="0"/>
              <a:t>Dříve zvěřina, kožešina, dnes úbytek stavů</a:t>
            </a:r>
          </a:p>
          <a:p>
            <a:pPr lvl="1"/>
            <a:r>
              <a:rPr lang="cs-CZ" dirty="0" smtClean="0"/>
              <a:t>Změna životního prostoru – města, parky, hřbitovy</a:t>
            </a:r>
          </a:p>
          <a:p>
            <a:pPr lvl="1"/>
            <a:r>
              <a:rPr lang="cs-CZ" dirty="0" smtClean="0"/>
              <a:t>Rezavá nebo tmavá forma, </a:t>
            </a:r>
            <a:r>
              <a:rPr lang="cs-CZ" dirty="0" err="1" smtClean="0"/>
              <a:t>chvostky</a:t>
            </a:r>
            <a:r>
              <a:rPr lang="cs-CZ" dirty="0" smtClean="0"/>
              <a:t>, </a:t>
            </a:r>
            <a:r>
              <a:rPr lang="cs-CZ" dirty="0" err="1" smtClean="0"/>
              <a:t>čoká</a:t>
            </a:r>
            <a:endParaRPr lang="cs-CZ" dirty="0" smtClean="0"/>
          </a:p>
          <a:p>
            <a:pPr lvl="1"/>
            <a:r>
              <a:rPr lang="cs-CZ" dirty="0" smtClean="0"/>
              <a:t>Semena, pupeny, ořechy, houby, plody, hmyz, vajíčka, holátka</a:t>
            </a:r>
          </a:p>
          <a:p>
            <a:r>
              <a:rPr lang="cs-CZ" dirty="0" smtClean="0"/>
              <a:t>Svišť horský</a:t>
            </a:r>
          </a:p>
          <a:p>
            <a:pPr lvl="1"/>
            <a:r>
              <a:rPr lang="cs-CZ" dirty="0" smtClean="0"/>
              <a:t>Nad hranicí lesa, u nás chybí (Slovensko, Rakousko)</a:t>
            </a:r>
          </a:p>
          <a:p>
            <a:pPr lvl="1"/>
            <a:r>
              <a:rPr lang="cs-CZ" dirty="0" smtClean="0"/>
              <a:t>Zimu přespává pravým spánkem v norách</a:t>
            </a:r>
          </a:p>
          <a:p>
            <a:pPr lvl="1"/>
            <a:r>
              <a:rPr lang="cs-CZ" dirty="0" smtClean="0"/>
              <a:t>Žlutohnědé zbarvení, 8 kg</a:t>
            </a:r>
          </a:p>
          <a:p>
            <a:pPr lvl="1"/>
            <a:r>
              <a:rPr lang="cs-CZ" dirty="0" smtClean="0"/>
              <a:t>Denní aktivita, býložravec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15616" y="622047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III/C/19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85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Bažant obecný</a:t>
            </a:r>
            <a:br>
              <a:rPr lang="cs-CZ" sz="4800" b="1" dirty="0" smtClean="0"/>
            </a:br>
            <a:r>
              <a:rPr lang="cs-CZ" sz="3200" b="1" cap="all" dirty="0" smtClean="0"/>
              <a:t> </a:t>
            </a:r>
            <a:r>
              <a:rPr lang="cs-CZ" sz="3200" dirty="0" smtClean="0"/>
              <a:t>(</a:t>
            </a:r>
            <a:r>
              <a:rPr lang="cs-CZ" sz="3200" i="1" dirty="0" err="1"/>
              <a:t>Phasianus</a:t>
            </a:r>
            <a:r>
              <a:rPr lang="cs-CZ" sz="3200" i="1" dirty="0"/>
              <a:t> </a:t>
            </a:r>
            <a:r>
              <a:rPr lang="cs-CZ" sz="3200" i="1" dirty="0" err="1" smtClean="0"/>
              <a:t>colchicus</a:t>
            </a:r>
            <a:r>
              <a:rPr lang="cs-CZ" sz="3200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786488"/>
            <a:ext cx="8640960" cy="4824536"/>
          </a:xfrm>
        </p:spPr>
        <p:txBody>
          <a:bodyPr>
            <a:normAutofit fontScale="77500" lnSpcReduction="20000"/>
          </a:bodyPr>
          <a:lstStyle/>
          <a:p>
            <a:r>
              <a:rPr lang="cs-CZ" dirty="0" err="1" smtClean="0"/>
              <a:t>Hrabaví-bažantovití</a:t>
            </a:r>
            <a:endParaRPr lang="cs-CZ" dirty="0" smtClean="0"/>
          </a:p>
          <a:p>
            <a:r>
              <a:rPr lang="cs-CZ" dirty="0" smtClean="0"/>
              <a:t>Nepůvodní druh (Asie), křížení podruhů</a:t>
            </a:r>
          </a:p>
          <a:p>
            <a:r>
              <a:rPr lang="cs-CZ" dirty="0" smtClean="0"/>
              <a:t>Umělý </a:t>
            </a:r>
            <a:r>
              <a:rPr lang="cs-CZ" dirty="0"/>
              <a:t>chov </a:t>
            </a:r>
            <a:r>
              <a:rPr lang="cs-CZ" dirty="0" smtClean="0"/>
              <a:t>- bažantnice – rozmach od 19. století</a:t>
            </a:r>
          </a:p>
          <a:p>
            <a:r>
              <a:rPr lang="cs-CZ" dirty="0" smtClean="0"/>
              <a:t>Kohout – pestrý - bronzová barva, tmavé znaky, tmavá hlava, rudé </a:t>
            </a:r>
            <a:r>
              <a:rPr lang="cs-CZ" dirty="0" err="1" smtClean="0"/>
              <a:t>poušky</a:t>
            </a:r>
            <a:r>
              <a:rPr lang="cs-CZ" dirty="0" smtClean="0"/>
              <a:t>, růžky, obojek, klín, ostruhy, barevné varianty, 2 kg</a:t>
            </a:r>
          </a:p>
          <a:p>
            <a:r>
              <a:rPr lang="cs-CZ" dirty="0" smtClean="0"/>
              <a:t>Slepice – nenápadné zemité zbarvení</a:t>
            </a:r>
          </a:p>
          <a:p>
            <a:r>
              <a:rPr lang="cs-CZ" dirty="0" smtClean="0"/>
              <a:t>Semena, traviny, plody, hmyz (kuřata - nutnost)</a:t>
            </a:r>
          </a:p>
          <a:p>
            <a:r>
              <a:rPr lang="cs-CZ" dirty="0" smtClean="0"/>
              <a:t>Nížiny, křovinaté porosty, meze, remízy, hřadování na stromech, kodrcání</a:t>
            </a:r>
          </a:p>
          <a:p>
            <a:r>
              <a:rPr lang="cs-CZ" dirty="0" smtClean="0"/>
              <a:t>Tok IV., polygamie, 10 vajec, 25 dnů inkubace</a:t>
            </a:r>
          </a:p>
          <a:p>
            <a:r>
              <a:rPr lang="cs-CZ" dirty="0" smtClean="0"/>
              <a:t>Poklesy stavů – prostředí, predace, zemědělství</a:t>
            </a:r>
          </a:p>
          <a:p>
            <a:r>
              <a:rPr lang="cs-CZ" dirty="0" smtClean="0"/>
              <a:t>Stav 200 tis. ks, vypouštění 300 tis. ks, lov 500 tis. ks.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Okrasné </a:t>
            </a:r>
            <a:r>
              <a:rPr lang="cs-CZ" dirty="0"/>
              <a:t>druhy, bažant královský</a:t>
            </a:r>
          </a:p>
          <a:p>
            <a:endParaRPr lang="cs-CZ" dirty="0" smtClean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5940152" y="6245899"/>
            <a:ext cx="1887488" cy="365125"/>
          </a:xfrm>
        </p:spPr>
        <p:txBody>
          <a:bodyPr/>
          <a:lstStyle/>
          <a:p>
            <a:r>
              <a:rPr lang="cs-CZ" dirty="0" smtClean="0"/>
              <a:t>Okruhy: III/A/12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209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Koroptev polní</a:t>
            </a:r>
            <a:br>
              <a:rPr lang="cs-CZ" sz="4800" b="1" dirty="0" smtClean="0"/>
            </a:br>
            <a:r>
              <a:rPr lang="cs-CZ" sz="3200" b="1" cap="all" dirty="0" smtClean="0"/>
              <a:t> </a:t>
            </a:r>
            <a:r>
              <a:rPr lang="cs-CZ" sz="3200" dirty="0" smtClean="0"/>
              <a:t>(</a:t>
            </a:r>
            <a:r>
              <a:rPr lang="cs-CZ" sz="3200" i="1" dirty="0" err="1"/>
              <a:t>Perdix</a:t>
            </a:r>
            <a:r>
              <a:rPr lang="cs-CZ" sz="3200" i="1" dirty="0"/>
              <a:t> </a:t>
            </a:r>
            <a:r>
              <a:rPr lang="cs-CZ" sz="3200" i="1" dirty="0" err="1" smtClean="0"/>
              <a:t>perdix</a:t>
            </a:r>
            <a:r>
              <a:rPr lang="cs-CZ" sz="3200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786488"/>
            <a:ext cx="8640960" cy="4824536"/>
          </a:xfrm>
        </p:spPr>
        <p:txBody>
          <a:bodyPr>
            <a:normAutofit fontScale="77500" lnSpcReduction="20000"/>
          </a:bodyPr>
          <a:lstStyle/>
          <a:p>
            <a:r>
              <a:rPr lang="cs-CZ" dirty="0" err="1" smtClean="0"/>
              <a:t>Hrabaví-bažantovití</a:t>
            </a:r>
            <a:endParaRPr lang="cs-CZ" dirty="0" smtClean="0"/>
          </a:p>
          <a:p>
            <a:r>
              <a:rPr lang="cs-CZ" dirty="0" smtClean="0"/>
              <a:t>Kohoutek-slepička-kuře, 0,5 kg</a:t>
            </a:r>
          </a:p>
          <a:p>
            <a:r>
              <a:rPr lang="cs-CZ" dirty="0" smtClean="0"/>
              <a:t>Polní prostředí – původně plošné rozšíření</a:t>
            </a:r>
          </a:p>
          <a:p>
            <a:r>
              <a:rPr lang="cs-CZ" dirty="0" smtClean="0"/>
              <a:t>Změny v krajině a zemědělství – prudký pokles stavů</a:t>
            </a:r>
          </a:p>
          <a:p>
            <a:r>
              <a:rPr lang="cs-CZ" dirty="0" smtClean="0"/>
              <a:t>Šedohnědé, nenápadné zbarvení, rozdíl pohlaví – kresba per na letkách, podkova na hrudi nespolehlivá</a:t>
            </a:r>
          </a:p>
          <a:p>
            <a:r>
              <a:rPr lang="cs-CZ" dirty="0" smtClean="0"/>
              <a:t>Pohyb po zemi, odlétání prudkým letem na kratší vzdálenost</a:t>
            </a:r>
          </a:p>
          <a:p>
            <a:r>
              <a:rPr lang="cs-CZ" dirty="0" smtClean="0"/>
              <a:t>V létě párky a rodinky, v zimě hejnka (dýchánky)</a:t>
            </a:r>
          </a:p>
          <a:p>
            <a:r>
              <a:rPr lang="cs-CZ" dirty="0" smtClean="0"/>
              <a:t>Párkování koncem zimy, čiřikání, monogamie, celibátník</a:t>
            </a:r>
          </a:p>
          <a:p>
            <a:r>
              <a:rPr lang="cs-CZ" dirty="0" smtClean="0"/>
              <a:t>Až 20 vajec, 25 dnů inkubace</a:t>
            </a:r>
          </a:p>
          <a:p>
            <a:r>
              <a:rPr lang="cs-CZ" dirty="0" smtClean="0"/>
              <a:t>Rostlinná složka potravy, kuřata hmyz</a:t>
            </a:r>
          </a:p>
          <a:p>
            <a:r>
              <a:rPr lang="cs-CZ" dirty="0" smtClean="0"/>
              <a:t>Stav 30 tis. ks, neloví se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5940152" y="6245899"/>
            <a:ext cx="1887488" cy="365125"/>
          </a:xfrm>
        </p:spPr>
        <p:txBody>
          <a:bodyPr/>
          <a:lstStyle/>
          <a:p>
            <a:r>
              <a:rPr lang="cs-CZ" dirty="0" smtClean="0"/>
              <a:t>Okruhy: III/A/12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660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511850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Kachny</a:t>
            </a:r>
            <a:br>
              <a:rPr lang="cs-CZ" sz="4800" b="1" dirty="0" smtClean="0"/>
            </a:br>
            <a:r>
              <a:rPr lang="cs-CZ" sz="3200" b="1" cap="all" dirty="0" smtClean="0"/>
              <a:t> 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3072" y="1786488"/>
            <a:ext cx="8708192" cy="2105171"/>
          </a:xfrm>
        </p:spPr>
        <p:txBody>
          <a:bodyPr>
            <a:normAutofit fontScale="62500" lnSpcReduction="20000"/>
          </a:bodyPr>
          <a:lstStyle/>
          <a:p>
            <a:r>
              <a:rPr lang="cs-CZ" dirty="0" err="1" smtClean="0"/>
              <a:t>Vrubozobí-kachnovití</a:t>
            </a:r>
            <a:endParaRPr lang="cs-CZ" dirty="0" smtClean="0"/>
          </a:p>
          <a:p>
            <a:r>
              <a:rPr lang="cs-CZ" dirty="0" smtClean="0"/>
              <a:t>Stojaté a mírně tekoucí vody, břehové porosty</a:t>
            </a:r>
          </a:p>
          <a:p>
            <a:r>
              <a:rPr lang="cs-CZ" dirty="0" smtClean="0"/>
              <a:t>Tažné, částečně tažné</a:t>
            </a:r>
          </a:p>
          <a:p>
            <a:r>
              <a:rPr lang="cs-CZ" dirty="0" smtClean="0"/>
              <a:t>Lovné – kachna divoká, </a:t>
            </a:r>
            <a:r>
              <a:rPr lang="cs-CZ" dirty="0" err="1" smtClean="0"/>
              <a:t>polák</a:t>
            </a:r>
            <a:r>
              <a:rPr lang="cs-CZ" dirty="0" smtClean="0"/>
              <a:t> velký a chocholačka</a:t>
            </a:r>
          </a:p>
          <a:p>
            <a:r>
              <a:rPr lang="cs-CZ" dirty="0"/>
              <a:t>Kachna divoká (</a:t>
            </a:r>
            <a:r>
              <a:rPr lang="cs-CZ" i="1" dirty="0" err="1"/>
              <a:t>Anas</a:t>
            </a:r>
            <a:r>
              <a:rPr lang="cs-CZ" i="1" dirty="0"/>
              <a:t> </a:t>
            </a:r>
            <a:r>
              <a:rPr lang="cs-CZ" i="1" dirty="0" err="1"/>
              <a:t>platyrhynchos</a:t>
            </a:r>
            <a:r>
              <a:rPr lang="cs-CZ" dirty="0"/>
              <a:t>), </a:t>
            </a:r>
            <a:r>
              <a:rPr lang="cs-CZ" dirty="0" smtClean="0"/>
              <a:t>Lžičák </a:t>
            </a:r>
            <a:r>
              <a:rPr lang="cs-CZ" dirty="0"/>
              <a:t>pestrý (</a:t>
            </a:r>
            <a:r>
              <a:rPr lang="cs-CZ" i="1" dirty="0" err="1"/>
              <a:t>Anas</a:t>
            </a:r>
            <a:r>
              <a:rPr lang="cs-CZ" i="1" dirty="0"/>
              <a:t> </a:t>
            </a:r>
            <a:r>
              <a:rPr lang="cs-CZ" i="1" dirty="0" err="1"/>
              <a:t>clypeata</a:t>
            </a:r>
            <a:r>
              <a:rPr lang="cs-CZ" i="1" dirty="0" smtClean="0"/>
              <a:t>), </a:t>
            </a:r>
            <a:r>
              <a:rPr lang="cs-CZ" dirty="0"/>
              <a:t>Kopřivka obecná (</a:t>
            </a:r>
            <a:r>
              <a:rPr lang="cs-CZ" i="1" dirty="0" err="1"/>
              <a:t>Anas</a:t>
            </a:r>
            <a:r>
              <a:rPr lang="cs-CZ" i="1" dirty="0"/>
              <a:t> </a:t>
            </a:r>
            <a:r>
              <a:rPr lang="cs-CZ" i="1" dirty="0" err="1"/>
              <a:t>strepera</a:t>
            </a:r>
            <a:r>
              <a:rPr lang="cs-CZ" dirty="0" smtClean="0"/>
              <a:t>), </a:t>
            </a:r>
            <a:r>
              <a:rPr lang="cs-CZ" dirty="0"/>
              <a:t>Čírka obecná (</a:t>
            </a:r>
            <a:r>
              <a:rPr lang="cs-CZ" i="1" dirty="0" err="1"/>
              <a:t>Anas</a:t>
            </a:r>
            <a:r>
              <a:rPr lang="cs-CZ" i="1" dirty="0"/>
              <a:t> </a:t>
            </a:r>
            <a:r>
              <a:rPr lang="cs-CZ" i="1" dirty="0" err="1"/>
              <a:t>crecca</a:t>
            </a:r>
            <a:r>
              <a:rPr lang="cs-CZ" dirty="0" smtClean="0"/>
              <a:t>), </a:t>
            </a:r>
            <a:r>
              <a:rPr lang="cs-CZ" dirty="0"/>
              <a:t>Čírka modrá (</a:t>
            </a:r>
            <a:r>
              <a:rPr lang="cs-CZ" i="1" dirty="0" err="1"/>
              <a:t>Anas</a:t>
            </a:r>
            <a:r>
              <a:rPr lang="cs-CZ" i="1" dirty="0"/>
              <a:t> </a:t>
            </a:r>
            <a:r>
              <a:rPr lang="cs-CZ" i="1" dirty="0" err="1"/>
              <a:t>querqueduela</a:t>
            </a:r>
            <a:r>
              <a:rPr lang="cs-CZ" dirty="0" smtClean="0"/>
              <a:t>), </a:t>
            </a:r>
            <a:r>
              <a:rPr lang="cs-CZ" dirty="0"/>
              <a:t>Polák chocholačka (</a:t>
            </a:r>
            <a:r>
              <a:rPr lang="cs-CZ" i="1" dirty="0" err="1"/>
              <a:t>Aythya</a:t>
            </a:r>
            <a:r>
              <a:rPr lang="cs-CZ" i="1" dirty="0"/>
              <a:t> </a:t>
            </a:r>
            <a:r>
              <a:rPr lang="cs-CZ" i="1" dirty="0" err="1"/>
              <a:t>fuligula</a:t>
            </a:r>
            <a:r>
              <a:rPr lang="cs-CZ" dirty="0" smtClean="0"/>
              <a:t>), </a:t>
            </a:r>
            <a:r>
              <a:rPr lang="cs-CZ" dirty="0"/>
              <a:t>Polák velký (</a:t>
            </a:r>
            <a:r>
              <a:rPr lang="cs-CZ" i="1" dirty="0" err="1"/>
              <a:t>Aythya</a:t>
            </a:r>
            <a:r>
              <a:rPr lang="cs-CZ" i="1" dirty="0"/>
              <a:t> ferina</a:t>
            </a:r>
            <a:r>
              <a:rPr lang="cs-CZ" dirty="0"/>
              <a:t>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 smtClean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556248" y="6234962"/>
            <a:ext cx="1887488" cy="365125"/>
          </a:xfrm>
        </p:spPr>
        <p:txBody>
          <a:bodyPr/>
          <a:lstStyle/>
          <a:p>
            <a:r>
              <a:rPr lang="cs-CZ" dirty="0" smtClean="0"/>
              <a:t>Okruhy: III/A/14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3072" y="3849817"/>
            <a:ext cx="3960440" cy="275026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err="1" smtClean="0"/>
              <a:t>Plovavé</a:t>
            </a:r>
            <a:endParaRPr lang="cs-CZ" dirty="0" smtClean="0"/>
          </a:p>
          <a:p>
            <a:pPr lvl="1"/>
            <a:r>
              <a:rPr lang="cs-CZ" dirty="0" smtClean="0"/>
              <a:t>Snížený profil těla</a:t>
            </a:r>
          </a:p>
          <a:p>
            <a:pPr lvl="1"/>
            <a:r>
              <a:rPr lang="cs-CZ" dirty="0" smtClean="0"/>
              <a:t>Plováky uprostřed těla</a:t>
            </a:r>
          </a:p>
          <a:p>
            <a:pPr lvl="1"/>
            <a:r>
              <a:rPr lang="cs-CZ" dirty="0" smtClean="0"/>
              <a:t>Zrcátka na křídlech</a:t>
            </a:r>
          </a:p>
          <a:p>
            <a:pPr lvl="1"/>
            <a:r>
              <a:rPr lang="cs-CZ" dirty="0" smtClean="0"/>
              <a:t>Potrava na mělčí vodě („staví vrbu“)</a:t>
            </a:r>
          </a:p>
          <a:p>
            <a:pPr lvl="1"/>
            <a:r>
              <a:rPr lang="cs-CZ" dirty="0" smtClean="0"/>
              <a:t>Ve stopě přímá linie středního prstu</a:t>
            </a:r>
          </a:p>
          <a:p>
            <a:pPr lvl="1"/>
            <a:r>
              <a:rPr lang="cs-CZ" dirty="0" smtClean="0"/>
              <a:t>Přímý start z hladiny</a:t>
            </a:r>
          </a:p>
          <a:p>
            <a:pPr lvl="1"/>
            <a:endParaRPr lang="cs-CZ" dirty="0" smtClean="0"/>
          </a:p>
          <a:p>
            <a:endParaRPr lang="cs-CZ" dirty="0" smtClean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5187363" y="3869841"/>
            <a:ext cx="3672408" cy="273024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Potápivé</a:t>
            </a:r>
          </a:p>
          <a:p>
            <a:pPr lvl="1"/>
            <a:r>
              <a:rPr lang="cs-CZ" dirty="0" smtClean="0"/>
              <a:t>Zvýšený profil těla</a:t>
            </a:r>
          </a:p>
          <a:p>
            <a:pPr lvl="1"/>
            <a:r>
              <a:rPr lang="cs-CZ" dirty="0" smtClean="0"/>
              <a:t>Plováky posunuté dozadu</a:t>
            </a:r>
          </a:p>
          <a:p>
            <a:pPr lvl="1"/>
            <a:r>
              <a:rPr lang="cs-CZ" dirty="0" smtClean="0"/>
              <a:t>Nehnízdí mimo vodu</a:t>
            </a:r>
          </a:p>
          <a:p>
            <a:pPr lvl="1"/>
            <a:r>
              <a:rPr lang="cs-CZ" dirty="0" smtClean="0"/>
              <a:t>Potrava na hlubší vodě</a:t>
            </a:r>
          </a:p>
          <a:p>
            <a:pPr lvl="1"/>
            <a:r>
              <a:rPr lang="cs-CZ" dirty="0" smtClean="0"/>
              <a:t>Ve stopě linie středního prstu vytočená dovnitř</a:t>
            </a:r>
          </a:p>
          <a:p>
            <a:pPr lvl="1"/>
            <a:r>
              <a:rPr lang="cs-CZ" dirty="0" smtClean="0"/>
              <a:t>Při startu z hladiny rozběh</a:t>
            </a:r>
          </a:p>
        </p:txBody>
      </p:sp>
    </p:spTree>
    <p:extLst>
      <p:ext uri="{BB962C8B-B14F-4D97-AF65-F5344CB8AC3E}">
        <p14:creationId xmlns:p14="http://schemas.microsoft.com/office/powerpoint/2010/main" val="384926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Kachna divoká </a:t>
            </a:r>
            <a:br>
              <a:rPr lang="cs-CZ" sz="4800" b="1" dirty="0" smtClean="0"/>
            </a:br>
            <a:r>
              <a:rPr lang="cs-CZ" sz="3200" dirty="0"/>
              <a:t>(</a:t>
            </a:r>
            <a:r>
              <a:rPr lang="cs-CZ" sz="3200" i="1" dirty="0" err="1"/>
              <a:t>Anas</a:t>
            </a:r>
            <a:r>
              <a:rPr lang="cs-CZ" sz="3200" i="1" dirty="0"/>
              <a:t> </a:t>
            </a:r>
            <a:r>
              <a:rPr lang="cs-CZ" sz="3200" i="1" dirty="0" err="1"/>
              <a:t>platyrhynchos</a:t>
            </a:r>
            <a:r>
              <a:rPr lang="cs-CZ" sz="3200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09080" y="1840530"/>
            <a:ext cx="8640960" cy="48245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„Březňačka“, 1,5 kg</a:t>
            </a:r>
          </a:p>
          <a:p>
            <a:r>
              <a:rPr lang="cs-CZ" dirty="0" smtClean="0"/>
              <a:t>Plošné rozšíření, částečně zimuje (města, nezamrzající vody), soužití s člověkem, zimní hejna</a:t>
            </a:r>
          </a:p>
          <a:p>
            <a:r>
              <a:rPr lang="cs-CZ" dirty="0" smtClean="0"/>
              <a:t>Kačer – špinavě bílý, hnědá hruď a hřbet, zelená hlava, zrcátka, kačírky, plováky, nehet, pelicháči</a:t>
            </a:r>
          </a:p>
          <a:p>
            <a:r>
              <a:rPr lang="cs-CZ" dirty="0" smtClean="0"/>
              <a:t>Kachna – ochranné zbarvení, zrcátka</a:t>
            </a:r>
          </a:p>
          <a:p>
            <a:r>
              <a:rPr lang="cs-CZ" dirty="0" smtClean="0"/>
              <a:t>Monogamní páry, tok III., řadění kachen</a:t>
            </a:r>
          </a:p>
          <a:p>
            <a:r>
              <a:rPr lang="cs-CZ" dirty="0" smtClean="0"/>
              <a:t>10 vajec, 25 dnů inkubace</a:t>
            </a:r>
          </a:p>
          <a:p>
            <a:r>
              <a:rPr lang="cs-CZ" dirty="0" smtClean="0"/>
              <a:t>Hnízda v blízkosti vody (břehy, budky), i stromy</a:t>
            </a:r>
          </a:p>
          <a:p>
            <a:r>
              <a:rPr lang="cs-CZ" dirty="0" smtClean="0"/>
              <a:t>Rostlinná potrava z vody, pastva na polích, bezobratlí</a:t>
            </a:r>
          </a:p>
          <a:p>
            <a:r>
              <a:rPr lang="cs-CZ" dirty="0" smtClean="0"/>
              <a:t>Odstřel 250 tis. ks, stav 100 tis. ks, odchov 200 tis. Ks</a:t>
            </a:r>
          </a:p>
          <a:p>
            <a:r>
              <a:rPr lang="cs-CZ" dirty="0" smtClean="0"/>
              <a:t>Problematika umělých odchovů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193170" y="6309320"/>
            <a:ext cx="1887488" cy="279445"/>
          </a:xfrm>
        </p:spPr>
        <p:txBody>
          <a:bodyPr/>
          <a:lstStyle/>
          <a:p>
            <a:r>
              <a:rPr lang="cs-CZ" dirty="0" smtClean="0"/>
              <a:t>Okruhy: III/A/15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461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511850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Husy </a:t>
            </a:r>
            <a:br>
              <a:rPr lang="cs-CZ" sz="4800" b="1" dirty="0" smtClean="0"/>
            </a:br>
            <a:r>
              <a:rPr lang="cs-CZ" sz="3200" b="1" cap="all" dirty="0" smtClean="0"/>
              <a:t> 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3072" y="1786487"/>
            <a:ext cx="8708192" cy="4813599"/>
          </a:xfrm>
        </p:spPr>
        <p:txBody>
          <a:bodyPr>
            <a:normAutofit fontScale="55000" lnSpcReduction="20000"/>
          </a:bodyPr>
          <a:lstStyle/>
          <a:p>
            <a:r>
              <a:rPr lang="cs-CZ" sz="4400" dirty="0" err="1" smtClean="0"/>
              <a:t>Vrubozobí-kachnovití</a:t>
            </a:r>
            <a:endParaRPr lang="cs-CZ" sz="4400" dirty="0" smtClean="0"/>
          </a:p>
          <a:p>
            <a:r>
              <a:rPr lang="cs-CZ" sz="4400" dirty="0" smtClean="0"/>
              <a:t>Většina tažných (X.-III.), přílet severských, klíny</a:t>
            </a:r>
          </a:p>
          <a:p>
            <a:r>
              <a:rPr lang="cs-CZ" sz="4400" dirty="0" smtClean="0"/>
              <a:t>Rozsáhlejší vodní plochy - </a:t>
            </a:r>
            <a:r>
              <a:rPr lang="cs-CZ" sz="4400" dirty="0"/>
              <a:t>Jižní Čechy, jižní </a:t>
            </a:r>
            <a:r>
              <a:rPr lang="cs-CZ" sz="4400" dirty="0" smtClean="0"/>
              <a:t>Morava, velmi opatrné</a:t>
            </a:r>
          </a:p>
          <a:p>
            <a:r>
              <a:rPr lang="cs-CZ" sz="4400" dirty="0" smtClean="0"/>
              <a:t>Lov 2 tis. ks, sčítaný stav 12 tis. ks, hnízdí cca 600 párů husy velké</a:t>
            </a:r>
          </a:p>
          <a:p>
            <a:r>
              <a:rPr lang="cs-CZ" sz="4400" dirty="0"/>
              <a:t>Husa velká </a:t>
            </a:r>
            <a:r>
              <a:rPr lang="cs-CZ" sz="4400" i="1" dirty="0"/>
              <a:t>(</a:t>
            </a:r>
            <a:r>
              <a:rPr lang="cs-CZ" sz="4400" i="1" dirty="0" err="1"/>
              <a:t>Anser</a:t>
            </a:r>
            <a:r>
              <a:rPr lang="cs-CZ" sz="4400" i="1" dirty="0"/>
              <a:t> </a:t>
            </a:r>
            <a:r>
              <a:rPr lang="cs-CZ" sz="4400" i="1" dirty="0" err="1"/>
              <a:t>anser</a:t>
            </a:r>
            <a:r>
              <a:rPr lang="cs-CZ" sz="4400" i="1" dirty="0" smtClean="0"/>
              <a:t>)</a:t>
            </a:r>
            <a:endParaRPr lang="cs-CZ" sz="4400" dirty="0" smtClean="0"/>
          </a:p>
          <a:p>
            <a:pPr lvl="1"/>
            <a:r>
              <a:rPr lang="cs-CZ" sz="3300" dirty="0" smtClean="0"/>
              <a:t>Šedohnědé zbarvení, 4 kg, kejhají, syčí</a:t>
            </a:r>
          </a:p>
          <a:p>
            <a:pPr lvl="1"/>
            <a:r>
              <a:rPr lang="cs-CZ" sz="3300" dirty="0" smtClean="0"/>
              <a:t>Monogamní páry, až 8 vajec, 28 dnů inkubace, hnízda na břehu i na stromech</a:t>
            </a:r>
          </a:p>
          <a:p>
            <a:pPr lvl="1"/>
            <a:r>
              <a:rPr lang="cs-CZ" sz="3300" dirty="0" smtClean="0"/>
              <a:t>Rostlinná potrava, bezobratlí (tah na pole - škody)</a:t>
            </a:r>
          </a:p>
          <a:p>
            <a:r>
              <a:rPr lang="cs-CZ" sz="4400" dirty="0"/>
              <a:t>Husa běločelá </a:t>
            </a:r>
            <a:r>
              <a:rPr lang="cs-CZ" sz="4400" i="1" dirty="0"/>
              <a:t>(</a:t>
            </a:r>
            <a:r>
              <a:rPr lang="cs-CZ" sz="4400" i="1" dirty="0" err="1"/>
              <a:t>Anser</a:t>
            </a:r>
            <a:r>
              <a:rPr lang="cs-CZ" sz="4400" i="1" dirty="0"/>
              <a:t> </a:t>
            </a:r>
            <a:r>
              <a:rPr lang="cs-CZ" sz="4400" i="1" dirty="0" err="1"/>
              <a:t>albifrons</a:t>
            </a:r>
            <a:r>
              <a:rPr lang="cs-CZ" sz="4400" i="1" dirty="0"/>
              <a:t>)</a:t>
            </a:r>
            <a:endParaRPr lang="cs-CZ" sz="4400" dirty="0"/>
          </a:p>
          <a:p>
            <a:pPr lvl="1"/>
            <a:r>
              <a:rPr lang="cs-CZ" sz="3300" dirty="0" smtClean="0"/>
              <a:t>Menší než husa velká</a:t>
            </a:r>
          </a:p>
          <a:p>
            <a:pPr lvl="1"/>
            <a:r>
              <a:rPr lang="cs-CZ" sz="3300" dirty="0" smtClean="0"/>
              <a:t>Bílá skvrna na čele ke spojnici světel</a:t>
            </a:r>
          </a:p>
          <a:p>
            <a:pPr lvl="1"/>
            <a:r>
              <a:rPr lang="cs-CZ" sz="3300" dirty="0" smtClean="0"/>
              <a:t>Podobná husa malá – skvrna až na temeno hlavy </a:t>
            </a:r>
          </a:p>
          <a:p>
            <a:r>
              <a:rPr lang="cs-CZ" sz="4400" dirty="0" smtClean="0"/>
              <a:t>Husa polní </a:t>
            </a:r>
            <a:r>
              <a:rPr lang="cs-CZ" sz="4400" i="1" dirty="0"/>
              <a:t>(</a:t>
            </a:r>
            <a:r>
              <a:rPr lang="cs-CZ" sz="4400" i="1" dirty="0" err="1"/>
              <a:t>Anser</a:t>
            </a:r>
            <a:r>
              <a:rPr lang="cs-CZ" sz="4400" i="1" dirty="0"/>
              <a:t> </a:t>
            </a:r>
            <a:r>
              <a:rPr lang="cs-CZ" sz="4400" i="1" dirty="0" err="1"/>
              <a:t>fabalis</a:t>
            </a:r>
            <a:r>
              <a:rPr lang="cs-CZ" sz="4400" i="1" dirty="0" smtClean="0"/>
              <a:t>)</a:t>
            </a:r>
          </a:p>
          <a:p>
            <a:pPr lvl="1"/>
            <a:r>
              <a:rPr lang="cs-CZ" sz="3300" dirty="0" smtClean="0"/>
              <a:t>Menší vzrůst než husa velká</a:t>
            </a:r>
          </a:p>
          <a:p>
            <a:pPr lvl="1"/>
            <a:r>
              <a:rPr lang="cs-CZ" sz="3300" dirty="0" smtClean="0"/>
              <a:t>Žlutý zobák s černým koncem a černým pruhem od kořene po nozdry</a:t>
            </a:r>
            <a:endParaRPr lang="cs-CZ" sz="3300" dirty="0"/>
          </a:p>
          <a:p>
            <a:endParaRPr lang="cs-CZ" dirty="0"/>
          </a:p>
          <a:p>
            <a:endParaRPr lang="cs-CZ" dirty="0" smtClean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380312" y="6234961"/>
            <a:ext cx="1887488" cy="365125"/>
          </a:xfrm>
        </p:spPr>
        <p:txBody>
          <a:bodyPr/>
          <a:lstStyle/>
          <a:p>
            <a:r>
              <a:rPr lang="cs-CZ" dirty="0" smtClean="0"/>
              <a:t>Okruhy: III/A/16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011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323528" y="1784280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600" dirty="0" err="1" smtClean="0"/>
              <a:t>Měkkozubí-holubovití</a:t>
            </a:r>
            <a:endParaRPr lang="cs-CZ" sz="2600" dirty="0" smtClean="0"/>
          </a:p>
          <a:p>
            <a:r>
              <a:rPr lang="cs-CZ" sz="2600" dirty="0" smtClean="0"/>
              <a:t>Krmivé druhy – holubí mléko, natrávené obiloviny</a:t>
            </a:r>
          </a:p>
          <a:p>
            <a:r>
              <a:rPr lang="cs-CZ" sz="2600" dirty="0" smtClean="0"/>
              <a:t>Neuspořádaná hnízda na stromech, 2 vejce, 17 dnů inkubace, opakovaná hnízdění</a:t>
            </a:r>
          </a:p>
          <a:p>
            <a:r>
              <a:rPr lang="cs-CZ" sz="2600" dirty="0"/>
              <a:t>Holub hřivnáč (</a:t>
            </a:r>
            <a:r>
              <a:rPr lang="cs-CZ" sz="2600" i="1" dirty="0" err="1"/>
              <a:t>Columba</a:t>
            </a:r>
            <a:r>
              <a:rPr lang="cs-CZ" sz="2600" i="1" dirty="0"/>
              <a:t> </a:t>
            </a:r>
            <a:r>
              <a:rPr lang="cs-CZ" sz="2600" i="1" dirty="0" err="1"/>
              <a:t>palumbus</a:t>
            </a:r>
            <a:r>
              <a:rPr lang="cs-CZ" sz="2600" dirty="0"/>
              <a:t>)</a:t>
            </a:r>
          </a:p>
          <a:p>
            <a:pPr lvl="1"/>
            <a:r>
              <a:rPr lang="cs-CZ" sz="2300" dirty="0" smtClean="0"/>
              <a:t>Modrošedý šat, zrcátka, bílá skvrna na krku, 700 g</a:t>
            </a:r>
          </a:p>
          <a:p>
            <a:pPr lvl="1"/>
            <a:r>
              <a:rPr lang="cs-CZ" sz="2300" dirty="0" smtClean="0"/>
              <a:t>Tažný pták, přílet II., odlet IX.</a:t>
            </a:r>
          </a:p>
          <a:p>
            <a:pPr lvl="1"/>
            <a:r>
              <a:rPr lang="cs-CZ" sz="2300" dirty="0" smtClean="0"/>
              <a:t>Okraje lesů, remízy, smíšená krajina</a:t>
            </a:r>
          </a:p>
          <a:p>
            <a:pPr lvl="1"/>
            <a:r>
              <a:rPr lang="cs-CZ" sz="2300" dirty="0" smtClean="0"/>
              <a:t>Houkání, vrkání, tleskání křídly</a:t>
            </a:r>
          </a:p>
          <a:p>
            <a:pPr lvl="1"/>
            <a:r>
              <a:rPr lang="cs-CZ" sz="2300" dirty="0" smtClean="0"/>
              <a:t>Rostlinná potrava (pupeny, byliny, obilky) , jen částečně živočišná</a:t>
            </a:r>
          </a:p>
          <a:p>
            <a:pPr lvl="1"/>
            <a:r>
              <a:rPr lang="cs-CZ" sz="2300" dirty="0" smtClean="0"/>
              <a:t>Stav 200 tis. ks, lov 20 tis. ks</a:t>
            </a:r>
          </a:p>
          <a:p>
            <a:r>
              <a:rPr lang="cs-CZ" sz="2600" dirty="0"/>
              <a:t>Hrdlička zahradní (</a:t>
            </a:r>
            <a:r>
              <a:rPr lang="cs-CZ" sz="2600" i="1" dirty="0" err="1"/>
              <a:t>Streptopelia</a:t>
            </a:r>
            <a:r>
              <a:rPr lang="cs-CZ" sz="2600" i="1" dirty="0"/>
              <a:t> </a:t>
            </a:r>
            <a:r>
              <a:rPr lang="cs-CZ" sz="2600" i="1" dirty="0" err="1"/>
              <a:t>decaocto</a:t>
            </a:r>
            <a:r>
              <a:rPr lang="cs-CZ" sz="2600" dirty="0" smtClean="0"/>
              <a:t>)</a:t>
            </a:r>
          </a:p>
          <a:p>
            <a:pPr lvl="1"/>
            <a:r>
              <a:rPr lang="cs-CZ" sz="2300" dirty="0" smtClean="0"/>
              <a:t>Původem z </a:t>
            </a:r>
            <a:r>
              <a:rPr lang="cs-CZ" sz="2300" dirty="0"/>
              <a:t>B</a:t>
            </a:r>
            <a:r>
              <a:rPr lang="cs-CZ" sz="2300" dirty="0" smtClean="0"/>
              <a:t>alkánu, přirozená introdukce</a:t>
            </a:r>
          </a:p>
          <a:p>
            <a:pPr lvl="1"/>
            <a:r>
              <a:rPr lang="cs-CZ" sz="2300" dirty="0" smtClean="0"/>
              <a:t>Šedé zbarvení, tmavé znaky (proužek kolem krku)</a:t>
            </a:r>
          </a:p>
          <a:p>
            <a:pPr lvl="1"/>
            <a:r>
              <a:rPr lang="cs-CZ" sz="2300" dirty="0" smtClean="0"/>
              <a:t>Okolí lidských sídel, stálý pták</a:t>
            </a:r>
          </a:p>
          <a:p>
            <a:pPr lvl="1"/>
            <a:r>
              <a:rPr lang="cs-CZ" sz="2300" dirty="0" smtClean="0"/>
              <a:t>Stav 150tis. ks, lov do 5 tis. Ks</a:t>
            </a:r>
          </a:p>
          <a:p>
            <a:r>
              <a:rPr lang="cs-CZ" sz="2600" dirty="0"/>
              <a:t>Holub doupňák </a:t>
            </a:r>
            <a:r>
              <a:rPr lang="cs-CZ" sz="2900" i="1" dirty="0"/>
              <a:t>(</a:t>
            </a:r>
            <a:r>
              <a:rPr lang="cs-CZ" sz="2900" i="1" dirty="0" err="1"/>
              <a:t>Columba</a:t>
            </a:r>
            <a:r>
              <a:rPr lang="cs-CZ" sz="2900" i="1" dirty="0"/>
              <a:t> </a:t>
            </a:r>
            <a:r>
              <a:rPr lang="cs-CZ" sz="2900" i="1" dirty="0" err="1"/>
              <a:t>oenas</a:t>
            </a:r>
            <a:r>
              <a:rPr lang="cs-CZ" sz="2900" i="1" dirty="0"/>
              <a:t>)</a:t>
            </a:r>
          </a:p>
          <a:p>
            <a:pPr lvl="1"/>
            <a:r>
              <a:rPr lang="cs-CZ" sz="2300" dirty="0" smtClean="0"/>
              <a:t>Vzácnější </a:t>
            </a:r>
            <a:r>
              <a:rPr lang="cs-CZ" sz="2300" dirty="0"/>
              <a:t>druh, dutiny stromů, polovina velikosti </a:t>
            </a:r>
            <a:r>
              <a:rPr lang="cs-CZ" sz="2300" dirty="0" smtClean="0"/>
              <a:t>hřivnáče</a:t>
            </a:r>
          </a:p>
          <a:p>
            <a:r>
              <a:rPr lang="cs-CZ" sz="2900" dirty="0"/>
              <a:t>Hrdlička divoká </a:t>
            </a:r>
            <a:r>
              <a:rPr lang="cs-CZ" sz="2900" i="1" dirty="0"/>
              <a:t>(</a:t>
            </a:r>
            <a:r>
              <a:rPr lang="cs-CZ" sz="2900" i="1" dirty="0" err="1"/>
              <a:t>Streptopelia</a:t>
            </a:r>
            <a:r>
              <a:rPr lang="cs-CZ" sz="2900" i="1" dirty="0"/>
              <a:t> </a:t>
            </a:r>
            <a:r>
              <a:rPr lang="cs-CZ" sz="2900" i="1" dirty="0" err="1"/>
              <a:t>turtur</a:t>
            </a:r>
            <a:r>
              <a:rPr lang="cs-CZ" sz="2900" i="1" dirty="0" smtClean="0"/>
              <a:t>)</a:t>
            </a:r>
            <a:endParaRPr lang="cs-CZ" sz="2600" dirty="0" smtClean="0"/>
          </a:p>
          <a:p>
            <a:endParaRPr lang="cs-CZ" sz="2400" dirty="0" smtClean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0" y="581529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Holubi a hrdličky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6947152" y="6093296"/>
            <a:ext cx="1944216" cy="365125"/>
          </a:xfrm>
        </p:spPr>
        <p:txBody>
          <a:bodyPr/>
          <a:lstStyle/>
          <a:p>
            <a:r>
              <a:rPr lang="cs-CZ" dirty="0" smtClean="0"/>
              <a:t>Okruhy: III/A/17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253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323528" y="1784280"/>
            <a:ext cx="4623792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 smtClean="0"/>
              <a:t>Hrabaví-tetřevovití</a:t>
            </a:r>
            <a:endParaRPr lang="cs-CZ" sz="2400" dirty="0" smtClean="0"/>
          </a:p>
          <a:p>
            <a:r>
              <a:rPr lang="cs-CZ" sz="2400" dirty="0" smtClean="0"/>
              <a:t>Tetřev hlušec</a:t>
            </a:r>
          </a:p>
          <a:p>
            <a:pPr lvl="1"/>
            <a:r>
              <a:rPr lang="cs-CZ" sz="2000" dirty="0" smtClean="0"/>
              <a:t>Kohout-slepice-kuře, 5 kg</a:t>
            </a:r>
          </a:p>
          <a:p>
            <a:pPr lvl="1"/>
            <a:r>
              <a:rPr lang="cs-CZ" sz="2000" dirty="0" smtClean="0"/>
              <a:t>Kohout - </a:t>
            </a:r>
            <a:r>
              <a:rPr lang="cs-CZ" sz="2000" dirty="0" err="1" smtClean="0"/>
              <a:t>tmavěmodrý</a:t>
            </a:r>
            <a:r>
              <a:rPr lang="cs-CZ" sz="2000" dirty="0" smtClean="0"/>
              <a:t>, </a:t>
            </a:r>
            <a:r>
              <a:rPr lang="cs-CZ" sz="2000" dirty="0" err="1" smtClean="0"/>
              <a:t>poušky</a:t>
            </a:r>
            <a:r>
              <a:rPr lang="cs-CZ" sz="2000" dirty="0" smtClean="0"/>
              <a:t>, třásničky, hvězda, </a:t>
            </a:r>
            <a:r>
              <a:rPr lang="cs-CZ" sz="2000" dirty="0" err="1" smtClean="0"/>
              <a:t>tatrč</a:t>
            </a:r>
            <a:endParaRPr lang="cs-CZ" sz="2000" dirty="0" smtClean="0"/>
          </a:p>
          <a:p>
            <a:pPr lvl="1"/>
            <a:r>
              <a:rPr lang="cs-CZ" sz="2000" dirty="0" smtClean="0"/>
              <a:t>Slepice ochranné zbarvení</a:t>
            </a:r>
          </a:p>
          <a:p>
            <a:pPr lvl="1"/>
            <a:r>
              <a:rPr lang="cs-CZ" sz="2000" dirty="0" smtClean="0"/>
              <a:t>Tok III./V., 5 vajec, 27 dnů inkubace</a:t>
            </a:r>
          </a:p>
          <a:p>
            <a:pPr lvl="1"/>
            <a:r>
              <a:rPr lang="cs-CZ" sz="2000" dirty="0" err="1" smtClean="0"/>
              <a:t>Klepání-trylek-vylousknutí-broušení</a:t>
            </a:r>
            <a:endParaRPr lang="cs-CZ" sz="2000" dirty="0" smtClean="0"/>
          </a:p>
          <a:p>
            <a:pPr lvl="1"/>
            <a:r>
              <a:rPr lang="cs-CZ" sz="2000" dirty="0" smtClean="0"/>
              <a:t>Rozsáhlé lesní komplexy</a:t>
            </a:r>
          </a:p>
          <a:p>
            <a:pPr lvl="1"/>
            <a:r>
              <a:rPr lang="cs-CZ" sz="2000" dirty="0" smtClean="0"/>
              <a:t>Okrajové pohoří</a:t>
            </a:r>
          </a:p>
          <a:p>
            <a:pPr lvl="1"/>
            <a:r>
              <a:rPr lang="cs-CZ" sz="2000" dirty="0" smtClean="0"/>
              <a:t>Posledních 300 jedinců</a:t>
            </a:r>
          </a:p>
          <a:p>
            <a:pPr lvl="1"/>
            <a:r>
              <a:rPr lang="cs-CZ" sz="2000" dirty="0" smtClean="0"/>
              <a:t>Záchranné chovy</a:t>
            </a:r>
            <a:endParaRPr lang="cs-CZ" sz="20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-252536" y="274638"/>
            <a:ext cx="8280920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Tetřev hlušec, tetřívek obecný</a:t>
            </a:r>
            <a:r>
              <a:rPr lang="cs-CZ" sz="3200" b="1" cap="all" dirty="0"/>
              <a:t/>
            </a:r>
            <a:br>
              <a:rPr lang="cs-CZ" sz="3200" b="1" cap="all" dirty="0"/>
            </a:br>
            <a:r>
              <a:rPr lang="cs-CZ" sz="3200" b="1" cap="all" dirty="0"/>
              <a:t> </a:t>
            </a:r>
            <a:r>
              <a:rPr lang="cs-CZ" sz="3200" dirty="0" smtClean="0"/>
              <a:t>(</a:t>
            </a:r>
            <a:r>
              <a:rPr lang="cs-CZ" sz="3200" i="1" dirty="0" err="1"/>
              <a:t>Tetrao</a:t>
            </a:r>
            <a:r>
              <a:rPr lang="cs-CZ" sz="3200" i="1" dirty="0"/>
              <a:t> </a:t>
            </a:r>
            <a:r>
              <a:rPr lang="cs-CZ" sz="3200" i="1" dirty="0" err="1"/>
              <a:t>urogallus</a:t>
            </a:r>
            <a:r>
              <a:rPr lang="cs-CZ" sz="3200" i="1" dirty="0" smtClean="0"/>
              <a:t>, </a:t>
            </a:r>
            <a:r>
              <a:rPr lang="cs-CZ" sz="3200" i="1" dirty="0" err="1"/>
              <a:t>Tetrao</a:t>
            </a:r>
            <a:r>
              <a:rPr lang="cs-CZ" sz="3200" i="1" dirty="0"/>
              <a:t> </a:t>
            </a:r>
            <a:r>
              <a:rPr lang="cs-CZ" sz="3200" i="1" dirty="0" err="1"/>
              <a:t>tetrix</a:t>
            </a:r>
            <a:r>
              <a:rPr lang="cs-CZ" sz="3200" dirty="0" smtClean="0"/>
              <a:t>)</a:t>
            </a:r>
            <a:endParaRPr lang="cs-CZ" sz="3200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714904" y="1916832"/>
            <a:ext cx="4176464" cy="4824536"/>
          </a:xfrm>
        </p:spPr>
        <p:txBody>
          <a:bodyPr>
            <a:noAutofit/>
          </a:bodyPr>
          <a:lstStyle/>
          <a:p>
            <a:r>
              <a:rPr lang="cs-CZ" sz="2400" dirty="0" smtClean="0"/>
              <a:t>Tetřívek obecný</a:t>
            </a:r>
          </a:p>
          <a:p>
            <a:pPr lvl="1"/>
            <a:r>
              <a:rPr lang="cs-CZ" sz="2000" dirty="0" smtClean="0"/>
              <a:t>Modročerný kohout, </a:t>
            </a:r>
            <a:r>
              <a:rPr lang="cs-CZ" sz="2000" dirty="0" err="1" smtClean="0"/>
              <a:t>poušky</a:t>
            </a:r>
            <a:r>
              <a:rPr lang="cs-CZ" sz="2000" dirty="0" smtClean="0"/>
              <a:t>, lyra, 1,5 kg</a:t>
            </a:r>
          </a:p>
          <a:p>
            <a:pPr lvl="1"/>
            <a:r>
              <a:rPr lang="cs-CZ" sz="2000" dirty="0" smtClean="0"/>
              <a:t>Slepice  zemité zbarvení</a:t>
            </a:r>
          </a:p>
          <a:p>
            <a:pPr lvl="1"/>
            <a:r>
              <a:rPr lang="cs-CZ" sz="2000" dirty="0" smtClean="0"/>
              <a:t>Tok III./V., 10 vajec, 25 dnů inkubace </a:t>
            </a:r>
          </a:p>
          <a:p>
            <a:pPr lvl="1"/>
            <a:r>
              <a:rPr lang="cs-CZ" sz="2000" dirty="0" smtClean="0"/>
              <a:t>Bublání, pšoukání</a:t>
            </a:r>
          </a:p>
          <a:p>
            <a:pPr lvl="1"/>
            <a:r>
              <a:rPr lang="cs-CZ" sz="2000" dirty="0" smtClean="0"/>
              <a:t>Pupeny, listy, byliny, bobule</a:t>
            </a:r>
          </a:p>
          <a:p>
            <a:pPr lvl="1"/>
            <a:r>
              <a:rPr lang="cs-CZ" sz="2000" dirty="0" smtClean="0"/>
              <a:t>Mokřady, lesní paseky, vřesoviště, rašeliniště</a:t>
            </a:r>
          </a:p>
          <a:p>
            <a:pPr lvl="1"/>
            <a:r>
              <a:rPr lang="cs-CZ" sz="2000" dirty="0" smtClean="0"/>
              <a:t>Okrajová pohoří, jižní Čechy</a:t>
            </a:r>
          </a:p>
          <a:p>
            <a:pPr lvl="1"/>
            <a:r>
              <a:rPr lang="cs-CZ" sz="2000" dirty="0" smtClean="0"/>
              <a:t>Posledních 600 jedinců</a:t>
            </a:r>
          </a:p>
          <a:p>
            <a:pPr lvl="1"/>
            <a:endParaRPr lang="cs-CZ" sz="2400" dirty="0" smtClean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347864" y="6212283"/>
            <a:ext cx="1944216" cy="365125"/>
          </a:xfrm>
        </p:spPr>
        <p:txBody>
          <a:bodyPr/>
          <a:lstStyle/>
          <a:p>
            <a:r>
              <a:rPr lang="cs-CZ" dirty="0" smtClean="0"/>
              <a:t>Okruhy: III/A/13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944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628800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 smtClean="0"/>
              <a:t>Soustava kosterní</a:t>
            </a:r>
          </a:p>
          <a:p>
            <a:pPr lvl="1"/>
            <a:r>
              <a:rPr lang="cs-CZ" sz="2000" dirty="0" smtClean="0"/>
              <a:t>Opora pro pohybovou soustavu</a:t>
            </a:r>
          </a:p>
          <a:p>
            <a:pPr lvl="1"/>
            <a:r>
              <a:rPr lang="cs-CZ" sz="2000" dirty="0" smtClean="0"/>
              <a:t>Kosti, klouby, chrupavky, 20% hmotnosti těla</a:t>
            </a:r>
          </a:p>
          <a:p>
            <a:pPr lvl="1"/>
            <a:r>
              <a:rPr lang="cs-CZ" sz="2000" dirty="0" smtClean="0"/>
              <a:t>Kostra axiální (páteř, žebra), lebka a končetiny</a:t>
            </a:r>
          </a:p>
          <a:p>
            <a:pPr lvl="1"/>
            <a:r>
              <a:rPr lang="cs-CZ" sz="2000" dirty="0" smtClean="0"/>
              <a:t>Kosti ploché, dlouhé, krátké</a:t>
            </a:r>
          </a:p>
          <a:p>
            <a:pPr lvl="1"/>
            <a:r>
              <a:rPr lang="cs-CZ" sz="2000" dirty="0" smtClean="0"/>
              <a:t>Minerální (podíl se mění s věkem) a organické látky</a:t>
            </a:r>
          </a:p>
          <a:p>
            <a:pPr lvl="1"/>
            <a:r>
              <a:rPr lang="cs-CZ" sz="2000" dirty="0" smtClean="0"/>
              <a:t>Ptáci – lehké duté kosti</a:t>
            </a:r>
          </a:p>
          <a:p>
            <a:r>
              <a:rPr lang="cs-CZ" sz="2800" dirty="0" smtClean="0"/>
              <a:t>Soustava pohybová - svaly</a:t>
            </a:r>
          </a:p>
          <a:p>
            <a:pPr lvl="1"/>
            <a:r>
              <a:rPr lang="cs-CZ" sz="2000" dirty="0"/>
              <a:t>Na kostře uchyceny šlachami</a:t>
            </a:r>
          </a:p>
          <a:p>
            <a:pPr lvl="1"/>
            <a:r>
              <a:rPr lang="cs-CZ" sz="2000" dirty="0"/>
              <a:t>Ohýbače, natahovače</a:t>
            </a:r>
          </a:p>
          <a:p>
            <a:pPr lvl="1"/>
            <a:r>
              <a:rPr lang="cs-CZ" sz="2000" dirty="0"/>
              <a:t>Nervová soustava – impulsy </a:t>
            </a:r>
            <a:r>
              <a:rPr lang="cs-CZ" sz="2000" dirty="0" smtClean="0"/>
              <a:t>ke </a:t>
            </a:r>
            <a:r>
              <a:rPr lang="cs-CZ" sz="2000" dirty="0"/>
              <a:t>smršťování a napínání</a:t>
            </a:r>
          </a:p>
          <a:p>
            <a:pPr lvl="1"/>
            <a:r>
              <a:rPr lang="cs-CZ" sz="2000" dirty="0"/>
              <a:t>Kosterní svaly – příčně pruhované</a:t>
            </a:r>
          </a:p>
          <a:p>
            <a:pPr lvl="1"/>
            <a:r>
              <a:rPr lang="cs-CZ" sz="2000" dirty="0"/>
              <a:t>Vnitřní </a:t>
            </a:r>
            <a:r>
              <a:rPr lang="cs-CZ" sz="2000" dirty="0" smtClean="0"/>
              <a:t>svaly – </a:t>
            </a:r>
            <a:r>
              <a:rPr lang="cs-CZ" sz="2000" dirty="0"/>
              <a:t>hladké (nepodléhají vůli, řízeny vegetativně)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Soustava pohybová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681968" y="6165304"/>
            <a:ext cx="1263048" cy="365125"/>
          </a:xfrm>
        </p:spPr>
        <p:txBody>
          <a:bodyPr/>
          <a:lstStyle/>
          <a:p>
            <a:r>
              <a:rPr lang="cs-CZ" dirty="0" smtClean="0"/>
              <a:t>Okruhy: III/B/14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496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323528" y="1784280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/>
              <a:t>Mezi </a:t>
            </a:r>
            <a:r>
              <a:rPr lang="cs-CZ" sz="2400" dirty="0"/>
              <a:t>zvěří dnes chybí orli, luňáci, </a:t>
            </a:r>
            <a:r>
              <a:rPr lang="cs-CZ" sz="2400" dirty="0" smtClean="0"/>
              <a:t>částečně </a:t>
            </a:r>
            <a:r>
              <a:rPr lang="cs-CZ" sz="2400" dirty="0" err="1" smtClean="0"/>
              <a:t>motáci</a:t>
            </a:r>
            <a:r>
              <a:rPr lang="cs-CZ" sz="2400" dirty="0" smtClean="0"/>
              <a:t> </a:t>
            </a:r>
            <a:r>
              <a:rPr lang="cs-CZ" sz="2400" dirty="0"/>
              <a:t>a včelojed</a:t>
            </a:r>
          </a:p>
          <a:p>
            <a:r>
              <a:rPr lang="cs-CZ" sz="2400" dirty="0" smtClean="0"/>
              <a:t>Typičtí lovci</a:t>
            </a:r>
          </a:p>
          <a:p>
            <a:r>
              <a:rPr lang="cs-CZ" sz="2400" dirty="0" smtClean="0"/>
              <a:t>Pařáty, </a:t>
            </a:r>
            <a:r>
              <a:rPr lang="cs-CZ" sz="2400" dirty="0" err="1" smtClean="0"/>
              <a:t>klovec</a:t>
            </a:r>
            <a:r>
              <a:rPr lang="cs-CZ" sz="2400" dirty="0" smtClean="0"/>
              <a:t>, zejk, vývržky, stříkance, </a:t>
            </a:r>
            <a:r>
              <a:rPr lang="cs-CZ" sz="2400" dirty="0" err="1" smtClean="0"/>
              <a:t>rýdovák</a:t>
            </a:r>
            <a:endParaRPr lang="cs-CZ" sz="2400" dirty="0" smtClean="0"/>
          </a:p>
          <a:p>
            <a:r>
              <a:rPr lang="cs-CZ" sz="2400" dirty="0" smtClean="0"/>
              <a:t>Hnízdění – rozsochy stromů, skalní převisy</a:t>
            </a:r>
          </a:p>
          <a:p>
            <a:r>
              <a:rPr lang="cs-CZ" sz="2400" dirty="0" smtClean="0"/>
              <a:t>Některé druhy v blízkosti člověka – kostelní věže</a:t>
            </a:r>
          </a:p>
          <a:p>
            <a:r>
              <a:rPr lang="cs-CZ" sz="2400" dirty="0" smtClean="0"/>
              <a:t>2-5 vajec, inkubace 30-45 dnů</a:t>
            </a:r>
          </a:p>
          <a:p>
            <a:r>
              <a:rPr lang="cs-CZ" sz="2400" dirty="0" smtClean="0"/>
              <a:t>Rozmanitá potrava – hmyz, obojživelníci, plazi, ptáci, menší savci, v zimě </a:t>
            </a:r>
            <a:r>
              <a:rPr lang="cs-CZ" sz="2400" dirty="0" err="1" smtClean="0"/>
              <a:t>kadávery</a:t>
            </a:r>
            <a:endParaRPr lang="cs-CZ" sz="2400" dirty="0" smtClean="0"/>
          </a:p>
          <a:p>
            <a:r>
              <a:rPr lang="cs-CZ" sz="2400" dirty="0" smtClean="0"/>
              <a:t>Škody v intenzívních chovech</a:t>
            </a:r>
          </a:p>
          <a:p>
            <a:r>
              <a:rPr lang="cs-CZ" sz="2400" dirty="0" smtClean="0"/>
              <a:t>Likvidace hrabošů</a:t>
            </a:r>
          </a:p>
          <a:p>
            <a:r>
              <a:rPr lang="cs-CZ" sz="2400" dirty="0" smtClean="0"/>
              <a:t>Chráněné druhy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Dravci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6947152" y="6093296"/>
            <a:ext cx="1944216" cy="365125"/>
          </a:xfrm>
        </p:spPr>
        <p:txBody>
          <a:bodyPr/>
          <a:lstStyle/>
          <a:p>
            <a:r>
              <a:rPr lang="cs-CZ" dirty="0" smtClean="0"/>
              <a:t>Okruhy: III/A/18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712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323528" y="1784280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/>
              <a:t>J</a:t>
            </a:r>
            <a:r>
              <a:rPr lang="cs-CZ" sz="2400" dirty="0" smtClean="0"/>
              <a:t>estřáb </a:t>
            </a:r>
            <a:r>
              <a:rPr lang="cs-CZ" sz="2400" dirty="0"/>
              <a:t>lesní </a:t>
            </a:r>
            <a:r>
              <a:rPr lang="cs-CZ" sz="2400" i="1" dirty="0"/>
              <a:t>(</a:t>
            </a:r>
            <a:r>
              <a:rPr lang="cs-CZ" sz="2400" i="1" dirty="0" err="1"/>
              <a:t>Accipiter</a:t>
            </a:r>
            <a:r>
              <a:rPr lang="cs-CZ" sz="2400" i="1" dirty="0"/>
              <a:t> </a:t>
            </a:r>
            <a:r>
              <a:rPr lang="cs-CZ" sz="2400" i="1" dirty="0" err="1"/>
              <a:t>gentilis</a:t>
            </a:r>
            <a:r>
              <a:rPr lang="cs-CZ" sz="2400" i="1" dirty="0" smtClean="0"/>
              <a:t>)</a:t>
            </a:r>
          </a:p>
          <a:p>
            <a:pPr lvl="1"/>
            <a:r>
              <a:rPr lang="cs-CZ" sz="2000" dirty="0" smtClean="0"/>
              <a:t>Lesní prostředí, potrava ptáci i savci (veverky)</a:t>
            </a:r>
          </a:p>
          <a:p>
            <a:pPr lvl="1"/>
            <a:r>
              <a:rPr lang="cs-CZ" sz="2000" dirty="0" smtClean="0"/>
              <a:t>Krátké letky, šedavé zbarvení, varhánkovitá hruď, sírově žluté oko, mohutné pařáty i </a:t>
            </a:r>
            <a:r>
              <a:rPr lang="cs-CZ" sz="2000" dirty="0" err="1" smtClean="0"/>
              <a:t>klovec</a:t>
            </a:r>
            <a:r>
              <a:rPr lang="cs-CZ" sz="2000" dirty="0" smtClean="0"/>
              <a:t>, cca 1 kg  </a:t>
            </a:r>
          </a:p>
          <a:p>
            <a:r>
              <a:rPr lang="cs-CZ" sz="2400" dirty="0" smtClean="0"/>
              <a:t>Krahujec </a:t>
            </a:r>
            <a:r>
              <a:rPr lang="cs-CZ" sz="2400" dirty="0"/>
              <a:t>obecný </a:t>
            </a:r>
            <a:r>
              <a:rPr lang="cs-CZ" sz="2400" i="1" dirty="0"/>
              <a:t>(</a:t>
            </a:r>
            <a:r>
              <a:rPr lang="cs-CZ" sz="2400" i="1" dirty="0" err="1"/>
              <a:t>Accipiter</a:t>
            </a:r>
            <a:r>
              <a:rPr lang="cs-CZ" sz="2400" i="1" dirty="0"/>
              <a:t> </a:t>
            </a:r>
            <a:r>
              <a:rPr lang="cs-CZ" sz="2400" i="1" dirty="0" err="1" smtClean="0"/>
              <a:t>nisus</a:t>
            </a:r>
            <a:r>
              <a:rPr lang="cs-CZ" sz="2400" i="1" dirty="0" smtClean="0"/>
              <a:t>)</a:t>
            </a:r>
            <a:endParaRPr lang="cs-CZ" sz="2400" dirty="0" smtClean="0"/>
          </a:p>
          <a:p>
            <a:pPr lvl="1"/>
            <a:r>
              <a:rPr lang="cs-CZ" sz="2000" dirty="0" smtClean="0"/>
              <a:t>Zmenšená verze jestřába</a:t>
            </a:r>
          </a:p>
          <a:p>
            <a:r>
              <a:rPr lang="cs-CZ" sz="2400" dirty="0"/>
              <a:t>K</a:t>
            </a:r>
            <a:r>
              <a:rPr lang="cs-CZ" sz="2400" dirty="0" smtClean="0"/>
              <a:t>áně </a:t>
            </a:r>
            <a:r>
              <a:rPr lang="cs-CZ" sz="2400" dirty="0"/>
              <a:t>lesní </a:t>
            </a:r>
            <a:r>
              <a:rPr lang="cs-CZ" sz="2400" i="1" dirty="0"/>
              <a:t>(</a:t>
            </a:r>
            <a:r>
              <a:rPr lang="cs-CZ" sz="2400" i="1" dirty="0" err="1"/>
              <a:t>Buteo</a:t>
            </a:r>
            <a:r>
              <a:rPr lang="cs-CZ" sz="2400" i="1" dirty="0"/>
              <a:t> </a:t>
            </a:r>
            <a:r>
              <a:rPr lang="cs-CZ" sz="2400" i="1" dirty="0" err="1"/>
              <a:t>buteo</a:t>
            </a:r>
            <a:r>
              <a:rPr lang="cs-CZ" sz="2400" i="1" dirty="0" smtClean="0"/>
              <a:t>)</a:t>
            </a:r>
          </a:p>
          <a:p>
            <a:pPr lvl="1"/>
            <a:r>
              <a:rPr lang="cs-CZ" sz="2000" dirty="0" smtClean="0"/>
              <a:t>Hnědé zbarvení, cca 1 kg, v polích, kolem cest</a:t>
            </a:r>
          </a:p>
          <a:p>
            <a:pPr lvl="1"/>
            <a:r>
              <a:rPr lang="cs-CZ" sz="2000" dirty="0" smtClean="0"/>
              <a:t>Specialista na hraboše, horší lovec, v zimě mršiny</a:t>
            </a:r>
          </a:p>
          <a:p>
            <a:r>
              <a:rPr lang="cs-CZ" sz="2400" dirty="0" smtClean="0"/>
              <a:t>Káně </a:t>
            </a:r>
            <a:r>
              <a:rPr lang="cs-CZ" sz="2400" dirty="0"/>
              <a:t>rousná </a:t>
            </a:r>
            <a:r>
              <a:rPr lang="cs-CZ" sz="2400" i="1" dirty="0"/>
              <a:t>(</a:t>
            </a:r>
            <a:r>
              <a:rPr lang="cs-CZ" sz="2400" i="1" dirty="0" err="1"/>
              <a:t>Buteo</a:t>
            </a:r>
            <a:r>
              <a:rPr lang="cs-CZ" sz="2400" i="1" dirty="0"/>
              <a:t> </a:t>
            </a:r>
            <a:r>
              <a:rPr lang="cs-CZ" sz="2400" i="1" dirty="0" err="1"/>
              <a:t>lagopus</a:t>
            </a:r>
            <a:r>
              <a:rPr lang="cs-CZ" sz="2400" i="1" dirty="0" smtClean="0"/>
              <a:t>)</a:t>
            </a:r>
          </a:p>
          <a:p>
            <a:pPr lvl="1"/>
            <a:r>
              <a:rPr lang="cs-CZ" sz="2000" dirty="0" smtClean="0"/>
              <a:t>Tažná, u nás v zimě</a:t>
            </a:r>
          </a:p>
          <a:p>
            <a:pPr lvl="1"/>
            <a:r>
              <a:rPr lang="cs-CZ" sz="2000" dirty="0" smtClean="0"/>
              <a:t>Oproti káni lesní světlejší znaky, rousy až k prstům</a:t>
            </a:r>
          </a:p>
          <a:p>
            <a:r>
              <a:rPr lang="cs-CZ" sz="2400" dirty="0" smtClean="0"/>
              <a:t>Moták </a:t>
            </a:r>
            <a:r>
              <a:rPr lang="cs-CZ" sz="2400" dirty="0"/>
              <a:t>pochop </a:t>
            </a:r>
            <a:r>
              <a:rPr lang="cs-CZ" sz="2400" i="1" dirty="0"/>
              <a:t>(</a:t>
            </a:r>
            <a:r>
              <a:rPr lang="cs-CZ" sz="2400" i="1" dirty="0" err="1"/>
              <a:t>Circus</a:t>
            </a:r>
            <a:r>
              <a:rPr lang="cs-CZ" sz="2400" i="1" dirty="0"/>
              <a:t> </a:t>
            </a:r>
            <a:r>
              <a:rPr lang="cs-CZ" sz="2400" i="1" dirty="0" err="1"/>
              <a:t>aeroginusus</a:t>
            </a:r>
            <a:r>
              <a:rPr lang="cs-CZ" sz="2400" i="1" dirty="0" smtClean="0"/>
              <a:t>)</a:t>
            </a:r>
          </a:p>
          <a:p>
            <a:pPr lvl="1"/>
            <a:r>
              <a:rPr lang="cs-CZ" sz="2000" dirty="0" smtClean="0"/>
              <a:t>Blízkosti vod, rákosiny, lov nad otevřenými poli</a:t>
            </a:r>
          </a:p>
          <a:p>
            <a:pPr lvl="1"/>
            <a:r>
              <a:rPr lang="cs-CZ" sz="2000" dirty="0" smtClean="0"/>
              <a:t>Typický lov – </a:t>
            </a:r>
            <a:r>
              <a:rPr lang="cs-CZ" sz="2000" dirty="0" err="1" smtClean="0"/>
              <a:t>potácitý</a:t>
            </a:r>
            <a:r>
              <a:rPr lang="cs-CZ" sz="2000" dirty="0" smtClean="0"/>
              <a:t> pohyb nízko nad terénem</a:t>
            </a:r>
          </a:p>
          <a:p>
            <a:pPr lvl="1"/>
            <a:r>
              <a:rPr lang="cs-CZ" sz="2000" dirty="0" smtClean="0"/>
              <a:t>Hnědé zbarvení, světlé znaky, „soví“ tvář, zalomené konce křídel</a:t>
            </a:r>
          </a:p>
          <a:p>
            <a:pPr lvl="1"/>
            <a:r>
              <a:rPr lang="cs-CZ" sz="2000" dirty="0" smtClean="0"/>
              <a:t>Podobný moták pilich – šedé zbarvení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Krahujcovití dravci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6947152" y="6165304"/>
            <a:ext cx="1944216" cy="365125"/>
          </a:xfrm>
        </p:spPr>
        <p:txBody>
          <a:bodyPr/>
          <a:lstStyle/>
          <a:p>
            <a:r>
              <a:rPr lang="cs-CZ" dirty="0" smtClean="0"/>
              <a:t>Okruhy: III/A/18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50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323528" y="1784280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/>
              <a:t>P</a:t>
            </a:r>
            <a:r>
              <a:rPr lang="cs-CZ" sz="2400" dirty="0" smtClean="0"/>
              <a:t>oštolka </a:t>
            </a:r>
            <a:r>
              <a:rPr lang="cs-CZ" sz="2400" dirty="0"/>
              <a:t>obecná </a:t>
            </a:r>
            <a:r>
              <a:rPr lang="cs-CZ" sz="2400" i="1" dirty="0"/>
              <a:t>(</a:t>
            </a:r>
            <a:r>
              <a:rPr lang="cs-CZ" sz="2400" i="1" dirty="0" err="1"/>
              <a:t>Falco</a:t>
            </a:r>
            <a:r>
              <a:rPr lang="cs-CZ" sz="2400" i="1" dirty="0"/>
              <a:t> </a:t>
            </a:r>
            <a:r>
              <a:rPr lang="cs-CZ" sz="2400" i="1" dirty="0" err="1"/>
              <a:t>tinnunculus</a:t>
            </a:r>
            <a:r>
              <a:rPr lang="cs-CZ" sz="2400" i="1" dirty="0" smtClean="0"/>
              <a:t>)</a:t>
            </a:r>
          </a:p>
          <a:p>
            <a:pPr lvl="1"/>
            <a:r>
              <a:rPr lang="cs-CZ" sz="2000" dirty="0" err="1" smtClean="0"/>
              <a:t>Petřejší</a:t>
            </a:r>
            <a:r>
              <a:rPr lang="cs-CZ" sz="2000" dirty="0" smtClean="0"/>
              <a:t> zbarvení, špičaté konce křídel, drobnější dravec</a:t>
            </a:r>
          </a:p>
          <a:p>
            <a:pPr lvl="1"/>
            <a:r>
              <a:rPr lang="cs-CZ" sz="2000" dirty="0" smtClean="0"/>
              <a:t>Volná krajina – hlodavci, hmyz</a:t>
            </a:r>
          </a:p>
          <a:p>
            <a:pPr lvl="1"/>
            <a:r>
              <a:rPr lang="cs-CZ" sz="2000" dirty="0" smtClean="0"/>
              <a:t>Třepotavý let nad kořistí</a:t>
            </a:r>
          </a:p>
          <a:p>
            <a:r>
              <a:rPr lang="cs-CZ" sz="2400" dirty="0"/>
              <a:t>Sokol stěhovavý </a:t>
            </a:r>
            <a:r>
              <a:rPr lang="cs-CZ" sz="2400" i="1" dirty="0"/>
              <a:t>(</a:t>
            </a:r>
            <a:r>
              <a:rPr lang="cs-CZ" sz="2400" i="1" dirty="0" err="1"/>
              <a:t>Falco</a:t>
            </a:r>
            <a:r>
              <a:rPr lang="cs-CZ" sz="2400" i="1" dirty="0"/>
              <a:t> </a:t>
            </a:r>
            <a:r>
              <a:rPr lang="cs-CZ" sz="2400" i="1" dirty="0" err="1"/>
              <a:t>peregrinus</a:t>
            </a:r>
            <a:r>
              <a:rPr lang="cs-CZ" sz="2400" i="1" dirty="0" smtClean="0"/>
              <a:t>)</a:t>
            </a:r>
          </a:p>
          <a:p>
            <a:pPr lvl="1"/>
            <a:r>
              <a:rPr lang="cs-CZ" sz="2000" dirty="0" smtClean="0"/>
              <a:t>Zahnuté špičaté konce křídel, štíhlá silueta, dlouhý </a:t>
            </a:r>
            <a:r>
              <a:rPr lang="cs-CZ" sz="2000" dirty="0" err="1" smtClean="0"/>
              <a:t>rýdovák</a:t>
            </a:r>
            <a:endParaRPr lang="cs-CZ" sz="2000" dirty="0" smtClean="0"/>
          </a:p>
          <a:p>
            <a:pPr lvl="1"/>
            <a:r>
              <a:rPr lang="cs-CZ" sz="2000" dirty="0" smtClean="0"/>
              <a:t>Šedý hřbet, světlý spodek těla</a:t>
            </a:r>
          </a:p>
          <a:p>
            <a:pPr lvl="1"/>
            <a:r>
              <a:rPr lang="cs-CZ" sz="2000" dirty="0" smtClean="0"/>
              <a:t>Zejk, licousy</a:t>
            </a:r>
          </a:p>
          <a:p>
            <a:pPr lvl="1"/>
            <a:r>
              <a:rPr lang="cs-CZ" sz="2000" dirty="0" smtClean="0"/>
              <a:t>Útok volným pádem se složenými křídly</a:t>
            </a:r>
          </a:p>
          <a:p>
            <a:pPr lvl="1"/>
            <a:r>
              <a:rPr lang="cs-CZ" sz="2000" dirty="0" err="1" smtClean="0"/>
              <a:t>Reintrodukce</a:t>
            </a:r>
            <a:r>
              <a:rPr lang="cs-CZ" sz="2000" dirty="0" smtClean="0"/>
              <a:t>, včetně lidských sídel</a:t>
            </a:r>
            <a:endParaRPr lang="cs-CZ" sz="2000" dirty="0"/>
          </a:p>
          <a:p>
            <a:r>
              <a:rPr lang="cs-CZ" sz="2400" dirty="0" smtClean="0"/>
              <a:t>Raroh </a:t>
            </a:r>
            <a:r>
              <a:rPr lang="cs-CZ" sz="2400" dirty="0"/>
              <a:t>velký </a:t>
            </a:r>
            <a:r>
              <a:rPr lang="cs-CZ" sz="2400" i="1" dirty="0"/>
              <a:t>(</a:t>
            </a:r>
            <a:r>
              <a:rPr lang="cs-CZ" sz="2400" i="1" dirty="0" err="1"/>
              <a:t>Falco</a:t>
            </a:r>
            <a:r>
              <a:rPr lang="cs-CZ" sz="2400" i="1" dirty="0"/>
              <a:t> </a:t>
            </a:r>
            <a:r>
              <a:rPr lang="cs-CZ" sz="2400" i="1" dirty="0" err="1"/>
              <a:t>cherrug</a:t>
            </a:r>
            <a:r>
              <a:rPr lang="cs-CZ" sz="2400" i="1" dirty="0" smtClean="0"/>
              <a:t>)</a:t>
            </a:r>
          </a:p>
          <a:p>
            <a:pPr lvl="1"/>
            <a:r>
              <a:rPr lang="cs-CZ" sz="2000" dirty="0" smtClean="0"/>
              <a:t>Lužní lesy jižní Moravy, podobný sokolu 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Sokolovití dravci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6947152" y="6093296"/>
            <a:ext cx="1944216" cy="365125"/>
          </a:xfrm>
        </p:spPr>
        <p:txBody>
          <a:bodyPr/>
          <a:lstStyle/>
          <a:p>
            <a:r>
              <a:rPr lang="cs-CZ" dirty="0" smtClean="0"/>
              <a:t>Okruhy: III/A/18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42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323528" y="1784280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/>
              <a:t>Noční lovci, dobrý zrak, sluch (závoj) a hmat (pírka kolem zobáku), nehlučný let</a:t>
            </a:r>
          </a:p>
          <a:p>
            <a:r>
              <a:rPr lang="cs-CZ" sz="2400" dirty="0" smtClean="0"/>
              <a:t>Hnízda – vesměs dutiny, skalní převisy, kostelní věže</a:t>
            </a:r>
          </a:p>
          <a:p>
            <a:r>
              <a:rPr lang="cs-CZ" sz="2400" dirty="0" smtClean="0"/>
              <a:t>Kořist polykají celou – vývržky</a:t>
            </a:r>
          </a:p>
          <a:p>
            <a:r>
              <a:rPr lang="cs-CZ" sz="2400" dirty="0" smtClean="0"/>
              <a:t>270 stupňů otáčení hlavy, vratiprst</a:t>
            </a:r>
          </a:p>
          <a:p>
            <a:r>
              <a:rPr lang="cs-CZ" sz="2400" dirty="0" smtClean="0"/>
              <a:t>Puštík </a:t>
            </a:r>
            <a:r>
              <a:rPr lang="cs-CZ" sz="2400" dirty="0"/>
              <a:t>obecný, kalous pustovka, sova pálená, sýček obecný, kalous </a:t>
            </a:r>
            <a:r>
              <a:rPr lang="cs-CZ" sz="2400" dirty="0" smtClean="0"/>
              <a:t>ušatý, kulíšek nejmenší – nepatří mezi zvěř</a:t>
            </a:r>
          </a:p>
          <a:p>
            <a:r>
              <a:rPr lang="cs-CZ" sz="2400" dirty="0" smtClean="0"/>
              <a:t>Chráněné druhy</a:t>
            </a:r>
          </a:p>
          <a:p>
            <a:r>
              <a:rPr lang="cs-CZ" sz="2400" dirty="0" smtClean="0"/>
              <a:t>Výr velký </a:t>
            </a:r>
            <a:r>
              <a:rPr lang="cs-CZ" sz="2400" i="1" dirty="0" smtClean="0"/>
              <a:t>(Bubo bubo)</a:t>
            </a:r>
            <a:endParaRPr lang="cs-CZ" sz="2400" dirty="0" smtClean="0"/>
          </a:p>
          <a:p>
            <a:pPr lvl="1"/>
            <a:r>
              <a:rPr lang="cs-CZ" sz="2000" dirty="0" smtClean="0"/>
              <a:t>Rezavohnědé zbarvení, hnědočerné skvrny, výrazná ouška, výrazná světla s oranžovou duhovkou, mohutné pařáty, 3 kg</a:t>
            </a:r>
          </a:p>
          <a:p>
            <a:pPr lvl="1"/>
            <a:r>
              <a:rPr lang="cs-CZ" sz="2000" dirty="0" smtClean="0"/>
              <a:t>Hnízda na skalách, 1-3 vejce, 35 dnů inkubace</a:t>
            </a:r>
          </a:p>
          <a:p>
            <a:pPr lvl="1"/>
            <a:r>
              <a:rPr lang="cs-CZ" sz="2000" dirty="0" smtClean="0"/>
              <a:t>Lov obratlovců do velikosti srnčete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Sovy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6909352" y="6165304"/>
            <a:ext cx="1944216" cy="365125"/>
          </a:xfrm>
        </p:spPr>
        <p:txBody>
          <a:bodyPr/>
          <a:lstStyle/>
          <a:p>
            <a:r>
              <a:rPr lang="cs-CZ" dirty="0" smtClean="0"/>
              <a:t>Okruhy: III/A/18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804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628800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Pěvci-krkavcovití</a:t>
            </a:r>
          </a:p>
          <a:p>
            <a:r>
              <a:rPr lang="cs-CZ" sz="2000" dirty="0" smtClean="0"/>
              <a:t>Středně velcí, všežraví ptáci, inteligentní, silný </a:t>
            </a:r>
            <a:r>
              <a:rPr lang="cs-CZ" sz="2000" dirty="0" err="1" smtClean="0"/>
              <a:t>klovec</a:t>
            </a:r>
            <a:r>
              <a:rPr lang="cs-CZ" sz="2000" dirty="0" smtClean="0"/>
              <a:t>, významné škody na vejcích i mláďatech, plošné rozšíření</a:t>
            </a:r>
          </a:p>
          <a:p>
            <a:r>
              <a:rPr lang="cs-CZ" sz="2000" dirty="0" smtClean="0"/>
              <a:t>Hnízdění – jarní měsíce, kolem 5 vajec, inkubace do 21 dnů</a:t>
            </a:r>
          </a:p>
          <a:p>
            <a:r>
              <a:rPr lang="cs-CZ" sz="2000" dirty="0" smtClean="0"/>
              <a:t>Sojka </a:t>
            </a:r>
            <a:r>
              <a:rPr lang="cs-CZ" sz="2000" dirty="0"/>
              <a:t>obecná (</a:t>
            </a:r>
            <a:r>
              <a:rPr lang="cs-CZ" sz="2000" i="1" dirty="0" err="1"/>
              <a:t>Garrulus</a:t>
            </a:r>
            <a:r>
              <a:rPr lang="cs-CZ" sz="2000" i="1" dirty="0"/>
              <a:t> </a:t>
            </a:r>
            <a:r>
              <a:rPr lang="cs-CZ" sz="2000" i="1" dirty="0" err="1"/>
              <a:t>glandarius</a:t>
            </a:r>
            <a:r>
              <a:rPr lang="cs-CZ" sz="2000" dirty="0" smtClean="0"/>
              <a:t>)</a:t>
            </a:r>
          </a:p>
          <a:p>
            <a:pPr lvl="1"/>
            <a:r>
              <a:rPr lang="cs-CZ" sz="1800" dirty="0" smtClean="0"/>
              <a:t>Šedorudé zbarvení, černobílá chocholka, tmavé letky a výrazný </a:t>
            </a:r>
            <a:r>
              <a:rPr lang="cs-CZ" sz="1800" dirty="0" err="1" smtClean="0"/>
              <a:t>rýdovák</a:t>
            </a:r>
            <a:r>
              <a:rPr lang="cs-CZ" sz="1800" dirty="0" smtClean="0"/>
              <a:t>, na křídlech modrobílá zrcátka s černým vlnkováním, houpavý let</a:t>
            </a:r>
          </a:p>
          <a:p>
            <a:pPr lvl="1"/>
            <a:r>
              <a:rPr lang="cs-CZ" sz="1800" dirty="0" smtClean="0"/>
              <a:t>Lesní prostředí, obliba plodů (žaludy), výrazný skřek (strážce lesa)</a:t>
            </a:r>
          </a:p>
          <a:p>
            <a:pPr lvl="1"/>
            <a:r>
              <a:rPr lang="cs-CZ" sz="1800" dirty="0" smtClean="0"/>
              <a:t>150 tis. ks stav</a:t>
            </a:r>
          </a:p>
          <a:p>
            <a:r>
              <a:rPr lang="cs-CZ" sz="2000" dirty="0" smtClean="0"/>
              <a:t>Vrána </a:t>
            </a:r>
            <a:r>
              <a:rPr lang="cs-CZ" sz="2000" dirty="0"/>
              <a:t>obecná černá (</a:t>
            </a:r>
            <a:r>
              <a:rPr lang="cs-CZ" sz="2000" i="1" dirty="0" err="1"/>
              <a:t>Corvus</a:t>
            </a:r>
            <a:r>
              <a:rPr lang="cs-CZ" sz="2000" i="1" dirty="0"/>
              <a:t> </a:t>
            </a:r>
            <a:r>
              <a:rPr lang="cs-CZ" sz="2000" i="1" dirty="0" err="1"/>
              <a:t>corone</a:t>
            </a:r>
            <a:r>
              <a:rPr lang="cs-CZ" sz="2000" i="1" dirty="0"/>
              <a:t> </a:t>
            </a:r>
            <a:r>
              <a:rPr lang="cs-CZ" sz="2000" i="1" dirty="0" err="1"/>
              <a:t>corone</a:t>
            </a:r>
            <a:r>
              <a:rPr lang="cs-CZ" sz="2000" dirty="0"/>
              <a:t>), vrána obecná šedá (</a:t>
            </a:r>
            <a:r>
              <a:rPr lang="cs-CZ" sz="2000" i="1" dirty="0" err="1"/>
              <a:t>Corvus</a:t>
            </a:r>
            <a:r>
              <a:rPr lang="cs-CZ" sz="2000" i="1" dirty="0"/>
              <a:t> </a:t>
            </a:r>
            <a:r>
              <a:rPr lang="cs-CZ" sz="2000" i="1" dirty="0" err="1"/>
              <a:t>corone</a:t>
            </a:r>
            <a:r>
              <a:rPr lang="cs-CZ" sz="2000" i="1" dirty="0"/>
              <a:t> </a:t>
            </a:r>
            <a:r>
              <a:rPr lang="cs-CZ" sz="2000" i="1" dirty="0" err="1"/>
              <a:t>cornix</a:t>
            </a:r>
            <a:r>
              <a:rPr lang="cs-CZ" sz="2000" dirty="0" smtClean="0"/>
              <a:t>)</a:t>
            </a:r>
          </a:p>
          <a:p>
            <a:pPr lvl="1"/>
            <a:r>
              <a:rPr lang="cs-CZ" sz="1800" dirty="0" smtClean="0"/>
              <a:t>Oba poddruhy se kříží, Z–černá, V-šedá, rozhraní – Vltava</a:t>
            </a:r>
          </a:p>
          <a:p>
            <a:pPr lvl="1"/>
            <a:r>
              <a:rPr lang="cs-CZ" sz="1800" dirty="0" smtClean="0"/>
              <a:t>Otevřená, smíšená i lesní krajina, pokles stavů</a:t>
            </a:r>
          </a:p>
          <a:p>
            <a:pPr lvl="1"/>
            <a:r>
              <a:rPr lang="cs-CZ" sz="1800" dirty="0" smtClean="0"/>
              <a:t>40 tis. ks, 2 tis. ks lov 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Krkavcovití 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6909352" y="6165304"/>
            <a:ext cx="1944216" cy="365125"/>
          </a:xfrm>
        </p:spPr>
        <p:txBody>
          <a:bodyPr/>
          <a:lstStyle/>
          <a:p>
            <a:r>
              <a:rPr lang="cs-CZ" dirty="0" smtClean="0"/>
              <a:t>Okruhy: III/A/19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283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323528" y="1757976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 smtClean="0"/>
              <a:t>Straka </a:t>
            </a:r>
            <a:r>
              <a:rPr lang="cs-CZ" sz="2800" dirty="0"/>
              <a:t>obecná  (</a:t>
            </a:r>
            <a:r>
              <a:rPr lang="cs-CZ" sz="2800" i="1" dirty="0" err="1"/>
              <a:t>Pica</a:t>
            </a:r>
            <a:r>
              <a:rPr lang="cs-CZ" sz="2800" i="1" dirty="0"/>
              <a:t> </a:t>
            </a:r>
            <a:r>
              <a:rPr lang="cs-CZ" sz="2800" i="1" dirty="0" err="1"/>
              <a:t>pica</a:t>
            </a:r>
            <a:r>
              <a:rPr lang="cs-CZ" sz="2800" dirty="0" smtClean="0"/>
              <a:t>)</a:t>
            </a:r>
          </a:p>
          <a:p>
            <a:pPr lvl="1"/>
            <a:r>
              <a:rPr lang="cs-CZ" sz="2400" dirty="0" smtClean="0"/>
              <a:t>Otevřená krajina, kulovitá rozčepýřená hnízda</a:t>
            </a:r>
          </a:p>
          <a:p>
            <a:pPr lvl="1"/>
            <a:r>
              <a:rPr lang="cs-CZ" sz="2400" dirty="0" smtClean="0"/>
              <a:t>Černobílé zbarvení, výrazní </a:t>
            </a:r>
            <a:r>
              <a:rPr lang="cs-CZ" sz="2400" dirty="0" err="1" smtClean="0"/>
              <a:t>rýdovák</a:t>
            </a:r>
            <a:r>
              <a:rPr lang="cs-CZ" sz="2400" dirty="0" smtClean="0"/>
              <a:t> (nápadné „pumpování“)</a:t>
            </a:r>
          </a:p>
          <a:p>
            <a:pPr lvl="1"/>
            <a:r>
              <a:rPr lang="cs-CZ" sz="2400" dirty="0" smtClean="0"/>
              <a:t>100 tis. ks, 10 tis. ks lov</a:t>
            </a:r>
            <a:endParaRPr lang="cs-CZ" sz="2400" dirty="0"/>
          </a:p>
          <a:p>
            <a:r>
              <a:rPr lang="cs-CZ" sz="2800" dirty="0"/>
              <a:t>H</a:t>
            </a:r>
            <a:r>
              <a:rPr lang="cs-CZ" sz="2800" dirty="0" smtClean="0"/>
              <a:t>avran </a:t>
            </a:r>
            <a:r>
              <a:rPr lang="cs-CZ" sz="2800" dirty="0"/>
              <a:t>polní (</a:t>
            </a:r>
            <a:r>
              <a:rPr lang="cs-CZ" sz="2800" i="1" dirty="0" err="1"/>
              <a:t>Corvus</a:t>
            </a:r>
            <a:r>
              <a:rPr lang="cs-CZ" sz="2800" i="1" dirty="0"/>
              <a:t> </a:t>
            </a:r>
            <a:r>
              <a:rPr lang="cs-CZ" sz="2800" i="1" dirty="0" err="1"/>
              <a:t>frugilegus</a:t>
            </a:r>
            <a:r>
              <a:rPr lang="cs-CZ" sz="2800" dirty="0"/>
              <a:t>) </a:t>
            </a:r>
            <a:endParaRPr lang="cs-CZ" sz="2800" dirty="0" smtClean="0"/>
          </a:p>
          <a:p>
            <a:pPr lvl="1"/>
            <a:r>
              <a:rPr lang="cs-CZ" sz="2400" dirty="0" smtClean="0"/>
              <a:t>Černé zbarvení, lysé ozobí</a:t>
            </a:r>
          </a:p>
          <a:p>
            <a:pPr lvl="1"/>
            <a:r>
              <a:rPr lang="cs-CZ" sz="2400" dirty="0" smtClean="0"/>
              <a:t>Zemědělská krajina, v létě několik tisíc ptáků, zimují milióny </a:t>
            </a:r>
          </a:p>
          <a:p>
            <a:r>
              <a:rPr lang="cs-CZ" sz="2800" dirty="0" smtClean="0"/>
              <a:t>Krkavec </a:t>
            </a:r>
            <a:r>
              <a:rPr lang="cs-CZ" sz="2800" dirty="0"/>
              <a:t>velký (</a:t>
            </a:r>
            <a:r>
              <a:rPr lang="cs-CZ" sz="2800" i="1" dirty="0" err="1"/>
              <a:t>Corvus</a:t>
            </a:r>
            <a:r>
              <a:rPr lang="cs-CZ" sz="2800" i="1" dirty="0"/>
              <a:t> </a:t>
            </a:r>
            <a:r>
              <a:rPr lang="cs-CZ" sz="2800" i="1" dirty="0" err="1"/>
              <a:t>corax</a:t>
            </a:r>
            <a:r>
              <a:rPr lang="cs-CZ" sz="2800" dirty="0" smtClean="0"/>
              <a:t>)</a:t>
            </a:r>
          </a:p>
          <a:p>
            <a:pPr lvl="1"/>
            <a:r>
              <a:rPr lang="cs-CZ" sz="1800" dirty="0" smtClean="0"/>
              <a:t>Kovově leskle černí ptáci, mohutný </a:t>
            </a:r>
            <a:r>
              <a:rPr lang="cs-CZ" sz="1800" dirty="0" err="1" smtClean="0"/>
              <a:t>klovec</a:t>
            </a:r>
            <a:r>
              <a:rPr lang="cs-CZ" sz="1800" dirty="0" smtClean="0"/>
              <a:t>, 1,5 kg</a:t>
            </a:r>
          </a:p>
          <a:p>
            <a:pPr lvl="1"/>
            <a:r>
              <a:rPr lang="cs-CZ" sz="1800" dirty="0" smtClean="0"/>
              <a:t>Lesní prostředí, nárůst stavů, plošné rozšíření, 60 tis. ks</a:t>
            </a:r>
          </a:p>
          <a:p>
            <a:pPr lvl="1"/>
            <a:r>
              <a:rPr lang="cs-CZ" sz="1800" dirty="0" smtClean="0"/>
              <a:t>Škody na mláďatech, na dobytku, na ulovené zvěři, konzumace </a:t>
            </a:r>
            <a:r>
              <a:rPr lang="cs-CZ" sz="1800" dirty="0" err="1" smtClean="0"/>
              <a:t>kadáverů</a:t>
            </a:r>
            <a:endParaRPr lang="cs-CZ" sz="1800" dirty="0" smtClean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Krkavcovití 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164806" y="6309320"/>
            <a:ext cx="1944216" cy="292600"/>
          </a:xfrm>
        </p:spPr>
        <p:txBody>
          <a:bodyPr/>
          <a:lstStyle/>
          <a:p>
            <a:r>
              <a:rPr lang="cs-CZ" dirty="0" smtClean="0"/>
              <a:t>Okruhy: III/A/19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77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323528" y="1744283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/>
              <a:t>Výskyt v některých bažantnicích, teplomilnější druhy</a:t>
            </a:r>
          </a:p>
          <a:p>
            <a:r>
              <a:rPr lang="cs-CZ" sz="2400" dirty="0" smtClean="0"/>
              <a:t>Orebice horská </a:t>
            </a:r>
            <a:r>
              <a:rPr lang="cs-CZ" sz="2400" dirty="0"/>
              <a:t>(</a:t>
            </a:r>
            <a:r>
              <a:rPr lang="cs-CZ" sz="2400" i="1" dirty="0" err="1"/>
              <a:t>Alectoris</a:t>
            </a:r>
            <a:r>
              <a:rPr lang="cs-CZ" sz="2400" i="1" dirty="0"/>
              <a:t> </a:t>
            </a:r>
            <a:r>
              <a:rPr lang="cs-CZ" sz="2400" i="1" dirty="0" err="1" smtClean="0"/>
              <a:t>graeca</a:t>
            </a:r>
            <a:r>
              <a:rPr lang="cs-CZ" sz="2400" dirty="0" smtClean="0"/>
              <a:t>)</a:t>
            </a:r>
          </a:p>
          <a:p>
            <a:pPr lvl="1"/>
            <a:r>
              <a:rPr lang="cs-CZ" sz="2000" dirty="0" smtClean="0"/>
              <a:t>Původ v Alpách, Itálii a na Balkáně</a:t>
            </a:r>
          </a:p>
          <a:p>
            <a:pPr lvl="1"/>
            <a:r>
              <a:rPr lang="cs-CZ" sz="2000" dirty="0" smtClean="0"/>
              <a:t>Nepříliš úspěšné pokusy o vypouštění</a:t>
            </a:r>
          </a:p>
          <a:p>
            <a:pPr lvl="1"/>
            <a:r>
              <a:rPr lang="cs-CZ" sz="2000" dirty="0" smtClean="0"/>
              <a:t>Břidlicově šedá barva, červený </a:t>
            </a:r>
            <a:r>
              <a:rPr lang="cs-CZ" sz="2000" dirty="0" err="1" smtClean="0"/>
              <a:t>klovec</a:t>
            </a:r>
            <a:r>
              <a:rPr lang="cs-CZ" sz="2000" dirty="0" smtClean="0"/>
              <a:t> a stojáky, hrdlo světlé, černý proužek přes světlo</a:t>
            </a:r>
          </a:p>
          <a:p>
            <a:pPr lvl="1"/>
            <a:r>
              <a:rPr lang="cs-CZ" sz="2000" dirty="0" smtClean="0"/>
              <a:t>Podobné životní projevy jako u koroptve, lov 1 tis. ks</a:t>
            </a:r>
            <a:endParaRPr lang="cs-CZ" sz="2000" dirty="0"/>
          </a:p>
          <a:p>
            <a:r>
              <a:rPr lang="cs-CZ" sz="2400" dirty="0"/>
              <a:t>Perlička obecná (</a:t>
            </a:r>
            <a:r>
              <a:rPr lang="cs-CZ" sz="2400" i="1" dirty="0" err="1"/>
              <a:t>Numida</a:t>
            </a:r>
            <a:r>
              <a:rPr lang="cs-CZ" sz="2400" i="1" dirty="0"/>
              <a:t> </a:t>
            </a:r>
            <a:r>
              <a:rPr lang="cs-CZ" sz="2400" i="1" dirty="0" err="1" smtClean="0"/>
              <a:t>meleagris</a:t>
            </a:r>
            <a:r>
              <a:rPr lang="cs-CZ" sz="2400" dirty="0" smtClean="0"/>
              <a:t>)</a:t>
            </a:r>
          </a:p>
          <a:p>
            <a:pPr lvl="1"/>
            <a:r>
              <a:rPr lang="cs-CZ" sz="2000" dirty="0" smtClean="0"/>
              <a:t>Původem z Afriky</a:t>
            </a:r>
          </a:p>
          <a:p>
            <a:pPr lvl="1"/>
            <a:r>
              <a:rPr lang="cs-CZ" sz="2000" dirty="0" smtClean="0"/>
              <a:t>Strážný pták v bažantnicích, méně létá, lov 100 ks</a:t>
            </a:r>
          </a:p>
          <a:p>
            <a:pPr lvl="1"/>
            <a:r>
              <a:rPr lang="cs-CZ" sz="2000" dirty="0" smtClean="0"/>
              <a:t>Štíhlý vysoký trup, šedomodré zbarvení se světlými perličkami, lysá hlava, laloky pod bradou, přilba na lysé hlavě</a:t>
            </a:r>
          </a:p>
          <a:p>
            <a:pPr lvl="1"/>
            <a:r>
              <a:rPr lang="cs-CZ" sz="2000" dirty="0" smtClean="0"/>
              <a:t>Sběr velkého množství semen plevelů a škodlivého hmyzu</a:t>
            </a:r>
          </a:p>
          <a:p>
            <a:pPr lvl="1"/>
            <a:endParaRPr lang="cs-CZ" sz="24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Orebice a perlička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164806" y="6309320"/>
            <a:ext cx="1944216" cy="292600"/>
          </a:xfrm>
        </p:spPr>
        <p:txBody>
          <a:bodyPr/>
          <a:lstStyle/>
          <a:p>
            <a:r>
              <a:rPr lang="cs-CZ" dirty="0" smtClean="0"/>
              <a:t>Okruhy: III/C/1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721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323528" y="1744283"/>
            <a:ext cx="8785494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 smtClean="0"/>
              <a:t>Blízkosti vod, lovci ryb, škody na rybích obsádkách, hnízdní kolonie</a:t>
            </a:r>
          </a:p>
          <a:p>
            <a:r>
              <a:rPr lang="cs-CZ" sz="1800" dirty="0" smtClean="0"/>
              <a:t>Kormorán velký </a:t>
            </a:r>
            <a:r>
              <a:rPr lang="cs-CZ" sz="1800" dirty="0"/>
              <a:t>(</a:t>
            </a:r>
            <a:r>
              <a:rPr lang="cs-CZ" sz="1800" i="1" dirty="0" err="1"/>
              <a:t>Phalacrocorax</a:t>
            </a:r>
            <a:r>
              <a:rPr lang="cs-CZ" sz="1800" i="1" dirty="0"/>
              <a:t> </a:t>
            </a:r>
            <a:r>
              <a:rPr lang="cs-CZ" sz="1800" i="1" dirty="0" err="1"/>
              <a:t>carbo</a:t>
            </a:r>
            <a:r>
              <a:rPr lang="cs-CZ" sz="1800" i="1" dirty="0"/>
              <a:t> L</a:t>
            </a:r>
            <a:r>
              <a:rPr lang="cs-CZ" sz="1800" i="1" dirty="0" smtClean="0"/>
              <a:t>.</a:t>
            </a:r>
            <a:r>
              <a:rPr lang="cs-CZ" sz="1800" dirty="0" smtClean="0"/>
              <a:t>)</a:t>
            </a:r>
          </a:p>
          <a:p>
            <a:pPr lvl="1"/>
            <a:r>
              <a:rPr lang="cs-CZ" sz="1600" dirty="0" smtClean="0"/>
              <a:t>Černé zbarvení, lysé okolí očí, výrazný zahnutý zobák</a:t>
            </a:r>
          </a:p>
          <a:p>
            <a:pPr lvl="1"/>
            <a:r>
              <a:rPr lang="cs-CZ" sz="1600" dirty="0" smtClean="0"/>
              <a:t>Nemá mazovou žlázu – musí oschnout, potápí se</a:t>
            </a:r>
          </a:p>
          <a:p>
            <a:pPr lvl="1"/>
            <a:r>
              <a:rPr lang="cs-CZ" sz="1600" dirty="0" smtClean="0"/>
              <a:t>Loví v hejnech, nahánějí ryby na mělčiny</a:t>
            </a:r>
          </a:p>
          <a:p>
            <a:pPr lvl="1"/>
            <a:r>
              <a:rPr lang="cs-CZ" sz="1600" dirty="0" smtClean="0"/>
              <a:t>Spotřeba až 1 kg na den, úhyny poraněných ryb</a:t>
            </a:r>
          </a:p>
          <a:p>
            <a:pPr lvl="1"/>
            <a:r>
              <a:rPr lang="cs-CZ" sz="1600" dirty="0" smtClean="0"/>
              <a:t>Nové Mlýny, Jižní Čechy, dnes plošné rozšíření</a:t>
            </a:r>
          </a:p>
          <a:p>
            <a:pPr lvl="1"/>
            <a:r>
              <a:rPr lang="cs-CZ" sz="1600" dirty="0" smtClean="0"/>
              <a:t>40 tis. ks stav, 5 tis. ks lov (povolení orgánů ochrany přírody)</a:t>
            </a:r>
          </a:p>
          <a:p>
            <a:r>
              <a:rPr lang="cs-CZ" sz="1800" dirty="0"/>
              <a:t>Volavka </a:t>
            </a:r>
            <a:r>
              <a:rPr lang="cs-CZ" sz="1800" dirty="0" smtClean="0"/>
              <a:t>popelavá </a:t>
            </a:r>
            <a:r>
              <a:rPr lang="cs-CZ" sz="1800" dirty="0"/>
              <a:t>(</a:t>
            </a:r>
            <a:r>
              <a:rPr lang="cs-CZ" sz="1800" i="1" dirty="0" err="1"/>
              <a:t>Adrea</a:t>
            </a:r>
            <a:r>
              <a:rPr lang="cs-CZ" sz="1800" i="1" dirty="0"/>
              <a:t> </a:t>
            </a:r>
            <a:r>
              <a:rPr lang="cs-CZ" sz="1800" i="1" dirty="0" err="1" smtClean="0"/>
              <a:t>cinerea</a:t>
            </a:r>
            <a:r>
              <a:rPr lang="cs-CZ" sz="1800" dirty="0" smtClean="0"/>
              <a:t>)</a:t>
            </a:r>
          </a:p>
          <a:p>
            <a:pPr lvl="1"/>
            <a:r>
              <a:rPr lang="cs-CZ" sz="1600" dirty="0" smtClean="0"/>
              <a:t>Šedě zbarvený pták, vysoké stojáky, prohnutý krk </a:t>
            </a:r>
            <a:endParaRPr lang="cs-CZ" sz="1600" dirty="0"/>
          </a:p>
          <a:p>
            <a:pPr lvl="1"/>
            <a:r>
              <a:rPr lang="cs-CZ" sz="1600" dirty="0" smtClean="0"/>
              <a:t>Brodivý lov – ryby, obojživelníci, plazi, hraboši</a:t>
            </a:r>
          </a:p>
          <a:p>
            <a:pPr lvl="1"/>
            <a:r>
              <a:rPr lang="cs-CZ" sz="1600" dirty="0" smtClean="0"/>
              <a:t>Tažný pták, stav 35 tis. ks, 300 ks lov </a:t>
            </a:r>
            <a:r>
              <a:rPr lang="cs-CZ" sz="1600" dirty="0"/>
              <a:t>(povolení orgánů ochrany přírody)</a:t>
            </a:r>
            <a:endParaRPr lang="cs-CZ" sz="1600" dirty="0" smtClean="0"/>
          </a:p>
          <a:p>
            <a:r>
              <a:rPr lang="cs-CZ" sz="1800" dirty="0" smtClean="0"/>
              <a:t>Racek chechtavý (</a:t>
            </a:r>
            <a:r>
              <a:rPr lang="cs-CZ" sz="1800" i="1" dirty="0" err="1"/>
              <a:t>Larus</a:t>
            </a:r>
            <a:r>
              <a:rPr lang="cs-CZ" sz="1800" i="1" dirty="0"/>
              <a:t> </a:t>
            </a:r>
            <a:r>
              <a:rPr lang="cs-CZ" sz="1800" i="1" dirty="0" err="1"/>
              <a:t>ridibundus</a:t>
            </a:r>
            <a:r>
              <a:rPr lang="cs-CZ" sz="1800" dirty="0"/>
              <a:t>), </a:t>
            </a:r>
            <a:endParaRPr lang="cs-CZ" sz="1800" dirty="0" smtClean="0"/>
          </a:p>
          <a:p>
            <a:pPr lvl="1"/>
            <a:r>
              <a:rPr lang="cs-CZ" sz="1600" dirty="0" smtClean="0"/>
              <a:t>Bílé tělo, černá hlava a dolní strana křídel, červený zobák</a:t>
            </a:r>
          </a:p>
          <a:p>
            <a:pPr lvl="1"/>
            <a:r>
              <a:rPr lang="cs-CZ" sz="1600" dirty="0" smtClean="0"/>
              <a:t>Hmyz, žížaly, rybky, obojživelníci, mršiny, odpadky – okolí vod i na polích (při orbě)</a:t>
            </a:r>
          </a:p>
          <a:p>
            <a:pPr lvl="1"/>
            <a:r>
              <a:rPr lang="cs-CZ" sz="1600" dirty="0" smtClean="0"/>
              <a:t>Okolí vod, pokles početnosti, tažný, stav 30 tis. ks</a:t>
            </a:r>
            <a:endParaRPr lang="cs-CZ" sz="1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Kormorán, volavka</a:t>
            </a:r>
            <a:r>
              <a:rPr lang="cs-CZ" sz="4800" b="1" dirty="0"/>
              <a:t>, racek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164806" y="6309320"/>
            <a:ext cx="1944216" cy="292600"/>
          </a:xfrm>
        </p:spPr>
        <p:txBody>
          <a:bodyPr/>
          <a:lstStyle/>
          <a:p>
            <a:r>
              <a:rPr lang="cs-CZ" dirty="0" smtClean="0"/>
              <a:t>Okruhy: III/C/2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780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80523"/>
            <a:ext cx="8229600" cy="1143000"/>
          </a:xfrm>
        </p:spPr>
        <p:txBody>
          <a:bodyPr>
            <a:normAutofit/>
          </a:bodyPr>
          <a:lstStyle/>
          <a:p>
            <a:r>
              <a:rPr lang="cs-CZ" sz="4800" b="1" dirty="0" smtClean="0"/>
              <a:t>Okrasní bažanti</a:t>
            </a:r>
            <a:endParaRPr lang="cs-CZ" sz="4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5"/>
            <a:ext cx="8639848" cy="4829621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Bažanta obecný (</a:t>
            </a:r>
            <a:r>
              <a:rPr lang="cs-CZ" i="1" dirty="0" err="1"/>
              <a:t>Phasianus</a:t>
            </a:r>
            <a:r>
              <a:rPr lang="cs-CZ" i="1" dirty="0"/>
              <a:t> </a:t>
            </a:r>
            <a:r>
              <a:rPr lang="cs-CZ" i="1" dirty="0" err="1"/>
              <a:t>colchicus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Základ chovu, výsledek různých introdukcí a křížení, barevné variety (obojkový, </a:t>
            </a:r>
            <a:r>
              <a:rPr lang="cs-CZ" dirty="0" err="1" smtClean="0"/>
              <a:t>bezobojkový</a:t>
            </a:r>
            <a:r>
              <a:rPr lang="cs-CZ" dirty="0" smtClean="0"/>
              <a:t>, tmavý, plavý)</a:t>
            </a:r>
            <a:endParaRPr lang="cs-CZ" dirty="0"/>
          </a:p>
          <a:p>
            <a:r>
              <a:rPr lang="cs-CZ" dirty="0" smtClean="0"/>
              <a:t>Bažant královský </a:t>
            </a:r>
            <a:r>
              <a:rPr lang="cs-CZ" dirty="0"/>
              <a:t>(</a:t>
            </a:r>
            <a:r>
              <a:rPr lang="cs-CZ" i="1" dirty="0" err="1"/>
              <a:t>Syrmaticus</a:t>
            </a:r>
            <a:r>
              <a:rPr lang="cs-CZ" i="1" dirty="0"/>
              <a:t> </a:t>
            </a:r>
            <a:r>
              <a:rPr lang="cs-CZ" i="1" dirty="0" err="1"/>
              <a:t>reevesii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Některé bažantnice, volnost málo, lov 400 ks, odchovy </a:t>
            </a:r>
          </a:p>
          <a:p>
            <a:pPr lvl="1"/>
            <a:r>
              <a:rPr lang="cs-CZ" dirty="0" smtClean="0"/>
              <a:t>Zlatohnědé zbarvení, stříbrná hlava, 150 cm klín</a:t>
            </a:r>
          </a:p>
          <a:p>
            <a:pPr lvl="1"/>
            <a:r>
              <a:rPr lang="cs-CZ" dirty="0" smtClean="0"/>
              <a:t>Spíše teplejší oblasti, vyhýbá se otevřeným plochám</a:t>
            </a:r>
          </a:p>
          <a:p>
            <a:pPr lvl="1"/>
            <a:r>
              <a:rPr lang="cs-CZ" dirty="0" smtClean="0"/>
              <a:t>Tok, hnízdění a další projevy podobné bažantu obecnému</a:t>
            </a:r>
          </a:p>
          <a:p>
            <a:pPr lvl="1"/>
            <a:r>
              <a:rPr lang="cs-CZ" dirty="0" smtClean="0"/>
              <a:t>Trofejová zvěř</a:t>
            </a:r>
          </a:p>
          <a:p>
            <a:r>
              <a:rPr lang="cs-CZ" dirty="0" smtClean="0"/>
              <a:t>Bažant </a:t>
            </a:r>
            <a:r>
              <a:rPr lang="cs-CZ" dirty="0"/>
              <a:t>zlatý (</a:t>
            </a:r>
            <a:r>
              <a:rPr lang="cs-CZ" i="1" dirty="0" err="1"/>
              <a:t>Chrysolophus</a:t>
            </a:r>
            <a:r>
              <a:rPr lang="cs-CZ" i="1" dirty="0"/>
              <a:t> pictus</a:t>
            </a:r>
            <a:r>
              <a:rPr lang="cs-CZ" dirty="0"/>
              <a:t>), bažant diamantový (</a:t>
            </a:r>
            <a:r>
              <a:rPr lang="cs-CZ" i="1" dirty="0" err="1"/>
              <a:t>Chrisolophus</a:t>
            </a:r>
            <a:r>
              <a:rPr lang="cs-CZ" i="1" dirty="0"/>
              <a:t> </a:t>
            </a:r>
            <a:r>
              <a:rPr lang="cs-CZ" i="1" dirty="0" err="1"/>
              <a:t>amherstiae</a:t>
            </a:r>
            <a:r>
              <a:rPr lang="cs-CZ" dirty="0" smtClean="0"/>
              <a:t>), bažant </a:t>
            </a:r>
            <a:r>
              <a:rPr lang="cs-CZ" dirty="0"/>
              <a:t>stříbrný (</a:t>
            </a:r>
            <a:r>
              <a:rPr lang="cs-CZ" i="1" dirty="0" err="1"/>
              <a:t>Lophura</a:t>
            </a:r>
            <a:r>
              <a:rPr lang="cs-CZ" i="1" dirty="0"/>
              <a:t> </a:t>
            </a:r>
            <a:r>
              <a:rPr lang="cs-CZ" i="1" dirty="0" err="1"/>
              <a:t>nycthemera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Vybrané voliérové chovy, okrasná úloha, rarita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23690" y="623731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III/C/3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80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8052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4900" b="1" dirty="0" smtClean="0"/>
              <a:t>Sluka lesní, bekasina otavní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3100" i="1" dirty="0"/>
              <a:t>(</a:t>
            </a:r>
            <a:r>
              <a:rPr lang="cs-CZ" sz="3100" i="1" dirty="0" err="1"/>
              <a:t>Scolopax</a:t>
            </a:r>
            <a:r>
              <a:rPr lang="cs-CZ" sz="3100" i="1" dirty="0"/>
              <a:t> </a:t>
            </a:r>
            <a:r>
              <a:rPr lang="cs-CZ" sz="3100" i="1" dirty="0" err="1" smtClean="0"/>
              <a:t>rusticola</a:t>
            </a:r>
            <a:r>
              <a:rPr lang="cs-CZ" sz="3100" i="1" dirty="0" smtClean="0"/>
              <a:t>, </a:t>
            </a:r>
            <a:r>
              <a:rPr lang="cs-CZ" sz="3100" i="1" dirty="0" err="1"/>
              <a:t>Gallinago</a:t>
            </a:r>
            <a:r>
              <a:rPr lang="cs-CZ" sz="3100" i="1" dirty="0"/>
              <a:t> </a:t>
            </a:r>
            <a:r>
              <a:rPr lang="cs-CZ" sz="3100" i="1" dirty="0" err="1"/>
              <a:t>gallinago</a:t>
            </a:r>
            <a:r>
              <a:rPr lang="cs-CZ" sz="3100" i="1" dirty="0" smtClean="0"/>
              <a:t>)</a:t>
            </a:r>
            <a:endParaRPr lang="cs-CZ" sz="31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5"/>
            <a:ext cx="8639848" cy="4829621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Vlhké prostředí, blízkost vod, mokřady, louky, paseky</a:t>
            </a:r>
          </a:p>
          <a:p>
            <a:r>
              <a:rPr lang="cs-CZ" dirty="0" smtClean="0"/>
              <a:t>Sluka lesní</a:t>
            </a:r>
          </a:p>
          <a:p>
            <a:pPr lvl="1"/>
            <a:r>
              <a:rPr lang="cs-CZ" dirty="0" smtClean="0"/>
              <a:t>Velikost koroptve, ochranné zbarvení, </a:t>
            </a:r>
            <a:r>
              <a:rPr lang="cs-CZ" dirty="0" err="1" smtClean="0"/>
              <a:t>píchák</a:t>
            </a:r>
            <a:endParaRPr lang="cs-CZ" dirty="0" smtClean="0"/>
          </a:p>
          <a:p>
            <a:pPr lvl="1"/>
            <a:r>
              <a:rPr lang="cs-CZ" dirty="0" smtClean="0"/>
              <a:t>Všechny typy lesů, tažná</a:t>
            </a:r>
          </a:p>
          <a:p>
            <a:pPr lvl="1"/>
            <a:r>
              <a:rPr lang="cs-CZ" dirty="0" smtClean="0"/>
              <a:t>Tok – zásnubní lety se soumrakem, pískání, </a:t>
            </a:r>
            <a:r>
              <a:rPr lang="cs-CZ" dirty="0" err="1" smtClean="0"/>
              <a:t>kvorkání</a:t>
            </a:r>
            <a:endParaRPr lang="cs-CZ" dirty="0" smtClean="0"/>
          </a:p>
          <a:p>
            <a:pPr lvl="1"/>
            <a:r>
              <a:rPr lang="cs-CZ" dirty="0" err="1" smtClean="0"/>
              <a:t>Červíkování</a:t>
            </a:r>
            <a:r>
              <a:rPr lang="cs-CZ" dirty="0" smtClean="0"/>
              <a:t>, přenášení mláďat</a:t>
            </a:r>
          </a:p>
          <a:p>
            <a:pPr lvl="1"/>
            <a:r>
              <a:rPr lang="cs-CZ" dirty="0" smtClean="0"/>
              <a:t>Stav 30 tis. ks</a:t>
            </a:r>
          </a:p>
          <a:p>
            <a:r>
              <a:rPr lang="cs-CZ" dirty="0" smtClean="0"/>
              <a:t>Bekasina otavní</a:t>
            </a:r>
          </a:p>
          <a:p>
            <a:pPr lvl="1"/>
            <a:r>
              <a:rPr lang="cs-CZ" dirty="0" smtClean="0"/>
              <a:t>Otevřená krajina, „Nebeská koza“</a:t>
            </a:r>
          </a:p>
          <a:p>
            <a:pPr lvl="1"/>
            <a:r>
              <a:rPr lang="cs-CZ" dirty="0" smtClean="0"/>
              <a:t>Poloviční velikost oproti sluce</a:t>
            </a:r>
          </a:p>
          <a:p>
            <a:pPr lvl="1"/>
            <a:r>
              <a:rPr lang="cs-CZ" dirty="0" smtClean="0"/>
              <a:t>Stav 4 tis. ks, není mezi zvěří</a:t>
            </a:r>
          </a:p>
          <a:p>
            <a:pPr lvl="1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23690" y="623731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III/C/4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12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628800"/>
            <a:ext cx="8784976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/>
              <a:t>Soustava dýchací</a:t>
            </a:r>
          </a:p>
          <a:p>
            <a:pPr lvl="1"/>
            <a:r>
              <a:rPr lang="cs-CZ" sz="2000" dirty="0" smtClean="0"/>
              <a:t>Výměna kyslíku a oxidu uhličitého – červené krvinky</a:t>
            </a:r>
          </a:p>
          <a:p>
            <a:pPr lvl="1"/>
            <a:r>
              <a:rPr lang="cs-CZ" sz="2000" dirty="0" smtClean="0"/>
              <a:t>Dutina nosní, hrtan, průdušnice, plíce, sklípky (ptáci–trubičky)</a:t>
            </a:r>
          </a:p>
          <a:p>
            <a:pPr lvl="1"/>
            <a:r>
              <a:rPr lang="cs-CZ" sz="2000" dirty="0" smtClean="0"/>
              <a:t>Ptáci – vzduchové vaky, průchod vzduchu z plic do kostí a zpět</a:t>
            </a:r>
          </a:p>
          <a:p>
            <a:pPr lvl="1"/>
            <a:r>
              <a:rPr lang="cs-CZ" sz="2000" dirty="0" smtClean="0"/>
              <a:t>Savci – hlavním dýchacím svalem bránice</a:t>
            </a:r>
          </a:p>
          <a:p>
            <a:r>
              <a:rPr lang="cs-CZ" sz="2400" dirty="0" smtClean="0"/>
              <a:t>Soustava cévní</a:t>
            </a:r>
          </a:p>
          <a:p>
            <a:pPr lvl="1"/>
            <a:r>
              <a:rPr lang="cs-CZ" sz="2000" dirty="0" smtClean="0"/>
              <a:t>Rozvod látek po těle, odvod zplodin metabolismu</a:t>
            </a:r>
          </a:p>
          <a:p>
            <a:pPr lvl="1"/>
            <a:r>
              <a:rPr lang="cs-CZ" sz="2000" dirty="0" smtClean="0"/>
              <a:t>Srdce-tepny-vlásečnice-žíly-srdce</a:t>
            </a:r>
          </a:p>
          <a:p>
            <a:pPr lvl="1"/>
            <a:r>
              <a:rPr lang="cs-CZ" sz="2000" dirty="0" smtClean="0"/>
              <a:t>Mízní soustava – sběr odumřelých bílých krvinek, mikrobů</a:t>
            </a:r>
          </a:p>
          <a:p>
            <a:r>
              <a:rPr lang="cs-CZ" sz="2400" dirty="0" smtClean="0"/>
              <a:t>Soustava vylučovací</a:t>
            </a:r>
            <a:r>
              <a:rPr lang="cs-CZ" sz="2800" dirty="0" smtClean="0"/>
              <a:t> </a:t>
            </a:r>
          </a:p>
          <a:p>
            <a:pPr lvl="1"/>
            <a:r>
              <a:rPr lang="cs-CZ" sz="1800" dirty="0" smtClean="0"/>
              <a:t>Odvod odpadních metabolických látek</a:t>
            </a:r>
          </a:p>
          <a:p>
            <a:pPr lvl="1"/>
            <a:r>
              <a:rPr lang="cs-CZ" sz="1800" dirty="0" smtClean="0"/>
              <a:t>Ledviny-močovody-močový měchýř-močová trubice</a:t>
            </a:r>
          </a:p>
          <a:p>
            <a:pPr lvl="1"/>
            <a:r>
              <a:rPr lang="cs-CZ" sz="1800" dirty="0" smtClean="0"/>
              <a:t>Ptákům chybí měchýř, močovody ústí </a:t>
            </a:r>
            <a:r>
              <a:rPr lang="cs-CZ" sz="1800" smtClean="0"/>
              <a:t>do kloaky</a:t>
            </a:r>
            <a:endParaRPr lang="cs-CZ" sz="1800" dirty="0" smtClean="0"/>
          </a:p>
          <a:p>
            <a:pPr lvl="1"/>
            <a:endParaRPr lang="cs-CZ" sz="1800" dirty="0" smtClean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b="1" dirty="0"/>
              <a:t>Soustava vylučovací,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dýchací </a:t>
            </a:r>
            <a:r>
              <a:rPr lang="cs-CZ" b="1" dirty="0"/>
              <a:t>a </a:t>
            </a:r>
            <a:r>
              <a:rPr lang="cs-CZ" b="1" dirty="0" smtClean="0"/>
              <a:t>cévní</a:t>
            </a:r>
            <a:endParaRPr lang="cs-CZ" sz="28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681968" y="6165304"/>
            <a:ext cx="1263048" cy="365125"/>
          </a:xfrm>
        </p:spPr>
        <p:txBody>
          <a:bodyPr/>
          <a:lstStyle/>
          <a:p>
            <a:r>
              <a:rPr lang="cs-CZ" dirty="0" smtClean="0"/>
              <a:t>Okruhy: III/B/8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704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8052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4900" b="1" dirty="0" smtClean="0"/>
              <a:t>Křepelka polní, špaček obecný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3200" i="1" dirty="0"/>
              <a:t>(</a:t>
            </a:r>
            <a:r>
              <a:rPr lang="cs-CZ" sz="3200" i="1" dirty="0" err="1"/>
              <a:t>Coturnix</a:t>
            </a:r>
            <a:r>
              <a:rPr lang="cs-CZ" sz="3200" i="1" dirty="0"/>
              <a:t> </a:t>
            </a:r>
            <a:r>
              <a:rPr lang="cs-CZ" sz="3200" i="1" dirty="0" err="1"/>
              <a:t>coturnix</a:t>
            </a:r>
            <a:r>
              <a:rPr lang="cs-CZ" sz="3600" i="1" dirty="0" smtClean="0"/>
              <a:t>, </a:t>
            </a:r>
            <a:r>
              <a:rPr lang="cs-CZ" sz="3200" i="1" dirty="0" err="1" smtClean="0"/>
              <a:t>Sturnus</a:t>
            </a:r>
            <a:r>
              <a:rPr lang="cs-CZ" sz="3200" i="1" dirty="0" smtClean="0"/>
              <a:t> </a:t>
            </a:r>
            <a:r>
              <a:rPr lang="cs-CZ" sz="3200" i="1" dirty="0" err="1"/>
              <a:t>vulgaris</a:t>
            </a:r>
            <a:r>
              <a:rPr lang="cs-CZ" sz="3600" i="1" dirty="0" smtClean="0"/>
              <a:t>)</a:t>
            </a:r>
            <a:endParaRPr lang="cs-CZ" sz="36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72815"/>
            <a:ext cx="8639848" cy="4829621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Křepelka polní</a:t>
            </a:r>
          </a:p>
          <a:p>
            <a:pPr lvl="1"/>
            <a:r>
              <a:rPr lang="cs-CZ" dirty="0" err="1" smtClean="0"/>
              <a:t>Hrabaví-bažantovití</a:t>
            </a:r>
            <a:endParaRPr lang="cs-CZ" dirty="0" smtClean="0"/>
          </a:p>
          <a:p>
            <a:pPr lvl="1"/>
            <a:r>
              <a:rPr lang="cs-CZ" dirty="0" smtClean="0"/>
              <a:t>Velikost kosa, podobné prostředí jako koroptev, tažná</a:t>
            </a:r>
          </a:p>
          <a:p>
            <a:pPr lvl="1"/>
            <a:r>
              <a:rPr lang="cs-CZ" dirty="0" smtClean="0"/>
              <a:t>Zemité zbarvení, černé a bílé proužky, „pět peněz“</a:t>
            </a:r>
          </a:p>
          <a:p>
            <a:pPr lvl="1"/>
            <a:r>
              <a:rPr lang="cs-CZ" dirty="0" smtClean="0"/>
              <a:t>Skrytý život v polních kulturách</a:t>
            </a:r>
          </a:p>
          <a:p>
            <a:r>
              <a:rPr lang="cs-CZ" dirty="0" smtClean="0"/>
              <a:t>Špaček obecný</a:t>
            </a:r>
          </a:p>
          <a:p>
            <a:pPr lvl="1"/>
            <a:r>
              <a:rPr lang="cs-CZ" dirty="0" smtClean="0"/>
              <a:t>Pěvci-špačkovití</a:t>
            </a:r>
          </a:p>
          <a:p>
            <a:pPr lvl="1"/>
            <a:r>
              <a:rPr lang="cs-CZ" dirty="0" smtClean="0"/>
              <a:t>Kovově lesklé tmavé zbarvení, všežravec, tažný</a:t>
            </a:r>
          </a:p>
          <a:p>
            <a:pPr lvl="1"/>
            <a:r>
              <a:rPr lang="cs-CZ" dirty="0" smtClean="0"/>
              <a:t>Plošný výskyt, tisícihlavá hejna, škody na ovoci</a:t>
            </a:r>
          </a:p>
          <a:p>
            <a:pPr lvl="1"/>
            <a:r>
              <a:rPr lang="cs-CZ" dirty="0" smtClean="0"/>
              <a:t>Hnízdění od IV., 5-7 vajec, 11 dnů inkubace</a:t>
            </a:r>
          </a:p>
          <a:p>
            <a:pPr lvl="1"/>
            <a:r>
              <a:rPr lang="cs-CZ" dirty="0" smtClean="0"/>
              <a:t>Odhadovaný počet 1 mil. ks</a:t>
            </a:r>
          </a:p>
          <a:p>
            <a:pPr lvl="1"/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15616" y="622047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III/C/5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83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8052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4900" b="1" dirty="0" smtClean="0"/>
              <a:t>Krocan</a:t>
            </a:r>
            <a:r>
              <a:rPr lang="cs-CZ" sz="5300" b="1" dirty="0" smtClean="0"/>
              <a:t> divoký</a:t>
            </a:r>
            <a:r>
              <a:rPr lang="cs-CZ" sz="4900" b="1" dirty="0" smtClean="0"/>
              <a:t/>
            </a:r>
            <a:br>
              <a:rPr lang="cs-CZ" sz="4900" b="1" dirty="0" smtClean="0"/>
            </a:br>
            <a:r>
              <a:rPr lang="cs-CZ" sz="3100" dirty="0"/>
              <a:t>(</a:t>
            </a:r>
            <a:r>
              <a:rPr lang="cs-CZ" sz="3100" i="1" dirty="0" err="1"/>
              <a:t>Meleagris</a:t>
            </a:r>
            <a:r>
              <a:rPr lang="cs-CZ" sz="3100" i="1" dirty="0"/>
              <a:t> </a:t>
            </a:r>
            <a:r>
              <a:rPr lang="cs-CZ" sz="3100" i="1" dirty="0" err="1" smtClean="0"/>
              <a:t>gallopavo</a:t>
            </a:r>
            <a:r>
              <a:rPr lang="cs-CZ" sz="3100" dirty="0" smtClean="0"/>
              <a:t>)</a:t>
            </a:r>
            <a:endParaRPr lang="cs-CZ" sz="36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916832"/>
            <a:ext cx="8639848" cy="4829621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Původem ze S. </a:t>
            </a:r>
            <a:r>
              <a:rPr lang="cs-CZ" smtClean="0"/>
              <a:t>Ameriky</a:t>
            </a:r>
            <a:endParaRPr lang="cs-CZ" dirty="0" smtClean="0"/>
          </a:p>
          <a:p>
            <a:r>
              <a:rPr lang="cs-CZ" dirty="0" smtClean="0"/>
              <a:t>U nás kříženci, v teplejších oblastech, bažantnice</a:t>
            </a:r>
          </a:p>
          <a:p>
            <a:r>
              <a:rPr lang="cs-CZ" dirty="0" smtClean="0"/>
              <a:t>Kuřata náchylná na prochladnutí</a:t>
            </a:r>
          </a:p>
          <a:p>
            <a:r>
              <a:rPr lang="cs-CZ" dirty="0" smtClean="0"/>
              <a:t>10-15 kg, tmavohnědé zbarvení, bílé konce per, štětka, lysá hlava</a:t>
            </a:r>
          </a:p>
          <a:p>
            <a:r>
              <a:rPr lang="cs-CZ" dirty="0" smtClean="0"/>
              <a:t>Denní pták, polygamní hejna</a:t>
            </a:r>
          </a:p>
          <a:p>
            <a:r>
              <a:rPr lang="cs-CZ" dirty="0" smtClean="0"/>
              <a:t>Tok II./III., 10-15 vajec, 27 dnů inkubace</a:t>
            </a:r>
          </a:p>
          <a:p>
            <a:r>
              <a:rPr lang="cs-CZ" dirty="0" smtClean="0"/>
              <a:t>Listnaté lesy, pole a louky, rostlinná i živočišná potrava</a:t>
            </a:r>
          </a:p>
          <a:p>
            <a:r>
              <a:rPr lang="cs-CZ" dirty="0" smtClean="0"/>
              <a:t>Stav 200 ks, lov 100 ks, náročný chov</a:t>
            </a:r>
          </a:p>
          <a:p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15616" y="622047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III/C/6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96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8052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4900" b="1" dirty="0" smtClean="0"/>
              <a:t>Lyska černá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3600" dirty="0" smtClean="0"/>
              <a:t>(</a:t>
            </a:r>
            <a:r>
              <a:rPr lang="cs-CZ" sz="3100" i="1" dirty="0" err="1"/>
              <a:t>Fulica</a:t>
            </a:r>
            <a:r>
              <a:rPr lang="cs-CZ" sz="3100" i="1" dirty="0"/>
              <a:t> </a:t>
            </a:r>
            <a:r>
              <a:rPr lang="cs-CZ" sz="3600" i="1" dirty="0" err="1" smtClean="0"/>
              <a:t>atra</a:t>
            </a:r>
            <a:r>
              <a:rPr lang="cs-CZ" sz="3600" dirty="0" smtClean="0"/>
              <a:t>)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916832"/>
            <a:ext cx="8639848" cy="4829621"/>
          </a:xfrm>
        </p:spPr>
        <p:txBody>
          <a:bodyPr>
            <a:normAutofit fontScale="92500" lnSpcReduction="10000"/>
          </a:bodyPr>
          <a:lstStyle/>
          <a:p>
            <a:r>
              <a:rPr lang="cs-CZ" dirty="0" err="1" smtClean="0"/>
              <a:t>Krátkokřídlí-chřástalovití</a:t>
            </a:r>
            <a:endParaRPr lang="cs-CZ" dirty="0" smtClean="0"/>
          </a:p>
          <a:p>
            <a:r>
              <a:rPr lang="cs-CZ" dirty="0" smtClean="0"/>
              <a:t>Prostředí a životní potřeby podobné kachnám</a:t>
            </a:r>
          </a:p>
          <a:p>
            <a:r>
              <a:rPr lang="cs-CZ" dirty="0" smtClean="0"/>
              <a:t>Černé peří, bílá lysina na čele, 1 kg</a:t>
            </a:r>
          </a:p>
          <a:p>
            <a:r>
              <a:rPr lang="cs-CZ" dirty="0" smtClean="0"/>
              <a:t>Plováky – blána v podobě laločnatého lemu prstů</a:t>
            </a:r>
          </a:p>
          <a:p>
            <a:r>
              <a:rPr lang="cs-CZ" dirty="0" smtClean="0"/>
              <a:t>Tažný pták, část populace přečkává zimu</a:t>
            </a:r>
          </a:p>
          <a:p>
            <a:r>
              <a:rPr lang="cs-CZ" dirty="0" smtClean="0"/>
              <a:t>Lov do 1 tis. ks, sčítáno 3 tis. ks, stav výrazně vyšší </a:t>
            </a:r>
          </a:p>
          <a:p>
            <a:r>
              <a:rPr lang="cs-CZ" dirty="0" smtClean="0"/>
              <a:t>5 – 10 vajec, 22 dnů inkubace, tok od IV., hnízdo na vodní hladině</a:t>
            </a:r>
          </a:p>
          <a:p>
            <a:r>
              <a:rPr lang="cs-CZ" dirty="0" smtClean="0"/>
              <a:t>Potrava rostlinná i živočišná (po drobné rybky)</a:t>
            </a:r>
          </a:p>
          <a:p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15616" y="622047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III/C/7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6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8052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4900" b="1" dirty="0" smtClean="0"/>
              <a:t>Drop velký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4000" i="1" dirty="0" smtClean="0"/>
              <a:t>(</a:t>
            </a:r>
            <a:r>
              <a:rPr lang="cs-CZ" sz="3100" i="1" dirty="0" err="1"/>
              <a:t>Otis</a:t>
            </a:r>
            <a:r>
              <a:rPr lang="cs-CZ" sz="3100" i="1" dirty="0"/>
              <a:t> </a:t>
            </a:r>
            <a:r>
              <a:rPr lang="cs-CZ" sz="3100" i="1" dirty="0" err="1" smtClean="0"/>
              <a:t>tarda</a:t>
            </a:r>
            <a:r>
              <a:rPr lang="cs-CZ" sz="4000" i="1" dirty="0" smtClean="0"/>
              <a:t>)</a:t>
            </a:r>
            <a:endParaRPr lang="cs-CZ" sz="49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55976"/>
            <a:ext cx="8639848" cy="4829621"/>
          </a:xfrm>
        </p:spPr>
        <p:txBody>
          <a:bodyPr>
            <a:normAutofit fontScale="92500"/>
          </a:bodyPr>
          <a:lstStyle/>
          <a:p>
            <a:r>
              <a:rPr lang="cs-CZ" dirty="0" err="1" smtClean="0"/>
              <a:t>Krátkokřídlí-dropovití</a:t>
            </a:r>
            <a:endParaRPr lang="cs-CZ" dirty="0" smtClean="0"/>
          </a:p>
          <a:p>
            <a:r>
              <a:rPr lang="cs-CZ" dirty="0" smtClean="0"/>
              <a:t>Stepi Asie a Evropy, citlivý </a:t>
            </a:r>
            <a:r>
              <a:rPr lang="cs-CZ" dirty="0"/>
              <a:t>na zemědělskou </a:t>
            </a:r>
            <a:r>
              <a:rPr lang="cs-CZ" dirty="0" smtClean="0"/>
              <a:t>velkovýrobu, záchranné programy</a:t>
            </a:r>
          </a:p>
          <a:p>
            <a:r>
              <a:rPr lang="cs-CZ" dirty="0" smtClean="0"/>
              <a:t>Od 80tých let ubývání stavů, návrat na Moravu</a:t>
            </a:r>
          </a:p>
          <a:p>
            <a:r>
              <a:rPr lang="cs-CZ" dirty="0" smtClean="0"/>
              <a:t>Rezavohnědý, vlnkování, bílý spodek těla, dropí vous, 15 kg</a:t>
            </a:r>
          </a:p>
          <a:p>
            <a:r>
              <a:rPr lang="cs-CZ" dirty="0" smtClean="0"/>
              <a:t>Tok IV./V., polygamie, 2 vejce, 20-25 dnů inkubace</a:t>
            </a:r>
          </a:p>
          <a:p>
            <a:r>
              <a:rPr lang="cs-CZ" dirty="0" smtClean="0"/>
              <a:t>Zima – menší hejnka</a:t>
            </a:r>
          </a:p>
          <a:p>
            <a:r>
              <a:rPr lang="cs-CZ" dirty="0" smtClean="0"/>
              <a:t>Rostlinná i živočišná potrava</a:t>
            </a:r>
            <a:endParaRPr lang="cs-CZ" dirty="0"/>
          </a:p>
          <a:p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15616" y="622047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III/C/9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14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347458" y="1777384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dirty="0" smtClean="0"/>
              <a:t>Nepůvodní druhy – nebezpečí pro ekosystémy, úniky z chovů a následné šíření</a:t>
            </a:r>
          </a:p>
          <a:p>
            <a:r>
              <a:rPr lang="cs-CZ" sz="1600" dirty="0" smtClean="0"/>
              <a:t>Psík mývalovitý – viz. psovité šelmy</a:t>
            </a:r>
          </a:p>
          <a:p>
            <a:r>
              <a:rPr lang="cs-CZ" sz="1600" dirty="0"/>
              <a:t>Mýval severní </a:t>
            </a:r>
            <a:r>
              <a:rPr lang="cs-CZ" sz="1600" i="1" dirty="0"/>
              <a:t>(</a:t>
            </a:r>
            <a:r>
              <a:rPr lang="cs-CZ" sz="1600" i="1" dirty="0" err="1"/>
              <a:t>Procyon</a:t>
            </a:r>
            <a:r>
              <a:rPr lang="cs-CZ" sz="1600" i="1" dirty="0"/>
              <a:t> </a:t>
            </a:r>
            <a:r>
              <a:rPr lang="cs-CZ" sz="1600" i="1" dirty="0" err="1"/>
              <a:t>lotor</a:t>
            </a:r>
            <a:r>
              <a:rPr lang="cs-CZ" sz="1600" i="1" dirty="0" smtClean="0"/>
              <a:t>)</a:t>
            </a:r>
          </a:p>
          <a:p>
            <a:pPr lvl="1"/>
            <a:r>
              <a:rPr lang="cs-CZ" sz="1400" dirty="0" smtClean="0"/>
              <a:t>Medvídkovité </a:t>
            </a:r>
            <a:r>
              <a:rPr lang="cs-CZ" sz="1400" dirty="0" err="1" smtClean="0"/>
              <a:t>šemy</a:t>
            </a:r>
            <a:r>
              <a:rPr lang="cs-CZ" sz="1400" dirty="0" smtClean="0"/>
              <a:t>, původ v Severní Americe</a:t>
            </a:r>
          </a:p>
          <a:p>
            <a:pPr lvl="1"/>
            <a:r>
              <a:rPr lang="cs-CZ" sz="1400" dirty="0" smtClean="0"/>
              <a:t>Postupné šíření na celé území (S. Čechy, moravské sníženiny)</a:t>
            </a:r>
          </a:p>
          <a:p>
            <a:pPr lvl="1"/>
            <a:r>
              <a:rPr lang="cs-CZ" sz="1400" dirty="0" smtClean="0"/>
              <a:t>Podobný psíku, 15 kg, pruhovaná oháňka, páska přes světla</a:t>
            </a:r>
          </a:p>
          <a:p>
            <a:pPr lvl="1"/>
            <a:r>
              <a:rPr lang="cs-CZ" sz="1400" dirty="0" smtClean="0"/>
              <a:t>Dobře plave i šplhá</a:t>
            </a:r>
          </a:p>
          <a:p>
            <a:pPr lvl="1"/>
            <a:r>
              <a:rPr lang="cs-CZ" sz="1400" dirty="0" smtClean="0"/>
              <a:t>Noční život, všežravec</a:t>
            </a:r>
            <a:endParaRPr lang="cs-CZ" sz="1400" dirty="0"/>
          </a:p>
          <a:p>
            <a:r>
              <a:rPr lang="cs-CZ" sz="1600" dirty="0"/>
              <a:t>Norek americký </a:t>
            </a:r>
            <a:r>
              <a:rPr lang="cs-CZ" sz="1600" i="1" dirty="0"/>
              <a:t>(</a:t>
            </a:r>
            <a:r>
              <a:rPr lang="cs-CZ" sz="1600" i="1" dirty="0" err="1"/>
              <a:t>Mustela</a:t>
            </a:r>
            <a:r>
              <a:rPr lang="cs-CZ" sz="1600" i="1" dirty="0"/>
              <a:t> </a:t>
            </a:r>
            <a:r>
              <a:rPr lang="cs-CZ" sz="1600" i="1" dirty="0" err="1"/>
              <a:t>vison</a:t>
            </a:r>
            <a:r>
              <a:rPr lang="cs-CZ" sz="1600" i="1" dirty="0"/>
              <a:t>)</a:t>
            </a:r>
            <a:r>
              <a:rPr lang="cs-CZ" sz="1600" dirty="0"/>
              <a:t> </a:t>
            </a:r>
          </a:p>
          <a:p>
            <a:pPr lvl="1"/>
            <a:r>
              <a:rPr lang="cs-CZ" sz="1400" dirty="0" smtClean="0"/>
              <a:t>Kunovité šelmy, původ v S. Americe</a:t>
            </a:r>
          </a:p>
          <a:p>
            <a:pPr lvl="1"/>
            <a:r>
              <a:rPr lang="cs-CZ" sz="1400" dirty="0" smtClean="0"/>
              <a:t>Běžný v blízkosti větších řek</a:t>
            </a:r>
          </a:p>
          <a:p>
            <a:pPr lvl="1"/>
            <a:r>
              <a:rPr lang="cs-CZ" sz="1400" dirty="0" smtClean="0"/>
              <a:t>Plavě až tmavě zbarvená šelma podobná kuně, bílá brada, plovací blány</a:t>
            </a:r>
          </a:p>
          <a:p>
            <a:pPr lvl="1"/>
            <a:r>
              <a:rPr lang="cs-CZ" sz="1400" dirty="0" smtClean="0"/>
              <a:t>Masožravec, velké a systematické škody na vodní fauně</a:t>
            </a:r>
          </a:p>
          <a:p>
            <a:r>
              <a:rPr lang="cs-CZ" sz="1600" dirty="0" smtClean="0"/>
              <a:t>Nutrie </a:t>
            </a:r>
            <a:r>
              <a:rPr lang="cs-CZ" sz="1600" dirty="0"/>
              <a:t>říční </a:t>
            </a:r>
            <a:r>
              <a:rPr lang="cs-CZ" sz="1600" i="1" dirty="0"/>
              <a:t>(</a:t>
            </a:r>
            <a:r>
              <a:rPr lang="cs-CZ" sz="1600" i="1" dirty="0" err="1"/>
              <a:t>Myocastor</a:t>
            </a:r>
            <a:r>
              <a:rPr lang="cs-CZ" sz="1600" i="1" dirty="0"/>
              <a:t> </a:t>
            </a:r>
            <a:r>
              <a:rPr lang="cs-CZ" sz="1600" i="1" dirty="0" err="1"/>
              <a:t>coypus</a:t>
            </a:r>
            <a:r>
              <a:rPr lang="cs-CZ" sz="1600" i="1" dirty="0" smtClean="0"/>
              <a:t>)</a:t>
            </a:r>
          </a:p>
          <a:p>
            <a:pPr lvl="1"/>
            <a:r>
              <a:rPr lang="cs-CZ" sz="1600" dirty="0" smtClean="0"/>
              <a:t>Hlodavci-</a:t>
            </a:r>
            <a:r>
              <a:rPr lang="cs-CZ" sz="1600" dirty="0" err="1" smtClean="0"/>
              <a:t>nutriovití</a:t>
            </a:r>
            <a:r>
              <a:rPr lang="cs-CZ" sz="1600" dirty="0" smtClean="0"/>
              <a:t>, 12 kg, původ v J. Americe </a:t>
            </a:r>
          </a:p>
          <a:p>
            <a:pPr lvl="1"/>
            <a:r>
              <a:rPr lang="cs-CZ" sz="1600" dirty="0" smtClean="0"/>
              <a:t>Vázaná na vodní prostředí</a:t>
            </a:r>
          </a:p>
          <a:p>
            <a:pPr lvl="1"/>
            <a:r>
              <a:rPr lang="cs-CZ" sz="1600" dirty="0" smtClean="0"/>
              <a:t>Limitem mrazivé zimy, nicméně vznikají stálé populace</a:t>
            </a:r>
            <a:endParaRPr lang="cs-CZ" sz="1600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Zavlečené druhy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164806" y="6309320"/>
            <a:ext cx="1944216" cy="292600"/>
          </a:xfrm>
        </p:spPr>
        <p:txBody>
          <a:bodyPr/>
          <a:lstStyle/>
          <a:p>
            <a:r>
              <a:rPr lang="cs-CZ" dirty="0" smtClean="0"/>
              <a:t>Okruhy: III/A/20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707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92686" y="307543"/>
            <a:ext cx="82296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Savci a ptáci škodící v myslivosti</a:t>
            </a:r>
            <a:endParaRPr lang="cs-CZ" sz="3100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55976"/>
            <a:ext cx="8639848" cy="4829621"/>
          </a:xfrm>
        </p:spPr>
        <p:txBody>
          <a:bodyPr>
            <a:normAutofit fontScale="77500" lnSpcReduction="20000"/>
          </a:bodyPr>
          <a:lstStyle/>
          <a:p>
            <a:r>
              <a:rPr lang="cs-CZ" sz="3400" dirty="0" smtClean="0"/>
              <a:t>Savci </a:t>
            </a:r>
          </a:p>
          <a:p>
            <a:pPr lvl="1"/>
            <a:r>
              <a:rPr lang="cs-CZ" sz="3000" dirty="0" smtClean="0"/>
              <a:t>Psík, mýval, norek, nutrie – viz. Zavlečené druhy</a:t>
            </a:r>
          </a:p>
          <a:p>
            <a:pPr lvl="1"/>
            <a:r>
              <a:rPr lang="cs-CZ" sz="3000" dirty="0"/>
              <a:t>Šelmy zařazené mezi zvěř</a:t>
            </a:r>
          </a:p>
          <a:p>
            <a:pPr lvl="1"/>
            <a:r>
              <a:rPr lang="cs-CZ" sz="3000" dirty="0" smtClean="0"/>
              <a:t>Toulavá kočka a pes</a:t>
            </a:r>
          </a:p>
          <a:p>
            <a:r>
              <a:rPr lang="cs-CZ" sz="3400" dirty="0" smtClean="0"/>
              <a:t>Ptáci</a:t>
            </a:r>
          </a:p>
          <a:p>
            <a:pPr lvl="1"/>
            <a:r>
              <a:rPr lang="cs-CZ" sz="3000" dirty="0" smtClean="0"/>
              <a:t>Dravci a výr</a:t>
            </a:r>
          </a:p>
          <a:p>
            <a:pPr lvl="1"/>
            <a:r>
              <a:rPr lang="cs-CZ" sz="3000" dirty="0" smtClean="0"/>
              <a:t>Krkavcovití </a:t>
            </a:r>
          </a:p>
          <a:p>
            <a:r>
              <a:rPr lang="cs-CZ" sz="3400" dirty="0"/>
              <a:t>Druhy škodící v rybničním hospodářství </a:t>
            </a:r>
            <a:r>
              <a:rPr lang="cs-CZ" sz="3400" dirty="0" smtClean="0"/>
              <a:t>a na </a:t>
            </a:r>
            <a:r>
              <a:rPr lang="cs-CZ" sz="3400" dirty="0"/>
              <a:t>hospodářských </a:t>
            </a:r>
            <a:r>
              <a:rPr lang="cs-CZ" sz="3400" dirty="0" smtClean="0"/>
              <a:t>zvířatech</a:t>
            </a:r>
          </a:p>
          <a:p>
            <a:r>
              <a:rPr lang="cs-CZ" sz="3400" dirty="0" smtClean="0"/>
              <a:t>Další škodící zvířata - nezařazená mezi zvěř</a:t>
            </a:r>
            <a:endParaRPr lang="cs-CZ" sz="3400" dirty="0"/>
          </a:p>
          <a:p>
            <a:r>
              <a:rPr lang="cs-CZ" sz="3400" dirty="0" smtClean="0"/>
              <a:t>Zhodnocení dopadů, zohlednění intenzívních chovů</a:t>
            </a:r>
          </a:p>
          <a:p>
            <a:r>
              <a:rPr lang="cs-CZ" sz="3400" dirty="0" smtClean="0"/>
              <a:t>Zákonné možnosti prevence a ochrany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815616" y="6220472"/>
            <a:ext cx="1303784" cy="365125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III/C/8,12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80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Děkujeme za pozornost…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79712" y="2564904"/>
            <a:ext cx="5904656" cy="3096344"/>
          </a:xfrm>
        </p:spPr>
        <p:txBody>
          <a:bodyPr/>
          <a:lstStyle/>
          <a:p>
            <a:r>
              <a:rPr lang="cs-CZ" dirty="0" smtClean="0"/>
              <a:t>Za ČMMJ Praha připravil:</a:t>
            </a:r>
          </a:p>
          <a:p>
            <a:pPr lvl="1"/>
            <a:r>
              <a:rPr lang="cs-CZ" dirty="0" smtClean="0"/>
              <a:t>Mgr. Josef </a:t>
            </a:r>
            <a:r>
              <a:rPr lang="cs-CZ" dirty="0" err="1" smtClean="0"/>
              <a:t>Drmota</a:t>
            </a:r>
            <a:endParaRPr lang="cs-CZ" dirty="0" smtClean="0"/>
          </a:p>
          <a:p>
            <a:pPr lvl="1"/>
            <a:r>
              <a:rPr lang="cs-CZ" dirty="0" smtClean="0"/>
              <a:t>josef.drmota@myslivost.cz</a:t>
            </a:r>
          </a:p>
          <a:p>
            <a:r>
              <a:rPr lang="cs-CZ" dirty="0" smtClean="0"/>
              <a:t>Ke stažení:</a:t>
            </a:r>
          </a:p>
          <a:p>
            <a:pPr lvl="1"/>
            <a:r>
              <a:rPr lang="cs-CZ" dirty="0" smtClean="0"/>
              <a:t>www.cmmj.cz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32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916832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Zpracování potravy, přenos látek do krve, vyloučení nestravitelných zbytků</a:t>
            </a:r>
          </a:p>
          <a:p>
            <a:r>
              <a:rPr lang="cs-CZ" sz="2000" dirty="0" smtClean="0"/>
              <a:t>Dutina ústní (zuby)-hltan-jícen-žaludek-střeva-konečník-řitní </a:t>
            </a:r>
            <a:r>
              <a:rPr lang="cs-CZ" sz="2000" dirty="0" err="1" smtClean="0"/>
              <a:t>otvor+játra</a:t>
            </a:r>
            <a:r>
              <a:rPr lang="cs-CZ" sz="2000" dirty="0" smtClean="0"/>
              <a:t>, slinivka</a:t>
            </a:r>
          </a:p>
          <a:p>
            <a:r>
              <a:rPr lang="cs-CZ" sz="2000" dirty="0" smtClean="0"/>
              <a:t>Hůře stravitelná potrava (celulóza, obaly semen) – složený žaludek přežvýkavců, </a:t>
            </a:r>
            <a:r>
              <a:rPr lang="cs-CZ" sz="2000" dirty="0" err="1" smtClean="0"/>
              <a:t>cekotrofie</a:t>
            </a:r>
            <a:r>
              <a:rPr lang="cs-CZ" sz="2000" dirty="0" smtClean="0"/>
              <a:t> </a:t>
            </a:r>
            <a:r>
              <a:rPr lang="cs-CZ" sz="2000" dirty="0" err="1" smtClean="0"/>
              <a:t>zajícovitých</a:t>
            </a:r>
            <a:r>
              <a:rPr lang="cs-CZ" sz="2000" dirty="0" smtClean="0"/>
              <a:t> - ! Strategie přikrmování v zimě !</a:t>
            </a:r>
          </a:p>
          <a:p>
            <a:r>
              <a:rPr lang="cs-CZ" sz="2000" dirty="0" smtClean="0"/>
              <a:t>Přežvýkavci - Bachor-čepec-kniha(=části předžaludku)-slez</a:t>
            </a:r>
          </a:p>
          <a:p>
            <a:pPr lvl="1"/>
            <a:r>
              <a:rPr lang="cs-CZ" sz="2000" dirty="0" smtClean="0"/>
              <a:t>Rychlý příjem potravy (bachor-</a:t>
            </a:r>
            <a:r>
              <a:rPr lang="cs-CZ" sz="2000" dirty="0" err="1" smtClean="0"/>
              <a:t>bachořci</a:t>
            </a:r>
            <a:r>
              <a:rPr lang="cs-CZ" sz="2000" dirty="0" smtClean="0"/>
              <a:t>), z čepce zpět na rozmělnění, přes listy knihy k vlastnímu trávení</a:t>
            </a:r>
          </a:p>
          <a:p>
            <a:r>
              <a:rPr lang="cs-CZ" sz="2000" dirty="0" err="1" smtClean="0"/>
              <a:t>Cekotrofie</a:t>
            </a:r>
            <a:r>
              <a:rPr lang="cs-CZ" sz="2000" dirty="0" smtClean="0"/>
              <a:t> – konzumace výkalů (výměšek slepého střeva)</a:t>
            </a:r>
          </a:p>
          <a:p>
            <a:r>
              <a:rPr lang="cs-CZ" sz="2000" dirty="0" smtClean="0"/>
              <a:t>Šelmy, </a:t>
            </a:r>
            <a:r>
              <a:rPr lang="cs-CZ" sz="2000" dirty="0" err="1" smtClean="0"/>
              <a:t>prasatovití</a:t>
            </a:r>
            <a:r>
              <a:rPr lang="cs-CZ" sz="2000" dirty="0" smtClean="0"/>
              <a:t> - jednoduchý žaludek, krátká střeva, nedokonalé trávení rostlinných pletiv</a:t>
            </a:r>
          </a:p>
          <a:p>
            <a:r>
              <a:rPr lang="cs-CZ" sz="2000" dirty="0" smtClean="0"/>
              <a:t>Ptáci – bezzubý zobák-jícen(vole-natrávení potravy)-svalnatý žaludek (</a:t>
            </a:r>
            <a:r>
              <a:rPr lang="cs-CZ" sz="2000" dirty="0" err="1" smtClean="0"/>
              <a:t>gastrolity</a:t>
            </a:r>
            <a:r>
              <a:rPr lang="cs-CZ" sz="2000" dirty="0" smtClean="0"/>
              <a:t>)-střeva-kloaka </a:t>
            </a:r>
          </a:p>
          <a:p>
            <a:pPr lvl="1"/>
            <a:endParaRPr lang="cs-CZ" sz="1800" dirty="0" smtClean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Trávicí soustava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6909352" y="6165304"/>
            <a:ext cx="1944216" cy="365125"/>
          </a:xfrm>
        </p:spPr>
        <p:txBody>
          <a:bodyPr/>
          <a:lstStyle/>
          <a:p>
            <a:r>
              <a:rPr lang="cs-CZ" dirty="0" smtClean="0"/>
              <a:t>Okruhy: III/B/9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251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356624" y="1916832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/>
              <a:t>Zpracování potravy, zbraň</a:t>
            </a:r>
          </a:p>
          <a:p>
            <a:r>
              <a:rPr lang="cs-CZ" sz="2400" dirty="0" smtClean="0"/>
              <a:t>Sklovina, </a:t>
            </a:r>
            <a:r>
              <a:rPr lang="cs-CZ" sz="2400" dirty="0" err="1" smtClean="0"/>
              <a:t>zubovita</a:t>
            </a:r>
            <a:endParaRPr lang="cs-CZ" sz="2400" dirty="0" smtClean="0"/>
          </a:p>
          <a:p>
            <a:r>
              <a:rPr lang="cs-CZ" sz="2400" dirty="0" smtClean="0"/>
              <a:t>Dentin, náhradní cement</a:t>
            </a:r>
          </a:p>
          <a:p>
            <a:r>
              <a:rPr lang="cs-CZ" sz="2400" dirty="0" smtClean="0"/>
              <a:t>Chrup mléčný a trvalý</a:t>
            </a:r>
          </a:p>
          <a:p>
            <a:r>
              <a:rPr lang="cs-CZ" sz="2400" dirty="0" smtClean="0"/>
              <a:t>Řezáky, špičáky, (před)stoličky</a:t>
            </a:r>
          </a:p>
          <a:p>
            <a:r>
              <a:rPr lang="cs-CZ" sz="2400" dirty="0" smtClean="0"/>
              <a:t>Klektáky, </a:t>
            </a:r>
            <a:r>
              <a:rPr lang="cs-CZ" sz="2400" dirty="0" err="1" smtClean="0"/>
              <a:t>páráky</a:t>
            </a:r>
            <a:r>
              <a:rPr lang="cs-CZ" sz="2400" dirty="0" smtClean="0"/>
              <a:t>, trháky, </a:t>
            </a:r>
            <a:r>
              <a:rPr lang="cs-CZ" sz="2400" dirty="0" err="1" smtClean="0"/>
              <a:t>hlodáky</a:t>
            </a:r>
            <a:endParaRPr lang="cs-CZ" sz="2400" dirty="0" smtClean="0"/>
          </a:p>
          <a:p>
            <a:r>
              <a:rPr lang="cs-CZ" sz="2400" dirty="0" smtClean="0"/>
              <a:t>Výměna, opotřebení, </a:t>
            </a:r>
            <a:r>
              <a:rPr lang="cs-CZ" sz="2400" dirty="0" err="1" smtClean="0"/>
              <a:t>úbrus</a:t>
            </a:r>
            <a:r>
              <a:rPr lang="cs-CZ" sz="2400" dirty="0" smtClean="0"/>
              <a:t> = odhad věku</a:t>
            </a:r>
          </a:p>
          <a:p>
            <a:r>
              <a:rPr lang="cs-CZ" sz="2400" dirty="0" smtClean="0"/>
              <a:t>Zubní vzorec I.C.P.M./I.C.P.M.</a:t>
            </a:r>
          </a:p>
          <a:p>
            <a:r>
              <a:rPr lang="cs-CZ" sz="2400" dirty="0" smtClean="0"/>
              <a:t>Specifické úkoly u jednotlivých skupin (přežvýkavci, šelmy, </a:t>
            </a:r>
            <a:r>
              <a:rPr lang="cs-CZ" sz="2400" dirty="0" err="1" smtClean="0"/>
              <a:t>zajícovití</a:t>
            </a:r>
            <a:r>
              <a:rPr lang="cs-CZ" sz="2400" dirty="0" smtClean="0"/>
              <a:t>)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Chrup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6909352" y="6165304"/>
            <a:ext cx="1944216" cy="365125"/>
          </a:xfrm>
        </p:spPr>
        <p:txBody>
          <a:bodyPr/>
          <a:lstStyle/>
          <a:p>
            <a:r>
              <a:rPr lang="cs-CZ" dirty="0" smtClean="0"/>
              <a:t>Okruhy: III/B/13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421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467544" y="1844824"/>
            <a:ext cx="8496944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/>
              <a:t>Kožní produkty, specifická funkce</a:t>
            </a:r>
          </a:p>
          <a:p>
            <a:r>
              <a:rPr lang="cs-CZ" sz="2400" dirty="0" smtClean="0"/>
              <a:t>Zobák</a:t>
            </a:r>
          </a:p>
          <a:p>
            <a:pPr lvl="1"/>
            <a:r>
              <a:rPr lang="cs-CZ" sz="2000" dirty="0" smtClean="0"/>
              <a:t>Příjem potravy u ptáků, úprava peří, lov</a:t>
            </a:r>
          </a:p>
          <a:p>
            <a:pPr lvl="1"/>
            <a:r>
              <a:rPr lang="cs-CZ" sz="2000" dirty="0" smtClean="0"/>
              <a:t>Dvě čelisti, nozdry, ozobí, hmatová tělíska, zejk dravců</a:t>
            </a:r>
          </a:p>
          <a:p>
            <a:pPr lvl="1"/>
            <a:r>
              <a:rPr lang="cs-CZ" sz="2000" dirty="0" smtClean="0"/>
              <a:t>Tvar uzpůsoben specifickým podmínkám (dravci, sluka, kachna…)</a:t>
            </a:r>
          </a:p>
          <a:p>
            <a:r>
              <a:rPr lang="cs-CZ" sz="2400" dirty="0" smtClean="0"/>
              <a:t>Drápy</a:t>
            </a:r>
          </a:p>
          <a:p>
            <a:pPr lvl="1"/>
            <a:r>
              <a:rPr lang="cs-CZ" sz="2000" dirty="0" smtClean="0"/>
              <a:t>Zakončení posledních článku prstů</a:t>
            </a:r>
          </a:p>
          <a:p>
            <a:pPr lvl="1"/>
            <a:r>
              <a:rPr lang="cs-CZ" sz="2000" dirty="0" smtClean="0"/>
              <a:t>Opora, hrabání, sběr potravy, lov</a:t>
            </a:r>
          </a:p>
          <a:p>
            <a:pPr lvl="1"/>
            <a:r>
              <a:rPr lang="cs-CZ" sz="2000" dirty="0" smtClean="0"/>
              <a:t>Pařáty dravců, zasouvací drápy koček</a:t>
            </a:r>
          </a:p>
          <a:p>
            <a:r>
              <a:rPr lang="cs-CZ" sz="2400" dirty="0" smtClean="0"/>
              <a:t>Spárky, paspárky</a:t>
            </a:r>
          </a:p>
          <a:p>
            <a:pPr lvl="1"/>
            <a:r>
              <a:rPr lang="cs-CZ" sz="2000" dirty="0" smtClean="0"/>
              <a:t>Párová zakončení prstů spárkaté zvěře</a:t>
            </a:r>
          </a:p>
          <a:p>
            <a:pPr lvl="1"/>
            <a:r>
              <a:rPr lang="cs-CZ" sz="2000" dirty="0" smtClean="0"/>
              <a:t>Opora při pohybu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5408" y="310110"/>
            <a:ext cx="8028384" cy="1028412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Zobák, drápy, spárky</a:t>
            </a:r>
            <a:endParaRPr lang="cs-CZ" sz="3200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6909352" y="6165304"/>
            <a:ext cx="1944216" cy="365125"/>
          </a:xfrm>
        </p:spPr>
        <p:txBody>
          <a:bodyPr/>
          <a:lstStyle/>
          <a:p>
            <a:r>
              <a:rPr lang="cs-CZ" dirty="0" smtClean="0"/>
              <a:t>Okruhy: III/B/15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961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42252</TotalTime>
  <Words>6385</Words>
  <Application>Microsoft Office PowerPoint</Application>
  <PresentationFormat>Předvádění na obrazovce (4:3)</PresentationFormat>
  <Paragraphs>927</Paragraphs>
  <Slides>66</Slides>
  <Notes>47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66</vt:i4>
      </vt:variant>
    </vt:vector>
  </HeadingPairs>
  <TitlesOfParts>
    <vt:vector size="69" baseType="lpstr">
      <vt:lpstr>Arial</vt:lpstr>
      <vt:lpstr>Calibri</vt:lpstr>
      <vt:lpstr>Motiv systému Office</vt:lpstr>
      <vt:lpstr>Kurz uchazečů o první lovecký lístek</vt:lpstr>
      <vt:lpstr>Zvěř a její rozdělení</vt:lpstr>
      <vt:lpstr>Nervová a hormonální soustava</vt:lpstr>
      <vt:lpstr>Soustava smyslová</vt:lpstr>
      <vt:lpstr>Soustava pohybová</vt:lpstr>
      <vt:lpstr>Soustava vylučovací,  dýchací a cévní</vt:lpstr>
      <vt:lpstr>Trávicí soustava</vt:lpstr>
      <vt:lpstr>Chrup</vt:lpstr>
      <vt:lpstr>Zobák, drápy, spárky</vt:lpstr>
      <vt:lpstr>Pohlavní soustava</vt:lpstr>
      <vt:lpstr>Srst a peří</vt:lpstr>
      <vt:lpstr>Paroh a roh</vt:lpstr>
      <vt:lpstr>Říje, tok, chrutí, kaňkování</vt:lpstr>
      <vt:lpstr>Vybrané pojmy ze zoologie</vt:lpstr>
      <vt:lpstr>Odhad věku zvěře spárkaté</vt:lpstr>
      <vt:lpstr>Odhad věku zvěře drobné</vt:lpstr>
      <vt:lpstr>Jelen evropský  (Cervus elaphus)</vt:lpstr>
      <vt:lpstr>Jelen evropský  (Cervus elaphus)</vt:lpstr>
      <vt:lpstr>Sika japonský  (Cervus nippon nippon)</vt:lpstr>
      <vt:lpstr>Daněk skvrnitý   (Dama dama)</vt:lpstr>
      <vt:lpstr>Srnec obecný  (Capreolus capreolus)</vt:lpstr>
      <vt:lpstr>Srnec obecný  (Capreolus capreolus)</vt:lpstr>
      <vt:lpstr>Muflon  (Ovis musimon)</vt:lpstr>
      <vt:lpstr>Prase divoké  (Sus scrofa)</vt:lpstr>
      <vt:lpstr>Prase divoké  (Sus scrofa)</vt:lpstr>
      <vt:lpstr>Kamzík horský (Rupicapra rupicapra)</vt:lpstr>
      <vt:lpstr>Los evropský (Alces alces)</vt:lpstr>
      <vt:lpstr>Koza bezoárová, kozorožec horský (Capra aegagrus, Capra ibex)</vt:lpstr>
      <vt:lpstr>Zajíc polní  (Lepus europaeus)</vt:lpstr>
      <vt:lpstr>Králík divoký  (Oryctolagus cuniculus)</vt:lpstr>
      <vt:lpstr>Liška obecná  (Vulpes vulpes)</vt:lpstr>
      <vt:lpstr>Liška obecná  (Vulpes vulpes)</vt:lpstr>
      <vt:lpstr>Jezevec lesní  (Meles meles)</vt:lpstr>
      <vt:lpstr>Kuna lesní a kuna skalní  (Martes martes, Martes foina)</vt:lpstr>
      <vt:lpstr>Tchoř tmavý a tchoř stepní  (Putorius putorius a Putorius eversmanni)</vt:lpstr>
      <vt:lpstr>Ondatra pižmová (Ondatra zibethicus)</vt:lpstr>
      <vt:lpstr>Rys ostrovid a kočka divoká  (Lynx lynx, Felis silvestris)</vt:lpstr>
      <vt:lpstr>Vlk obecný a psík mývalovitý  (Canis lupus , Nyctereutes procyonoides)</vt:lpstr>
      <vt:lpstr>Vydra říční (Lutra lutra)</vt:lpstr>
      <vt:lpstr>Bobr evropský (Castor fiber)</vt:lpstr>
      <vt:lpstr>Medvěd hnědý (Ursus arctos)</vt:lpstr>
      <vt:lpstr>Veverka obecná, svišť horský (Sciurus vulgaris, Marmota marmota)</vt:lpstr>
      <vt:lpstr>Bažant obecný  (Phasianus colchicus)</vt:lpstr>
      <vt:lpstr>Koroptev polní  (Perdix perdix)</vt:lpstr>
      <vt:lpstr>Kachny  </vt:lpstr>
      <vt:lpstr>Kachna divoká  (Anas platyrhynchos)</vt:lpstr>
      <vt:lpstr>Husy   </vt:lpstr>
      <vt:lpstr>Holubi a hrdličky  </vt:lpstr>
      <vt:lpstr>Tetřev hlušec, tetřívek obecný  (Tetrao urogallus, Tetrao tetrix)</vt:lpstr>
      <vt:lpstr>Dravci</vt:lpstr>
      <vt:lpstr>Krahujcovití dravci</vt:lpstr>
      <vt:lpstr>Sokolovití dravci</vt:lpstr>
      <vt:lpstr>Sovy</vt:lpstr>
      <vt:lpstr>Krkavcovití </vt:lpstr>
      <vt:lpstr>Krkavcovití </vt:lpstr>
      <vt:lpstr>Orebice a perlička</vt:lpstr>
      <vt:lpstr>Kormorán, volavka, racek</vt:lpstr>
      <vt:lpstr>Okrasní bažanti</vt:lpstr>
      <vt:lpstr>Sluka lesní, bekasina otavní (Scolopax rusticola, Gallinago gallinago)</vt:lpstr>
      <vt:lpstr>Křepelka polní, špaček obecný (Coturnix coturnix, Sturnus vulgaris)</vt:lpstr>
      <vt:lpstr>Krocan divoký (Meleagris gallopavo)</vt:lpstr>
      <vt:lpstr>Lyska černá (Fulica atra)</vt:lpstr>
      <vt:lpstr>Drop velký (Otis tarda)</vt:lpstr>
      <vt:lpstr>Zavlečené druhy</vt:lpstr>
      <vt:lpstr>Savci a ptáci škodící v myslivosti</vt:lpstr>
      <vt:lpstr>Děkujeme za pozornost…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Školení lektorů a zkušebních komisařů ČMMJ, z.s.</dc:title>
  <dc:creator>Lukáš Linhart</dc:creator>
  <cp:lastModifiedBy>drmota</cp:lastModifiedBy>
  <cp:revision>1185</cp:revision>
  <dcterms:created xsi:type="dcterms:W3CDTF">2016-08-09T07:59:11Z</dcterms:created>
  <dcterms:modified xsi:type="dcterms:W3CDTF">2019-01-08T06:46:34Z</dcterms:modified>
</cp:coreProperties>
</file>