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40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6" r:id="rId11"/>
    <p:sldId id="265" r:id="rId12"/>
    <p:sldId id="320" r:id="rId13"/>
    <p:sldId id="267" r:id="rId14"/>
    <p:sldId id="268" r:id="rId15"/>
    <p:sldId id="270" r:id="rId16"/>
    <p:sldId id="314" r:id="rId17"/>
    <p:sldId id="271" r:id="rId18"/>
    <p:sldId id="272" r:id="rId19"/>
    <p:sldId id="273" r:id="rId20"/>
    <p:sldId id="274" r:id="rId21"/>
    <p:sldId id="284" r:id="rId22"/>
    <p:sldId id="311" r:id="rId23"/>
    <p:sldId id="312" r:id="rId24"/>
    <p:sldId id="313" r:id="rId25"/>
    <p:sldId id="275" r:id="rId26"/>
    <p:sldId id="276" r:id="rId27"/>
    <p:sldId id="277" r:id="rId28"/>
    <p:sldId id="278" r:id="rId29"/>
    <p:sldId id="321" r:id="rId30"/>
    <p:sldId id="316" r:id="rId31"/>
    <p:sldId id="325" r:id="rId32"/>
    <p:sldId id="324" r:id="rId33"/>
    <p:sldId id="279" r:id="rId34"/>
    <p:sldId id="280" r:id="rId35"/>
    <p:sldId id="281" r:id="rId36"/>
    <p:sldId id="283" r:id="rId37"/>
    <p:sldId id="322" r:id="rId38"/>
    <p:sldId id="282" r:id="rId39"/>
    <p:sldId id="286" r:id="rId40"/>
    <p:sldId id="288" r:id="rId41"/>
    <p:sldId id="323" r:id="rId42"/>
    <p:sldId id="285" r:id="rId43"/>
    <p:sldId id="315" r:id="rId44"/>
    <p:sldId id="317" r:id="rId45"/>
    <p:sldId id="318" r:id="rId46"/>
    <p:sldId id="319" r:id="rId47"/>
    <p:sldId id="326" r:id="rId48"/>
    <p:sldId id="327" r:id="rId49"/>
    <p:sldId id="328" r:id="rId50"/>
    <p:sldId id="329" r:id="rId51"/>
    <p:sldId id="330" r:id="rId52"/>
    <p:sldId id="331" r:id="rId53"/>
    <p:sldId id="332" r:id="rId54"/>
    <p:sldId id="333" r:id="rId55"/>
    <p:sldId id="334" r:id="rId56"/>
    <p:sldId id="335" r:id="rId57"/>
    <p:sldId id="336" r:id="rId58"/>
    <p:sldId id="337" r:id="rId59"/>
    <p:sldId id="338" r:id="rId60"/>
    <p:sldId id="339" r:id="rId61"/>
    <p:sldId id="309" r:id="rId6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75" d="100"/>
          <a:sy n="75" d="100"/>
        </p:scale>
        <p:origin x="-1128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8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pPr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772400" cy="1470025"/>
          </a:xfrm>
        </p:spPr>
        <p:txBody>
          <a:bodyPr/>
          <a:lstStyle/>
          <a:p>
            <a:r>
              <a:rPr lang="cs-CZ" b="1" dirty="0" smtClean="0"/>
              <a:t>Zkoušky z myslivosti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941168"/>
            <a:ext cx="6400800" cy="864096"/>
          </a:xfrm>
        </p:spPr>
        <p:txBody>
          <a:bodyPr/>
          <a:lstStyle/>
          <a:p>
            <a:r>
              <a:rPr lang="cs-CZ" b="1" dirty="0" smtClean="0"/>
              <a:t>II. skupina – Legislativa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Bažantnice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 smtClean="0"/>
              <a:t>Bažantnice</a:t>
            </a:r>
            <a:r>
              <a:rPr lang="cs-CZ" dirty="0" smtClean="0"/>
              <a:t> 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600" dirty="0" smtClean="0"/>
              <a:t>Část honitby - vhodné podmínky pro intenzivní chov bažantů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600" dirty="0" smtClean="0"/>
              <a:t>O vymezení části honitby jako bažantnice rozhoduje orgán státní správy myslivosti na základě žádosti držitele nebo budoucího držitele honitby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600" dirty="0" smtClean="0"/>
              <a:t>K žádosti je nutno doložit: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studie o vhodnosti přírodních a jiných podmínek pro intenzivní chov bažantů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projekt chovu a výstavby potřebných zařízení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vyjádření veterinárních orgánů a orgánů na ochranu zvířat proti týrání k navrhovaným podmínkám chovu bažantů</a:t>
            </a:r>
            <a:endParaRPr lang="cs-CZ" sz="2500" dirty="0" smtClean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600" b="1" dirty="0" smtClean="0"/>
              <a:t>Označení hranic bažantnice </a:t>
            </a:r>
            <a:r>
              <a:rPr lang="cs-CZ" sz="2600" dirty="0" smtClean="0"/>
              <a:t>provede držitel honitby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600" dirty="0" smtClean="0"/>
              <a:t>Po obvodu umístí na vhodných místech tabulky s uvedením: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název honitby, že jde o bažantnici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držitele a uživatele honitby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název orgánu st. správy myslivosti, který vydal rozhodnutí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číslo jednací rozhodnutí a datum jeho vydání a nabytí právní moci</a:t>
            </a:r>
            <a:endParaRPr lang="cs-CZ" sz="25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44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Povinnosti uživatele honitby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844824"/>
            <a:ext cx="8578948" cy="4612704"/>
          </a:xfrm>
        </p:spPr>
        <p:txBody>
          <a:bodyPr>
            <a:noAutofit/>
          </a:bodyPr>
          <a:lstStyle/>
          <a:p>
            <a:r>
              <a:rPr lang="cs-CZ" sz="1800" dirty="0" smtClean="0"/>
              <a:t>polní honitby – remízky , vhodné úkryty pro zvěř  </a:t>
            </a:r>
          </a:p>
          <a:p>
            <a:r>
              <a:rPr lang="cs-CZ" sz="1800" dirty="0" smtClean="0"/>
              <a:t>lesní honitby - políčka pro zvěř </a:t>
            </a:r>
          </a:p>
          <a:p>
            <a:r>
              <a:rPr lang="cs-CZ" sz="1800" dirty="0" smtClean="0"/>
              <a:t>Potřebná opatření k záchraně zvěře po oznámení </a:t>
            </a:r>
          </a:p>
          <a:p>
            <a:pPr lvl="1"/>
            <a:r>
              <a:rPr lang="cs-CZ" sz="1800" dirty="0" smtClean="0"/>
              <a:t>Použití pesticidů</a:t>
            </a:r>
          </a:p>
          <a:p>
            <a:pPr lvl="1"/>
            <a:r>
              <a:rPr lang="cs-CZ" sz="1800" dirty="0" smtClean="0"/>
              <a:t>Sklizeň pícnin</a:t>
            </a:r>
            <a:endParaRPr lang="cs-CZ" sz="2000" dirty="0" smtClean="0"/>
          </a:p>
          <a:p>
            <a:r>
              <a:rPr lang="cs-CZ" sz="1800" dirty="0" smtClean="0"/>
              <a:t>Dostupná a přiměřená opatření k záchraně zvěře  </a:t>
            </a:r>
          </a:p>
          <a:p>
            <a:pPr lvl="1"/>
            <a:r>
              <a:rPr lang="cs-CZ" sz="1800" dirty="0" smtClean="0"/>
              <a:t>Povodně</a:t>
            </a:r>
          </a:p>
          <a:p>
            <a:pPr lvl="1"/>
            <a:r>
              <a:rPr lang="cs-CZ" sz="1800" dirty="0" smtClean="0"/>
              <a:t>Lesní požáry</a:t>
            </a:r>
          </a:p>
          <a:p>
            <a:pPr lvl="1"/>
            <a:r>
              <a:rPr lang="cs-CZ" sz="1800" dirty="0" smtClean="0"/>
              <a:t>Extrémní sněhová pokrývka</a:t>
            </a:r>
          </a:p>
          <a:p>
            <a:r>
              <a:rPr lang="cs-CZ" sz="1800" dirty="0" smtClean="0"/>
              <a:t>provozovat krmelce, zásypy, slaniska a napajedla a v době nouze zvěř řádně přikrmovat</a:t>
            </a:r>
          </a:p>
          <a:p>
            <a:pPr marL="342900" lvl="1" indent="-342900">
              <a:buNone/>
            </a:pPr>
            <a:r>
              <a:rPr lang="cs-CZ" sz="1800" dirty="0" smtClean="0"/>
              <a:t>      Zjistí-li orgán státní správy myslivosti, že zvěř trpí hladem, a nezjedná-li uživatel honitby po výzvě okamžitou nápravu, rozhodne o krmení zvěře na jeho náklad</a:t>
            </a:r>
            <a:endParaRPr lang="cs-CZ" sz="2000" dirty="0" smtClean="0"/>
          </a:p>
          <a:p>
            <a:r>
              <a:rPr lang="cs-CZ" sz="1800" dirty="0" smtClean="0"/>
              <a:t>projednat alespoň 7 dnů předem konání činností, které mohou omezit obhospodařování pozemků s jejich vlastníky nebo uživateli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07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648072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Výstavba mysliveckých zařízení v honitbě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cs-CZ" dirty="0" smtClean="0"/>
              <a:t>Umístění  </a:t>
            </a:r>
          </a:p>
          <a:p>
            <a:pPr lvl="1">
              <a:defRPr/>
            </a:pPr>
            <a:r>
              <a:rPr lang="cs-CZ" dirty="0" smtClean="0"/>
              <a:t>Povinnost provozovat – uživatel honitby</a:t>
            </a:r>
          </a:p>
          <a:p>
            <a:pPr lvl="2">
              <a:defRPr/>
            </a:pPr>
            <a:r>
              <a:rPr lang="cs-CZ" dirty="0" smtClean="0"/>
              <a:t>Krmelce, zásypy, slaniska a napajedla</a:t>
            </a:r>
          </a:p>
          <a:p>
            <a:pPr lvl="1">
              <a:defRPr/>
            </a:pPr>
            <a:r>
              <a:rPr lang="cs-CZ" dirty="0" smtClean="0"/>
              <a:t>Předchozí souhlas vlastníka pozemku</a:t>
            </a:r>
          </a:p>
          <a:p>
            <a:pPr lvl="2">
              <a:defRPr/>
            </a:pPr>
            <a:r>
              <a:rPr lang="cs-CZ" dirty="0" smtClean="0"/>
              <a:t>Není-li souhlas žádného vlastníka o místě rozhodne OSSM ve správním řízení</a:t>
            </a:r>
          </a:p>
          <a:p>
            <a:pPr lvl="0">
              <a:defRPr/>
            </a:pPr>
            <a:r>
              <a:rPr lang="cs-CZ" dirty="0" smtClean="0"/>
              <a:t>Zařízení a stavební zákon </a:t>
            </a:r>
          </a:p>
          <a:p>
            <a:pPr lvl="1">
              <a:defRPr/>
            </a:pPr>
            <a:r>
              <a:rPr lang="cs-CZ" dirty="0" smtClean="0"/>
              <a:t>Bez ohlášení nebo povolení stavby – většina zařízení</a:t>
            </a:r>
          </a:p>
          <a:p>
            <a:pPr lvl="1">
              <a:defRPr/>
            </a:pPr>
            <a:r>
              <a:rPr lang="cs-CZ" dirty="0" smtClean="0"/>
              <a:t>Ohlášení stavby</a:t>
            </a:r>
          </a:p>
          <a:p>
            <a:pPr lvl="1">
              <a:defRPr/>
            </a:pPr>
            <a:r>
              <a:rPr lang="cs-CZ" dirty="0" smtClean="0"/>
              <a:t>Povolení stavby</a:t>
            </a:r>
          </a:p>
          <a:p>
            <a:pPr lvl="2">
              <a:defRPr/>
            </a:pPr>
            <a:r>
              <a:rPr lang="cs-CZ" dirty="0" smtClean="0"/>
              <a:t>Podle rozsahu a charakteru zařízení - stavby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II/B/7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740352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Plánování chovu a lovu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Plán mysliveckého hospodaření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Vypracuje uživatel honitby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Schvaluje držitel honitby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Plnění kontroluje orgán statní správy myslivosti – zaslání uživatelem</a:t>
            </a:r>
          </a:p>
          <a:p>
            <a:r>
              <a:rPr lang="cs-CZ" sz="3300" dirty="0" smtClean="0"/>
              <a:t>Základní principy</a:t>
            </a:r>
          </a:p>
          <a:p>
            <a:pPr lvl="1"/>
            <a:r>
              <a:rPr lang="cs-CZ" sz="2900" dirty="0" smtClean="0"/>
              <a:t>Stavy v rozmezí mezi minimálními a normovanými </a:t>
            </a:r>
            <a:endParaRPr lang="cs-CZ" sz="2900" dirty="0"/>
          </a:p>
          <a:p>
            <a:pPr lvl="1"/>
            <a:r>
              <a:rPr lang="cs-CZ" sz="2900" dirty="0" smtClean="0"/>
              <a:t>Zachování všech druhů zvěře v honitbě v přiměřených stavech a kvalitě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Naplnění povinnosti ze zákona – lov. psi, mysl. zařízení</a:t>
            </a:r>
          </a:p>
          <a:p>
            <a:r>
              <a:rPr lang="cs-CZ" sz="3300" dirty="0" smtClean="0"/>
              <a:t>Druhy plánů</a:t>
            </a:r>
          </a:p>
          <a:p>
            <a:pPr lvl="1"/>
            <a:r>
              <a:rPr lang="cs-CZ" sz="2900" dirty="0" smtClean="0"/>
              <a:t>Chov a lov zvěře – spárkaté, drobné, ostatní druhy</a:t>
            </a:r>
          </a:p>
          <a:p>
            <a:pPr lvl="1"/>
            <a:r>
              <a:rPr lang="cs-CZ" sz="2900" dirty="0" smtClean="0"/>
              <a:t>Péče o zvěř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Počty psů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Společné lovy</a:t>
            </a:r>
          </a:p>
          <a:p>
            <a:pPr lvl="1">
              <a:buNone/>
            </a:pPr>
            <a:r>
              <a:rPr lang="cs-CZ" sz="2900" dirty="0" smtClean="0"/>
              <a:t>Možné přílohy:  ( výsledky sčítání, výše škod, porovnání se záměrem a další..)</a:t>
            </a:r>
          </a:p>
          <a:p>
            <a:pPr lvl="1">
              <a:buFont typeface="Calibri" panose="020F0502020204030204" pitchFamily="34" charset="0"/>
              <a:buChar char="–"/>
            </a:pPr>
            <a:endParaRPr lang="cs-CZ" sz="2900" dirty="0" smtClean="0"/>
          </a:p>
          <a:p>
            <a:pPr lvl="1">
              <a:buNone/>
            </a:pP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1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56084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Minimální a normované stavy zvěře, jakostní třídy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8568952" cy="438829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Minimální stav zvěře </a:t>
            </a:r>
          </a:p>
          <a:p>
            <a:pPr lvl="1"/>
            <a:r>
              <a:rPr lang="cs-CZ" dirty="0" smtClean="0"/>
              <a:t>druh  není ohrožen na  existenci  </a:t>
            </a:r>
          </a:p>
          <a:p>
            <a:pPr lvl="1"/>
            <a:r>
              <a:rPr lang="cs-CZ" dirty="0" smtClean="0"/>
              <a:t>populační hustota zabezpečuje biologickou reprodukci  druhu </a:t>
            </a:r>
          </a:p>
          <a:p>
            <a:r>
              <a:rPr lang="cs-CZ" dirty="0" smtClean="0"/>
              <a:t>Normovaný stav zvěře </a:t>
            </a:r>
          </a:p>
          <a:p>
            <a:pPr lvl="1"/>
            <a:r>
              <a:rPr lang="cs-CZ" dirty="0" smtClean="0"/>
              <a:t>nejvýše přípustný jarní stav (k 31. 3.), který odpovídá kvalitě životního prostředí zvěře a úživnosti honitby – nedochází k nadměrným škodám </a:t>
            </a:r>
          </a:p>
          <a:p>
            <a:r>
              <a:rPr lang="cs-CZ" dirty="0" smtClean="0"/>
              <a:t>Jakostní třídy honiteb </a:t>
            </a:r>
          </a:p>
          <a:p>
            <a:pPr lvl="1"/>
            <a:r>
              <a:rPr lang="cs-CZ" dirty="0" smtClean="0"/>
              <a:t>Zařazení do tříd je prvotním procesem před určením minimálních a normovaných stavů</a:t>
            </a:r>
          </a:p>
          <a:p>
            <a:pPr lvl="1"/>
            <a:r>
              <a:rPr lang="cs-CZ" dirty="0" smtClean="0"/>
              <a:t>4 jakostní třídy  - kvalita prostředí, úživnost honitby</a:t>
            </a:r>
          </a:p>
          <a:p>
            <a:r>
              <a:rPr lang="cs-CZ" dirty="0" smtClean="0"/>
              <a:t>Stanovují se pro: </a:t>
            </a:r>
          </a:p>
          <a:p>
            <a:pPr lvl="1"/>
            <a:r>
              <a:rPr lang="cs-CZ" dirty="0" smtClean="0"/>
              <a:t>Spárkatou zvěř  (mimo kozu bezoárovou a losa)</a:t>
            </a:r>
          </a:p>
          <a:p>
            <a:pPr lvl="1"/>
            <a:r>
              <a:rPr lang="cs-CZ" dirty="0" smtClean="0"/>
              <a:t>Zajíce polního a bažanta  obecného</a:t>
            </a:r>
          </a:p>
          <a:p>
            <a:pPr lvl="1">
              <a:buNone/>
            </a:pPr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0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Sčítání zvěře 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8506940" cy="438829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Účel sčítání </a:t>
            </a:r>
          </a:p>
          <a:p>
            <a:pPr lvl="1"/>
            <a:r>
              <a:rPr lang="cs-CZ" dirty="0" smtClean="0"/>
              <a:t>Informace</a:t>
            </a:r>
          </a:p>
          <a:p>
            <a:pPr lvl="1"/>
            <a:r>
              <a:rPr lang="cs-CZ" dirty="0" smtClean="0"/>
              <a:t>Plánování </a:t>
            </a:r>
          </a:p>
          <a:p>
            <a:pPr lvl="1"/>
            <a:r>
              <a:rPr lang="cs-CZ" dirty="0" smtClean="0"/>
              <a:t>Škody zvěří</a:t>
            </a:r>
          </a:p>
          <a:p>
            <a:r>
              <a:rPr lang="cs-CZ" dirty="0" smtClean="0"/>
              <a:t>Termíny  </a:t>
            </a:r>
          </a:p>
          <a:p>
            <a:pPr lvl="1"/>
            <a:r>
              <a:rPr lang="cs-CZ" dirty="0" smtClean="0"/>
              <a:t>2 termíny vyhlašuje  OSSM – úroveň kraje</a:t>
            </a:r>
          </a:p>
          <a:p>
            <a:r>
              <a:rPr lang="cs-CZ" dirty="0" smtClean="0"/>
              <a:t>Metodika   </a:t>
            </a:r>
          </a:p>
          <a:p>
            <a:r>
              <a:rPr lang="cs-CZ" dirty="0" smtClean="0"/>
              <a:t>Výsledky - oznámení  </a:t>
            </a:r>
          </a:p>
          <a:p>
            <a:pPr lvl="1"/>
            <a:r>
              <a:rPr lang="cs-CZ" dirty="0" smtClean="0"/>
              <a:t>držitel honitby  - vyjádření (případné zamítnutí – náhradní termín OSSM)</a:t>
            </a:r>
          </a:p>
          <a:p>
            <a:pPr lvl="1"/>
            <a:r>
              <a:rPr lang="cs-CZ" dirty="0" smtClean="0"/>
              <a:t>Orgán st. správy myslivosti, 5 dnů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Účast na sčítání – držitelé sousedních honiteb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68344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Myslivecká statistika – význam; tiskopis Mysl 1-01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536504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Význam  </a:t>
            </a:r>
          </a:p>
          <a:p>
            <a:pPr lvl="1"/>
            <a:r>
              <a:rPr lang="cs-CZ" dirty="0" smtClean="0"/>
              <a:t>základní informace o honitbě na základě sběru sledovaných údajů</a:t>
            </a:r>
          </a:p>
          <a:p>
            <a:pPr lvl="1"/>
            <a:r>
              <a:rPr lang="cs-CZ" dirty="0" smtClean="0"/>
              <a:t>Základní statistická jednotka - honitba </a:t>
            </a:r>
          </a:p>
          <a:p>
            <a:r>
              <a:rPr lang="cs-CZ" dirty="0" smtClean="0"/>
              <a:t>Cíl   </a:t>
            </a:r>
          </a:p>
          <a:p>
            <a:pPr lvl="1"/>
            <a:r>
              <a:rPr lang="cs-CZ" dirty="0" smtClean="0"/>
              <a:t>Najít „nejpřesnější“ informace z dostupných dat</a:t>
            </a:r>
          </a:p>
          <a:p>
            <a:pPr lvl="1"/>
            <a:r>
              <a:rPr lang="cs-CZ" dirty="0" smtClean="0"/>
              <a:t>Poskytnout údaje pro rozhodování </a:t>
            </a:r>
          </a:p>
          <a:p>
            <a:r>
              <a:rPr lang="cs-CZ" dirty="0" smtClean="0"/>
              <a:t>Výkaz Mysl 1-01   </a:t>
            </a:r>
          </a:p>
          <a:p>
            <a:pPr lvl="1"/>
            <a:r>
              <a:rPr lang="cs-CZ" dirty="0" smtClean="0"/>
              <a:t>„Roční výkaz o honitbě, stavu a lovu zvěře od 1.4. do 31. 3 následujícího roku“ </a:t>
            </a:r>
          </a:p>
          <a:p>
            <a:pPr lvl="1"/>
            <a:r>
              <a:rPr lang="cs-CZ" dirty="0" smtClean="0"/>
              <a:t>Základní dokument mysliveckého výkaznictví a statistiky</a:t>
            </a:r>
          </a:p>
          <a:p>
            <a:r>
              <a:rPr lang="cs-CZ" dirty="0" smtClean="0"/>
              <a:t> Obsah tiskopisu    </a:t>
            </a:r>
          </a:p>
          <a:p>
            <a:pPr lvl="1"/>
            <a:r>
              <a:rPr lang="cs-CZ" dirty="0" smtClean="0"/>
              <a:t>I. Základní údaje o honitbě</a:t>
            </a:r>
          </a:p>
          <a:p>
            <a:pPr lvl="1"/>
            <a:r>
              <a:rPr lang="cs-CZ" dirty="0" smtClean="0"/>
              <a:t>II. Klasifikace honitby</a:t>
            </a:r>
          </a:p>
          <a:p>
            <a:pPr lvl="1"/>
            <a:r>
              <a:rPr lang="cs-CZ" dirty="0" smtClean="0"/>
              <a:t>III. Výsledky mysliveckého hospodaření</a:t>
            </a:r>
          </a:p>
          <a:p>
            <a:pPr lvl="1"/>
            <a:r>
              <a:rPr lang="cs-CZ" dirty="0" smtClean="0"/>
              <a:t>IV. Výskyt dalších druhů zvěře a jejich lov pokud byla udělena výjimka</a:t>
            </a:r>
          </a:p>
          <a:p>
            <a:pPr lvl="1"/>
            <a:r>
              <a:rPr lang="cs-CZ" dirty="0" smtClean="0"/>
              <a:t>V. Lov dalších živočichů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Orgány státní správy myslivosti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8578948" cy="4388296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Ústřední orgán státní správy myslivosti - </a:t>
            </a:r>
            <a:r>
              <a:rPr lang="cs-CZ" dirty="0" err="1" smtClean="0"/>
              <a:t>MZe</a:t>
            </a:r>
            <a:endParaRPr lang="cs-CZ" dirty="0" smtClean="0"/>
          </a:p>
          <a:p>
            <a:pPr lvl="1"/>
            <a:r>
              <a:rPr lang="cs-CZ" dirty="0" smtClean="0"/>
              <a:t>Národní parky – MŽP</a:t>
            </a:r>
          </a:p>
          <a:p>
            <a:pPr lvl="1"/>
            <a:r>
              <a:rPr lang="cs-CZ" dirty="0" smtClean="0"/>
              <a:t>kompetence</a:t>
            </a:r>
          </a:p>
          <a:p>
            <a:pPr lvl="1">
              <a:buNone/>
            </a:pPr>
            <a:r>
              <a:rPr lang="cs-CZ" dirty="0" smtClean="0"/>
              <a:t>    </a:t>
            </a:r>
            <a:r>
              <a:rPr lang="cs-CZ" sz="2200" dirty="0" smtClean="0"/>
              <a:t>- </a:t>
            </a:r>
            <a:r>
              <a:rPr lang="cs-CZ" sz="2900" dirty="0" smtClean="0"/>
              <a:t>koncepce, mysl. výzkum, dovoz, vývoz, vypouštění zvěře, pověření prováděním zkoušek, </a:t>
            </a:r>
            <a:r>
              <a:rPr lang="cs-CZ" sz="2900" dirty="0" err="1" smtClean="0"/>
              <a:t>ústř</a:t>
            </a:r>
            <a:r>
              <a:rPr lang="cs-CZ" sz="2900" dirty="0" smtClean="0"/>
              <a:t>. hodnotitelská komise trofejí …</a:t>
            </a:r>
          </a:p>
          <a:p>
            <a:r>
              <a:rPr lang="cs-CZ" dirty="0" smtClean="0"/>
              <a:t>Území krajů – krajský úřad v přenesené působnosti </a:t>
            </a:r>
          </a:p>
          <a:p>
            <a:pPr lvl="1"/>
            <a:r>
              <a:rPr lang="cs-CZ" dirty="0" smtClean="0"/>
              <a:t>kompetence</a:t>
            </a:r>
          </a:p>
          <a:p>
            <a:pPr lvl="1">
              <a:buNone/>
            </a:pPr>
            <a:r>
              <a:rPr lang="cs-CZ" sz="2900" dirty="0" smtClean="0"/>
              <a:t>    - souhlas s chovem zvěře v zajetí, vymezení oblastí, povolení použití dravců jako loveckých, termíny sčítání …</a:t>
            </a:r>
          </a:p>
          <a:p>
            <a:r>
              <a:rPr lang="cs-CZ" dirty="0" smtClean="0"/>
              <a:t>Území obcí - obecní úřad obce s rozšířenou působností </a:t>
            </a:r>
          </a:p>
          <a:p>
            <a:pPr lvl="1"/>
            <a:r>
              <a:rPr lang="cs-CZ" sz="2900" dirty="0" smtClean="0"/>
              <a:t>Národní parky – MŽP</a:t>
            </a:r>
          </a:p>
          <a:p>
            <a:pPr lvl="1"/>
            <a:r>
              <a:rPr lang="cs-CZ" sz="2900" dirty="0" smtClean="0"/>
              <a:t>Kompetence - ve věcech neuvedených u Ministerstev a krajů;  </a:t>
            </a:r>
          </a:p>
          <a:p>
            <a:pPr lvl="1">
              <a:buNone/>
            </a:pPr>
            <a:r>
              <a:rPr lang="cs-CZ" sz="2900" dirty="0" smtClean="0"/>
              <a:t>       uznávání honiteb, obor, bažantnice, lovecké lístky, povolení lovu na nehonebních</a:t>
            </a:r>
          </a:p>
          <a:p>
            <a:pPr lvl="1">
              <a:buNone/>
            </a:pPr>
            <a:r>
              <a:rPr lang="cs-CZ" sz="2900" dirty="0" smtClean="0"/>
              <a:t>       pozemcích, mimo dobu lovu, výjimky ze zakázaných způsobů lovu, myslivecké</a:t>
            </a:r>
          </a:p>
          <a:p>
            <a:pPr lvl="1">
              <a:buNone/>
            </a:pPr>
            <a:r>
              <a:rPr lang="cs-CZ" sz="2900" dirty="0" smtClean="0"/>
              <a:t>       stráže, hospodáři a další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86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6624736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 zvěře v honitbě – kdo může lovit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8578948" cy="455252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Lovit může ten kdo vlastní platné doklady </a:t>
            </a:r>
          </a:p>
          <a:p>
            <a:pPr lvl="1"/>
            <a:r>
              <a:rPr lang="cs-CZ" dirty="0" smtClean="0"/>
              <a:t>Lovecký lístek</a:t>
            </a:r>
          </a:p>
          <a:p>
            <a:pPr lvl="1"/>
            <a:r>
              <a:rPr lang="cs-CZ" dirty="0" smtClean="0"/>
              <a:t>Povolenku k lovu</a:t>
            </a:r>
          </a:p>
          <a:p>
            <a:pPr lvl="1"/>
            <a:r>
              <a:rPr lang="cs-CZ" dirty="0" smtClean="0"/>
              <a:t>Pojištění v souladu se zák. o myslivosti</a:t>
            </a:r>
          </a:p>
          <a:p>
            <a:pPr lvl="1"/>
            <a:r>
              <a:rPr lang="cs-CZ" dirty="0" smtClean="0"/>
              <a:t>Zbrojní průkaz a průkaz zbraně loví-li střelnou zbraní</a:t>
            </a:r>
          </a:p>
          <a:p>
            <a:pPr lvl="2"/>
            <a:r>
              <a:rPr lang="cs-CZ" dirty="0" smtClean="0"/>
              <a:t>Při provádění lovu musí mít uvedené doklady u sebe</a:t>
            </a:r>
          </a:p>
          <a:p>
            <a:r>
              <a:rPr lang="cs-CZ" dirty="0" smtClean="0"/>
              <a:t>Kontrola osob lovících zvěř v honitbě </a:t>
            </a:r>
          </a:p>
          <a:p>
            <a:pPr lvl="1"/>
            <a:r>
              <a:rPr lang="cs-CZ" dirty="0" smtClean="0"/>
              <a:t>Policie ČR</a:t>
            </a:r>
          </a:p>
          <a:p>
            <a:pPr lvl="1"/>
            <a:r>
              <a:rPr lang="cs-CZ" dirty="0" smtClean="0"/>
              <a:t>Orgán státní správy myslivosti</a:t>
            </a:r>
          </a:p>
          <a:p>
            <a:pPr lvl="1"/>
            <a:r>
              <a:rPr lang="cs-CZ" dirty="0" smtClean="0"/>
              <a:t>Myslivecký hospodář</a:t>
            </a:r>
          </a:p>
          <a:p>
            <a:pPr lvl="1"/>
            <a:r>
              <a:rPr lang="cs-CZ" dirty="0" smtClean="0"/>
              <a:t>Myslivecká stráž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II/B/20,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8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Lovecký lístek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II/B/6</a:t>
            </a:r>
            <a:endParaRPr lang="cs-CZ" dirty="0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385540" y="1921024"/>
            <a:ext cx="8578948" cy="455252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Druhy loveckých lístků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pro české občany (na dobu neurčitou nebo určitou)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pro žáky a posluchače odborných škol - myslivost (1 rok)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pro cizince (na dobu určitou)</a:t>
            </a:r>
            <a:endParaRPr kumimoji="0" lang="cs-CZ" sz="2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Podmínky pro získání LL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starší 16 let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způsobilost k právním úkonům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zkouška z myslivosti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žákem, posluchačem nebo absolventem odborné školy – myslivost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Bezúhonný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pojištěn v souladu se zákonem o myslivosti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3200" dirty="0" smtClean="0"/>
              <a:t>Možnost odebrání LL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600" dirty="0" smtClean="0"/>
              <a:t>Orgán státní správy myslivosti</a:t>
            </a:r>
            <a:endParaRPr kumimoji="0" lang="cs-CZ" sz="2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Podmínky pro odebrání – zákon o myslivosti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88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Úvod – rozsah předmětu skupiny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92500" lnSpcReduction="20000"/>
          </a:bodyPr>
          <a:lstStyle/>
          <a:p>
            <a:r>
              <a:rPr lang="cs-CZ" sz="1800" dirty="0" smtClean="0"/>
              <a:t>Vyhláška Ministerstva zemědělství č. 244/2002 Sb., kterou se provádí některá ustanovení zákona č. 449/2001 Sb., o myslivosti, ze dne 7. června 2002</a:t>
            </a:r>
          </a:p>
          <a:p>
            <a:r>
              <a:rPr lang="cs-CZ" dirty="0" smtClean="0"/>
              <a:t>II. skupina</a:t>
            </a:r>
          </a:p>
          <a:p>
            <a:r>
              <a:rPr lang="cs-CZ" dirty="0" smtClean="0"/>
              <a:t>1.	právní předpisy o myslivosti, o zbraních a střelivu, o ochraně přírody a krajiny, veterinární předpisy, </a:t>
            </a:r>
            <a:r>
              <a:rPr lang="cs-CZ" dirty="0" err="1" smtClean="0"/>
              <a:t>předpisy</a:t>
            </a:r>
            <a:r>
              <a:rPr lang="cs-CZ" dirty="0" smtClean="0"/>
              <a:t> o ochraně zvířat proti týrání, právní předpisy Evropské unie a mezinárodní úmluvy týkající se myslivosti,</a:t>
            </a:r>
          </a:p>
          <a:p>
            <a:r>
              <a:rPr lang="cs-CZ" dirty="0" smtClean="0"/>
              <a:t>2.	řízení myslivosti,</a:t>
            </a:r>
          </a:p>
          <a:p>
            <a:r>
              <a:rPr lang="cs-CZ" dirty="0" smtClean="0"/>
              <a:t>3.	plány mysliveckého hospodaření a myslivecká statistika;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5796136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Myslivecký hospodář práva a povinnosti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1772816"/>
            <a:ext cx="4176464" cy="4752528"/>
          </a:xfrm>
        </p:spPr>
        <p:txBody>
          <a:bodyPr>
            <a:normAutofit fontScale="55000" lnSpcReduction="20000"/>
          </a:bodyPr>
          <a:lstStyle/>
          <a:p>
            <a:r>
              <a:rPr lang="cs-CZ" sz="2800" dirty="0" smtClean="0"/>
              <a:t>Na návrh uživatele honitby ustanovení OSSM  </a:t>
            </a:r>
          </a:p>
          <a:p>
            <a:pPr lvl="1"/>
            <a:r>
              <a:rPr lang="cs-CZ" sz="2600" dirty="0" smtClean="0"/>
              <a:t>Starší 21 let; bezúhonný; bydliště v ČR; způsobilost k právním úkonům</a:t>
            </a:r>
          </a:p>
          <a:p>
            <a:pPr lvl="1"/>
            <a:r>
              <a:rPr lang="cs-CZ" sz="2600" dirty="0" smtClean="0"/>
              <a:t>Platný LL; platný ZP </a:t>
            </a:r>
            <a:r>
              <a:rPr lang="cs-CZ" sz="2600" dirty="0" err="1" smtClean="0"/>
              <a:t>sk</a:t>
            </a:r>
            <a:r>
              <a:rPr lang="cs-CZ" sz="2600" dirty="0" smtClean="0"/>
              <a:t>. C; pojištění v souladu se zák. o myslivosti</a:t>
            </a:r>
          </a:p>
          <a:p>
            <a:pPr lvl="1"/>
            <a:r>
              <a:rPr lang="cs-CZ" sz="2600" dirty="0" smtClean="0"/>
              <a:t>Zkouška pro mysl. hospodáře nebo zkouška ji nahrazující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900" dirty="0" smtClean="0"/>
              <a:t>Oprávnění MH </a:t>
            </a:r>
          </a:p>
          <a:p>
            <a:pPr lvl="1"/>
            <a:r>
              <a:rPr lang="cs-CZ" sz="2500" dirty="0" smtClean="0"/>
              <a:t>Návrh plánů; </a:t>
            </a:r>
          </a:p>
          <a:p>
            <a:pPr lvl="1"/>
            <a:r>
              <a:rPr lang="cs-CZ" sz="2500" dirty="0" smtClean="0"/>
              <a:t>statistický výkaz o honitbě; </a:t>
            </a:r>
          </a:p>
          <a:p>
            <a:pPr lvl="1"/>
            <a:r>
              <a:rPr lang="cs-CZ" sz="2500" dirty="0" smtClean="0"/>
              <a:t>kontrola ulovené zvěře; </a:t>
            </a:r>
          </a:p>
          <a:p>
            <a:pPr lvl="1"/>
            <a:r>
              <a:rPr lang="cs-CZ" sz="2500" dirty="0" smtClean="0"/>
              <a:t>dohledávka; </a:t>
            </a:r>
          </a:p>
          <a:p>
            <a:pPr lvl="1"/>
            <a:r>
              <a:rPr lang="cs-CZ" sz="2500" dirty="0" smtClean="0"/>
              <a:t>zastupování uživatele honitby ve věcech mysliveckého hospodaření</a:t>
            </a:r>
          </a:p>
          <a:p>
            <a:pPr lvl="1"/>
            <a:r>
              <a:rPr lang="cs-CZ" sz="2500" dirty="0" smtClean="0"/>
              <a:t>Kontrola dokladů k lovu; dokladů loveckých psů,</a:t>
            </a:r>
          </a:p>
          <a:p>
            <a:pPr lvl="1"/>
            <a:r>
              <a:rPr lang="cs-CZ" sz="2500" dirty="0" smtClean="0"/>
              <a:t>Usmrcování toulavých psů a koček, zdivočelých </a:t>
            </a:r>
            <a:r>
              <a:rPr lang="cs-CZ" sz="2500" dirty="0" err="1" smtClean="0"/>
              <a:t>hosp</a:t>
            </a:r>
            <a:r>
              <a:rPr lang="cs-CZ" sz="2500" dirty="0" smtClean="0"/>
              <a:t>. zvířat a zvířat z </a:t>
            </a:r>
            <a:r>
              <a:rPr lang="cs-CZ" sz="2500" dirty="0" err="1" smtClean="0"/>
              <a:t>farmových</a:t>
            </a:r>
            <a:r>
              <a:rPr lang="cs-CZ" sz="2500" dirty="0" smtClean="0"/>
              <a:t> chovů </a:t>
            </a:r>
          </a:p>
          <a:p>
            <a:pPr lvl="1"/>
            <a:r>
              <a:rPr lang="cs-CZ" sz="2500" dirty="0" smtClean="0"/>
              <a:t>Vedení společných lovů; </a:t>
            </a:r>
          </a:p>
          <a:p>
            <a:pPr lvl="1"/>
            <a:r>
              <a:rPr lang="cs-CZ" sz="2500" dirty="0" smtClean="0"/>
              <a:t>zastavení prováděného společného lovu</a:t>
            </a:r>
          </a:p>
          <a:p>
            <a:pPr lvl="2"/>
            <a:r>
              <a:rPr lang="cs-CZ" sz="2500" dirty="0" smtClean="0"/>
              <a:t>Neplnění stanovených podmínek pro lov, porušování bezpečnosti</a:t>
            </a:r>
          </a:p>
          <a:p>
            <a:pPr lvl="2">
              <a:buNone/>
            </a:pPr>
            <a:endParaRPr lang="cs-CZ" sz="2000" dirty="0" smtClean="0"/>
          </a:p>
          <a:p>
            <a:pPr lvl="1">
              <a:buNone/>
            </a:pPr>
            <a:endParaRPr lang="cs-CZ" sz="2000" dirty="0" smtClean="0"/>
          </a:p>
          <a:p>
            <a:pPr lvl="2">
              <a:buNone/>
            </a:pPr>
            <a:endParaRPr lang="cs-CZ" dirty="0" smtClean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4355976" y="1772816"/>
            <a:ext cx="4608512" cy="4680520"/>
          </a:xfrm>
        </p:spPr>
        <p:txBody>
          <a:bodyPr>
            <a:normAutofit fontScale="55000" lnSpcReduction="2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900" dirty="0" smtClean="0"/>
              <a:t>Povinnosti MH </a:t>
            </a:r>
          </a:p>
          <a:p>
            <a:pPr lvl="1"/>
            <a:r>
              <a:rPr lang="cs-CZ" sz="2500" dirty="0" smtClean="0"/>
              <a:t>prokázat se průkazem ; zabezpečení proti ztrátě a odcizení</a:t>
            </a:r>
          </a:p>
          <a:p>
            <a:pPr lvl="1"/>
            <a:r>
              <a:rPr lang="cs-CZ" sz="2500" dirty="0" smtClean="0"/>
              <a:t>Vedení předepsaných evidencí</a:t>
            </a:r>
          </a:p>
          <a:p>
            <a:pPr lvl="1"/>
            <a:r>
              <a:rPr lang="cs-CZ" sz="2500" dirty="0" smtClean="0"/>
              <a:t>Evidence povolenek, loveckých psů a o ulovené zvěři</a:t>
            </a:r>
          </a:p>
          <a:p>
            <a:pPr lvl="1"/>
            <a:r>
              <a:rPr lang="cs-CZ" sz="2500" dirty="0" smtClean="0"/>
              <a:t>Plnění povinností spojených s chovem a lovem zvěře</a:t>
            </a:r>
          </a:p>
          <a:p>
            <a:pPr lvl="1"/>
            <a:r>
              <a:rPr lang="cs-CZ" sz="2500" dirty="0" smtClean="0"/>
              <a:t>Navrhovat opatření</a:t>
            </a:r>
          </a:p>
          <a:p>
            <a:pPr lvl="1"/>
            <a:r>
              <a:rPr lang="cs-CZ" sz="2500" dirty="0" smtClean="0"/>
              <a:t>Společná dohledávka po honu</a:t>
            </a:r>
          </a:p>
          <a:p>
            <a:pPr lvl="1"/>
            <a:r>
              <a:rPr lang="cs-CZ" sz="2500" dirty="0" smtClean="0"/>
              <a:t>Oznamovat zjištěné závady příslušným orgánům</a:t>
            </a:r>
          </a:p>
          <a:p>
            <a:pPr lvl="1"/>
            <a:r>
              <a:rPr lang="cs-CZ" sz="2500" dirty="0" smtClean="0"/>
              <a:t>Vyloučit z účasti na honu střelce, honce a osoby </a:t>
            </a:r>
          </a:p>
          <a:p>
            <a:pPr lvl="2"/>
            <a:r>
              <a:rPr lang="cs-CZ" sz="2500" dirty="0" smtClean="0"/>
              <a:t>Pod vlivem alkoholu a toxických látek</a:t>
            </a:r>
          </a:p>
          <a:p>
            <a:pPr lvl="2"/>
            <a:r>
              <a:rPr lang="cs-CZ" sz="2500" dirty="0" smtClean="0"/>
              <a:t>Mladší 15 let</a:t>
            </a:r>
          </a:p>
          <a:p>
            <a:pPr lvl="2"/>
            <a:r>
              <a:rPr lang="cs-CZ" sz="2500" dirty="0" smtClean="0"/>
              <a:t>Hrubé porušení bezpečnostních pravidel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900" dirty="0" smtClean="0"/>
              <a:t>Přenesení povinností a oprávnění </a:t>
            </a:r>
          </a:p>
          <a:p>
            <a:pPr lvl="1"/>
            <a:r>
              <a:rPr lang="cs-CZ" sz="2500" dirty="0" smtClean="0"/>
              <a:t>Lovecký lístek nejméně předchozích 5 let</a:t>
            </a:r>
          </a:p>
          <a:p>
            <a:pPr lvl="1"/>
            <a:r>
              <a:rPr lang="cs-CZ" sz="2500" dirty="0" smtClean="0"/>
              <a:t>Na dočasnou dobu</a:t>
            </a:r>
          </a:p>
          <a:p>
            <a:pPr lvl="1"/>
            <a:r>
              <a:rPr lang="cs-CZ" sz="2500" dirty="0" smtClean="0"/>
              <a:t>Mimo oprávnění usmrcovat toulavé psy, kočky a další zvířata škodlivá myslivosti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2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464400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Myslivecká stráž práva a povinnosti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II/A/8</a:t>
            </a:r>
            <a:endParaRPr 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1772816"/>
            <a:ext cx="8712968" cy="4752528"/>
          </a:xfrm>
        </p:spPr>
        <p:txBody>
          <a:bodyPr>
            <a:normAutofit fontScale="62500" lnSpcReduction="20000"/>
          </a:bodyPr>
          <a:lstStyle/>
          <a:p>
            <a:r>
              <a:rPr lang="cs-CZ" sz="2800" dirty="0" smtClean="0"/>
              <a:t>Na návrh uživatele honitby ustanovení OSSM na každých započatých 500 ha honitby </a:t>
            </a:r>
          </a:p>
          <a:p>
            <a:pPr lvl="1"/>
            <a:r>
              <a:rPr lang="cs-CZ" sz="2600" dirty="0" smtClean="0"/>
              <a:t>Starší 21 let; bezúhonný; bydliště v ČR; způsobilost k právním úkonům</a:t>
            </a:r>
          </a:p>
          <a:p>
            <a:pPr lvl="1"/>
            <a:r>
              <a:rPr lang="cs-CZ" sz="2600" dirty="0" smtClean="0"/>
              <a:t>Platný LL; platný ZP </a:t>
            </a:r>
            <a:r>
              <a:rPr lang="cs-CZ" sz="2600" dirty="0" err="1" smtClean="0"/>
              <a:t>sk</a:t>
            </a:r>
            <a:r>
              <a:rPr lang="cs-CZ" sz="2600" dirty="0" smtClean="0"/>
              <a:t>. C; pojištění v souladu se zák. o myslivosti</a:t>
            </a:r>
          </a:p>
          <a:p>
            <a:pPr lvl="1"/>
            <a:r>
              <a:rPr lang="cs-CZ" sz="2600" dirty="0" smtClean="0"/>
              <a:t>Prokázání znalostí práv a povinností</a:t>
            </a:r>
          </a:p>
          <a:p>
            <a:pPr lvl="1"/>
            <a:r>
              <a:rPr lang="cs-CZ" sz="2600" dirty="0" smtClean="0"/>
              <a:t>Fyzická a zdravotní způsobilost</a:t>
            </a:r>
          </a:p>
          <a:p>
            <a:pPr lvl="1"/>
            <a:r>
              <a:rPr lang="cs-CZ" sz="2600" dirty="0" smtClean="0"/>
              <a:t>Vyslovení souhlasu a složení slibu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900" dirty="0" smtClean="0"/>
              <a:t>Oprávnění myslivecké stráže </a:t>
            </a:r>
          </a:p>
          <a:p>
            <a:pPr lvl="1"/>
            <a:r>
              <a:rPr lang="cs-CZ" sz="2500" dirty="0" smtClean="0"/>
              <a:t>Kontrola osob a dokladů v honitbě </a:t>
            </a:r>
          </a:p>
          <a:p>
            <a:pPr lvl="1"/>
            <a:r>
              <a:rPr lang="cs-CZ" sz="2500" dirty="0" smtClean="0"/>
              <a:t>Zastavení a prohlížení dopravních prostředků  </a:t>
            </a:r>
          </a:p>
          <a:p>
            <a:pPr lvl="1"/>
            <a:r>
              <a:rPr lang="cs-CZ" sz="2500" dirty="0" smtClean="0"/>
              <a:t>Zadržení osob a odebrání zbraně, výstroje zvěře  </a:t>
            </a:r>
          </a:p>
          <a:p>
            <a:pPr lvl="1"/>
            <a:r>
              <a:rPr lang="cs-CZ" sz="2500" dirty="0" smtClean="0"/>
              <a:t>Požadovat pomoc policie, měst. policie </a:t>
            </a:r>
          </a:p>
          <a:p>
            <a:pPr lvl="1"/>
            <a:r>
              <a:rPr lang="cs-CZ" sz="2500" dirty="0" smtClean="0"/>
              <a:t>Vstupovat na pozemky v honitbě</a:t>
            </a:r>
          </a:p>
          <a:p>
            <a:pPr lvl="1"/>
            <a:r>
              <a:rPr lang="cs-CZ" sz="2500" dirty="0" smtClean="0"/>
              <a:t>Vybírat pokuty</a:t>
            </a:r>
          </a:p>
          <a:p>
            <a:pPr lvl="1"/>
            <a:r>
              <a:rPr lang="cs-CZ" sz="2500" dirty="0" smtClean="0"/>
              <a:t>Usmrcování toulavých psů a koček a ostatních zvířat škodlivých myslivosti a zdivočelých hospodářských zvířat a zvířat z </a:t>
            </a:r>
            <a:r>
              <a:rPr lang="cs-CZ" sz="2500" dirty="0" err="1" smtClean="0"/>
              <a:t>farmových</a:t>
            </a:r>
            <a:r>
              <a:rPr lang="cs-CZ" sz="2500" dirty="0" smtClean="0"/>
              <a:t> chovů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cs-CZ" sz="2900" dirty="0" smtClean="0"/>
              <a:t>Povinnosti myslivecké stráže </a:t>
            </a:r>
          </a:p>
          <a:p>
            <a:pPr lvl="1">
              <a:defRPr/>
            </a:pPr>
            <a:r>
              <a:rPr lang="cs-CZ" sz="2500" dirty="0" smtClean="0"/>
              <a:t>prokázat se průkazem a nosit odznak a zabezpečit je proti ztrátě a odcizení</a:t>
            </a:r>
          </a:p>
          <a:p>
            <a:pPr lvl="1"/>
            <a:r>
              <a:rPr lang="cs-CZ" sz="2500" dirty="0" smtClean="0"/>
              <a:t>dohlížet na dodržování  povinností spojených   s ochranou myslivosti</a:t>
            </a:r>
          </a:p>
          <a:p>
            <a:pPr lvl="1"/>
            <a:r>
              <a:rPr lang="cs-CZ" sz="2500" dirty="0" smtClean="0"/>
              <a:t>oznamovat neodkladně zjištěné závady,  nedostatky a škody</a:t>
            </a:r>
          </a:p>
          <a:p>
            <a:pPr lvl="2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344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568863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Usmrcování toulavých psů a koček v honitbě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sz="3600" dirty="0" smtClean="0"/>
              <a:t>Podmínky  </a:t>
            </a:r>
          </a:p>
          <a:p>
            <a:pPr lvl="1">
              <a:defRPr/>
            </a:pPr>
            <a:r>
              <a:rPr lang="cs-CZ" dirty="0" smtClean="0"/>
              <a:t>Usmrcovat může </a:t>
            </a:r>
          </a:p>
          <a:p>
            <a:pPr lvl="2">
              <a:defRPr/>
            </a:pPr>
            <a:r>
              <a:rPr lang="cs-CZ" sz="2500" dirty="0" smtClean="0"/>
              <a:t>Myslivecká stráž</a:t>
            </a:r>
          </a:p>
          <a:p>
            <a:pPr lvl="2">
              <a:defRPr/>
            </a:pPr>
            <a:r>
              <a:rPr lang="cs-CZ" sz="2500" dirty="0" smtClean="0"/>
              <a:t>Myslivecký hospodář</a:t>
            </a:r>
          </a:p>
          <a:p>
            <a:pPr lvl="2">
              <a:defRPr/>
            </a:pPr>
            <a:r>
              <a:rPr lang="cs-CZ" sz="2500" dirty="0" smtClean="0"/>
              <a:t>Neplatí časové omezení</a:t>
            </a:r>
          </a:p>
          <a:p>
            <a:pPr lvl="2">
              <a:defRPr/>
            </a:pPr>
            <a:r>
              <a:rPr lang="cs-CZ" sz="2500" dirty="0" smtClean="0"/>
              <a:t>V souladu se zákonem na ochranu zvířat proti týrání</a:t>
            </a:r>
          </a:p>
          <a:p>
            <a:pPr lvl="2">
              <a:defRPr/>
            </a:pPr>
            <a:r>
              <a:rPr lang="cs-CZ" sz="2500" dirty="0" smtClean="0"/>
              <a:t>Po usmrcení informovat vlastníka zvířete – je-li znám</a:t>
            </a:r>
          </a:p>
          <a:p>
            <a:pPr lvl="1">
              <a:defRPr/>
            </a:pPr>
            <a:r>
              <a:rPr lang="cs-CZ" dirty="0" smtClean="0"/>
              <a:t>Kočky  </a:t>
            </a:r>
          </a:p>
          <a:p>
            <a:pPr lvl="2">
              <a:defRPr/>
            </a:pPr>
            <a:r>
              <a:rPr lang="cs-CZ" sz="2500" dirty="0" smtClean="0"/>
              <a:t>Potulující se v honitbě</a:t>
            </a:r>
          </a:p>
          <a:p>
            <a:pPr lvl="2">
              <a:defRPr/>
            </a:pPr>
            <a:r>
              <a:rPr lang="cs-CZ" sz="2500" dirty="0" smtClean="0"/>
              <a:t>Vzdálenost min. 200 m – nemovitost sloužící k bydlení (plot)</a:t>
            </a:r>
          </a:p>
          <a:p>
            <a:pPr lvl="1">
              <a:defRPr/>
            </a:pPr>
            <a:r>
              <a:rPr lang="cs-CZ" sz="3300" dirty="0" smtClean="0"/>
              <a:t>  </a:t>
            </a:r>
            <a:r>
              <a:rPr lang="cs-CZ" dirty="0" smtClean="0"/>
              <a:t>Psi    </a:t>
            </a:r>
          </a:p>
          <a:p>
            <a:pPr lvl="2">
              <a:defRPr/>
            </a:pPr>
            <a:r>
              <a:rPr lang="cs-CZ" sz="2500" dirty="0" smtClean="0"/>
              <a:t>Pronásledují zvěř</a:t>
            </a:r>
          </a:p>
          <a:p>
            <a:pPr lvl="2">
              <a:defRPr/>
            </a:pPr>
            <a:r>
              <a:rPr lang="cs-CZ" sz="2500" dirty="0" smtClean="0"/>
              <a:t>Mimo vliv svého vedoucího</a:t>
            </a:r>
          </a:p>
          <a:p>
            <a:pPr lvl="2">
              <a:defRPr/>
            </a:pPr>
            <a:r>
              <a:rPr lang="cs-CZ" sz="2500" dirty="0" smtClean="0"/>
              <a:t>Vzdálenost 200 m – nemovitost sloužící k bydlení</a:t>
            </a:r>
          </a:p>
          <a:p>
            <a:pPr lvl="2">
              <a:defRPr/>
            </a:pPr>
            <a:r>
              <a:rPr lang="cs-CZ" sz="2500" dirty="0" smtClean="0"/>
              <a:t>Nevztahuje se na psy  ovčáckých a loveckých plemen a na psy slepecké, zdravotnické, záchranářské a služební</a:t>
            </a:r>
          </a:p>
          <a:p>
            <a:pPr lvl="1">
              <a:buNone/>
              <a:defRPr/>
            </a:pPr>
            <a:r>
              <a:rPr lang="cs-CZ" sz="2500" dirty="0" smtClean="0"/>
              <a:t>Všechny podmínky musí být splněny současně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II/A/19</a:t>
            </a:r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79512" y="274638"/>
            <a:ext cx="7416824" cy="1143000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Usmrcování vyjmenovaných druhů a zavlečených druhů v přírodě nežádoucích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323528" y="1772816"/>
            <a:ext cx="8640960" cy="460851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Podmínky 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Usmrcovat může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Myslivecká stráž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Myslivecký hospodář (mimo zavlečených druhů v přírodě nežádoucích)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2500" dirty="0" smtClean="0"/>
              <a:t>Neplatí časové omezení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cs-CZ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souladu se zákonem na ochranu zvířat proti týrání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dirty="0" smtClean="0"/>
              <a:t>Po usmrcení informovat vlastníka zvířete – je-li znám</a:t>
            </a:r>
            <a:endParaRPr kumimoji="0" lang="cs-CZ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800" dirty="0" smtClean="0"/>
              <a:t>Mýval severní, </a:t>
            </a:r>
            <a:r>
              <a:rPr lang="cs-CZ" sz="2800" dirty="0" err="1" smtClean="0"/>
              <a:t>psík</a:t>
            </a:r>
            <a:r>
              <a:rPr lang="cs-CZ" sz="2800" dirty="0" smtClean="0"/>
              <a:t> mývalovitý,  norek americký, nutrie říční a další dle vyhlášky v přírodě nežádoucí  druhy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dirty="0" smtClean="0"/>
              <a:t>Pouze myslivecká stráž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Zdivočelá hospodářská zvířata a označená  zvířata uniklá z </a:t>
            </a: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farmového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chovu zvěře  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Myslivecká stráž a myslivecký  hospodář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 m od nehonebního pozemku na kterém je </a:t>
            </a:r>
            <a:r>
              <a:rPr kumimoji="0" lang="cs-CZ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farmový</a:t>
            </a: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chov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předchozím oznámení příslušnému obecnímu úřad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II/C/11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79512" y="332656"/>
            <a:ext cx="7560840" cy="1008112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Povinnosti vlastníků domácích a hospodářských zvířat a vlastníků</a:t>
            </a:r>
            <a:r>
              <a:rPr kumimoji="0" lang="cs-CZ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pozemků ve vztahu k uživateli honitby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1844825"/>
            <a:ext cx="864096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000" dirty="0" smtClean="0"/>
              <a:t>Souvislost s ochranou myslivosti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Vlastníci domácích zvířat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000" dirty="0" smtClean="0"/>
              <a:t>Zákaz volného pobíhání v honitbě mimo vliv majitele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Při obhospodařování pozemků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000" dirty="0" smtClean="0"/>
              <a:t>Dbát, aby nebyla zvěř zraňována nebo usmrcována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K zabránění škodám na zvěři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000" dirty="0" smtClean="0"/>
              <a:t>Oznámení provádění zemědělských prací s předstihem 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V noční době, kosení pícnin, použití  chemických přípravků na ochranu rostlin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000" dirty="0" smtClean="0"/>
              <a:t>Použití mechanizačních prostředků 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Účinné </a:t>
            </a:r>
            <a:r>
              <a:rPr lang="cs-CZ" sz="1600" dirty="0" err="1" smtClean="0"/>
              <a:t>plašiče</a:t>
            </a:r>
            <a:r>
              <a:rPr lang="cs-CZ" sz="1600" dirty="0" smtClean="0"/>
              <a:t> zvěře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Sklizeň, pokud možno od středu pozemku k okraji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cs-CZ" sz="2000" dirty="0" smtClean="0"/>
              <a:t>Opatření proti nežádoucímu přístupu zvěře do silážních jam a krechtů</a:t>
            </a:r>
            <a:endParaRPr lang="cs-CZ" sz="16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488832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Povolenka k lovu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</a:t>
            </a:r>
            <a:endParaRPr lang="cs-CZ" dirty="0"/>
          </a:p>
        </p:txBody>
      </p:sp>
      <p:sp>
        <p:nvSpPr>
          <p:cNvPr id="11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772816"/>
            <a:ext cx="8507288" cy="460851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Doklad opravňující k lovu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Vydává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podepisuje uživatel honitby </a:t>
            </a:r>
          </a:p>
          <a:p>
            <a:pPr lvl="1">
              <a:defRPr/>
            </a:pPr>
            <a:r>
              <a:rPr lang="cs-CZ" dirty="0" smtClean="0"/>
              <a:t>Tiskopisy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Náležitosti – musí obsahovat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Evidenční číslo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Uživatel honitby a sídlo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Název honitby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Příjmení, jméno, adresa a č. LL lovce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Druh zvěře a počet kusů; popř. pohlaví a věk. tř.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Doba platnosti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cs-CZ" dirty="0" smtClean="0"/>
              <a:t>Podpis uživatele a mysliveckého hospodáře</a:t>
            </a:r>
          </a:p>
          <a:p>
            <a:pPr lvl="0">
              <a:defRPr/>
            </a:pPr>
            <a:r>
              <a:rPr lang="cs-CZ" dirty="0" smtClean="0"/>
              <a:t>Hromadná povolenka </a:t>
            </a:r>
          </a:p>
          <a:p>
            <a:pPr lvl="1">
              <a:defRPr/>
            </a:pPr>
            <a:r>
              <a:rPr lang="cs-CZ" dirty="0" smtClean="0"/>
              <a:t>Společné lovy</a:t>
            </a:r>
          </a:p>
          <a:p>
            <a:pPr lvl="1">
              <a:defRPr/>
            </a:pPr>
            <a:r>
              <a:rPr lang="cs-CZ" dirty="0" smtClean="0"/>
              <a:t>Seznam účastníků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endParaRPr lang="cs-CZ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4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668344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 zvěře spárkaté - podmínky, doby lovu hlavních druhů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8568952" cy="446030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Lov odstřelem pouze loveckou palnou zbraní</a:t>
            </a:r>
          </a:p>
          <a:p>
            <a:pPr lvl="1"/>
            <a:r>
              <a:rPr lang="cs-CZ" dirty="0" smtClean="0"/>
              <a:t>Doklady</a:t>
            </a:r>
          </a:p>
          <a:p>
            <a:pPr lvl="1"/>
            <a:r>
              <a:rPr lang="cs-CZ" dirty="0" smtClean="0"/>
              <a:t>Dovolené způsoby lovu</a:t>
            </a:r>
          </a:p>
          <a:p>
            <a:pPr lvl="1"/>
            <a:r>
              <a:rPr lang="cs-CZ" dirty="0" smtClean="0"/>
              <a:t>Povolené zbraně a střelivo</a:t>
            </a:r>
          </a:p>
          <a:p>
            <a:pPr lvl="1"/>
            <a:r>
              <a:rPr lang="cs-CZ" dirty="0" smtClean="0"/>
              <a:t>Možná místa lovu – hranice honitby, krmelce a slaniska </a:t>
            </a:r>
          </a:p>
          <a:p>
            <a:pPr lvl="1"/>
            <a:r>
              <a:rPr lang="cs-CZ" dirty="0" smtClean="0"/>
              <a:t>Lov odchytem</a:t>
            </a:r>
          </a:p>
          <a:p>
            <a:r>
              <a:rPr lang="cs-CZ" dirty="0" smtClean="0"/>
              <a:t>Doby lovu hlavních druhů</a:t>
            </a:r>
          </a:p>
          <a:p>
            <a:pPr lvl="1"/>
            <a:r>
              <a:rPr lang="cs-CZ" dirty="0" smtClean="0"/>
              <a:t>Jelen evropský;  1.8.- 15.1.; kolouch – 31.3.</a:t>
            </a:r>
          </a:p>
          <a:p>
            <a:pPr lvl="1"/>
            <a:r>
              <a:rPr lang="cs-CZ" dirty="0" smtClean="0"/>
              <a:t>Srnec obecný; srnec 16.5.-30.9.; srna a srnče 1.9.-31.12.</a:t>
            </a:r>
          </a:p>
          <a:p>
            <a:pPr lvl="1"/>
            <a:r>
              <a:rPr lang="cs-CZ" dirty="0" smtClean="0"/>
              <a:t>Muflon; 1.8.-31.12.; muflonče – 31.3.</a:t>
            </a:r>
          </a:p>
          <a:p>
            <a:pPr lvl="1"/>
            <a:r>
              <a:rPr lang="cs-CZ" dirty="0" smtClean="0"/>
              <a:t>Daněk skvrnitý; 16.8.-31.12.; daňče – 31.3.</a:t>
            </a:r>
          </a:p>
          <a:p>
            <a:pPr lvl="1"/>
            <a:r>
              <a:rPr lang="cs-CZ" dirty="0" smtClean="0"/>
              <a:t>Prase divoké; 1.1.-31.12.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74035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 zvěře pernaté - podmínky,  doby lovu hlavních druhů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II/A/16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0851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Lov odstřelem pouze loveckou palnou zbraní</a:t>
            </a:r>
          </a:p>
          <a:p>
            <a:pPr lvl="1"/>
            <a:r>
              <a:rPr lang="cs-CZ" dirty="0" smtClean="0"/>
              <a:t>Doklady</a:t>
            </a:r>
          </a:p>
          <a:p>
            <a:pPr lvl="1"/>
            <a:r>
              <a:rPr lang="cs-CZ" dirty="0" smtClean="0"/>
              <a:t>Dovolené způsoby lovu </a:t>
            </a:r>
          </a:p>
          <a:p>
            <a:pPr lvl="2"/>
            <a:r>
              <a:rPr lang="cs-CZ" dirty="0" smtClean="0"/>
              <a:t>Pouze na společných lovech; bažant, orebice, perlička, kachny a husy)</a:t>
            </a:r>
          </a:p>
          <a:p>
            <a:pPr lvl="2"/>
            <a:r>
              <a:rPr lang="cs-CZ" dirty="0" smtClean="0"/>
              <a:t>Lov na tahu </a:t>
            </a:r>
          </a:p>
          <a:p>
            <a:pPr lvl="1"/>
            <a:r>
              <a:rPr lang="cs-CZ" dirty="0" smtClean="0"/>
              <a:t>Povolené zbraně a střelivo</a:t>
            </a:r>
          </a:p>
          <a:p>
            <a:pPr lvl="1"/>
            <a:r>
              <a:rPr lang="cs-CZ" dirty="0" smtClean="0"/>
              <a:t>Možná místa lovu – u hranic honitby </a:t>
            </a:r>
          </a:p>
          <a:p>
            <a:pPr lvl="1"/>
            <a:r>
              <a:rPr lang="cs-CZ" dirty="0" smtClean="0"/>
              <a:t>Lov odchytem</a:t>
            </a:r>
          </a:p>
          <a:p>
            <a:r>
              <a:rPr lang="cs-CZ" dirty="0" smtClean="0"/>
              <a:t>Doby lovu hlavních druhů</a:t>
            </a:r>
          </a:p>
          <a:p>
            <a:pPr lvl="1"/>
            <a:r>
              <a:rPr lang="cs-CZ" dirty="0" smtClean="0"/>
              <a:t>Bažant obecný;  kohout 16.10.-31.12.; </a:t>
            </a:r>
          </a:p>
          <a:p>
            <a:pPr lvl="1"/>
            <a:r>
              <a:rPr lang="cs-CZ" dirty="0" smtClean="0"/>
              <a:t>kohout i slepice odchytem 1.1.-31.3.</a:t>
            </a:r>
          </a:p>
          <a:p>
            <a:pPr lvl="1"/>
            <a:r>
              <a:rPr lang="cs-CZ" dirty="0" smtClean="0"/>
              <a:t>kohout i slepice v bažantnicích 16.10.- 31.1. odchytem 1.2.-31.3.</a:t>
            </a:r>
          </a:p>
          <a:p>
            <a:pPr lvl="1"/>
            <a:r>
              <a:rPr lang="cs-CZ" dirty="0" smtClean="0"/>
              <a:t>Husy – druhy;  16.8.-15.1.</a:t>
            </a:r>
          </a:p>
          <a:p>
            <a:pPr lvl="1"/>
            <a:r>
              <a:rPr lang="cs-CZ" dirty="0" smtClean="0"/>
              <a:t>Kachny – druhy; 1.9.-30.11.</a:t>
            </a:r>
          </a:p>
          <a:p>
            <a:pPr lvl="1"/>
            <a:r>
              <a:rPr lang="cs-CZ" dirty="0" smtClean="0"/>
              <a:t>Holub hřivnáč; 1.8.-31.10.</a:t>
            </a:r>
          </a:p>
          <a:p>
            <a:pPr lvl="1"/>
            <a:r>
              <a:rPr lang="cs-CZ" dirty="0" smtClean="0"/>
              <a:t>Straka obecná, vrána obecná; 1.7.-28.2.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2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6768752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Lov zvěře – ostatní srstnatá, podmínky a doby lovu hlavních druhů</a:t>
            </a:r>
            <a:endParaRPr lang="cs-CZ" sz="3200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II/A/17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Lov odstřelem pouze loveckou palnou zbraní</a:t>
            </a:r>
          </a:p>
          <a:p>
            <a:pPr lvl="1"/>
            <a:r>
              <a:rPr lang="cs-CZ" dirty="0" smtClean="0"/>
              <a:t>Doklady</a:t>
            </a:r>
          </a:p>
          <a:p>
            <a:pPr lvl="1"/>
            <a:r>
              <a:rPr lang="cs-CZ" dirty="0" smtClean="0"/>
              <a:t>Dovolené způsoby lovu </a:t>
            </a:r>
          </a:p>
          <a:p>
            <a:pPr lvl="2"/>
            <a:r>
              <a:rPr lang="cs-CZ" dirty="0" smtClean="0"/>
              <a:t>Pouze na společných lovech; </a:t>
            </a:r>
          </a:p>
          <a:p>
            <a:pPr lvl="1"/>
            <a:r>
              <a:rPr lang="cs-CZ" dirty="0" smtClean="0"/>
              <a:t>Povolené zbraně a střelivo</a:t>
            </a:r>
          </a:p>
          <a:p>
            <a:pPr lvl="1"/>
            <a:r>
              <a:rPr lang="cs-CZ" dirty="0" smtClean="0"/>
              <a:t>Možná místa lovu – výjimky; vinice, oblasti chovu tetřeva, tetřívka, jeřábka a koroptve</a:t>
            </a:r>
          </a:p>
          <a:p>
            <a:pPr lvl="1"/>
            <a:r>
              <a:rPr lang="cs-CZ" dirty="0" smtClean="0"/>
              <a:t>Lov odchytem</a:t>
            </a:r>
          </a:p>
          <a:p>
            <a:r>
              <a:rPr lang="cs-CZ" dirty="0" smtClean="0"/>
              <a:t>Doby lovu hlavních druhů</a:t>
            </a:r>
          </a:p>
          <a:p>
            <a:pPr lvl="1"/>
            <a:r>
              <a:rPr lang="cs-CZ" dirty="0" smtClean="0"/>
              <a:t>Zajíc polní; 1.11.-31.12.; celoročně – oplocené vinice; odchytem 1.1.-31.1.; loveckým dravcem 1.9.-31.12.</a:t>
            </a:r>
          </a:p>
          <a:p>
            <a:pPr lvl="1"/>
            <a:r>
              <a:rPr lang="cs-CZ" dirty="0" smtClean="0"/>
              <a:t>Králík divoký 1.11.-31.12., celoročně oplocené vinice</a:t>
            </a:r>
          </a:p>
          <a:p>
            <a:pPr lvl="1"/>
            <a:r>
              <a:rPr lang="cs-CZ" dirty="0" smtClean="0"/>
              <a:t>Kuny; 1.11.- 28.2. *)</a:t>
            </a:r>
          </a:p>
          <a:p>
            <a:pPr lvl="1"/>
            <a:r>
              <a:rPr lang="cs-CZ" dirty="0" smtClean="0"/>
              <a:t>Jezevec lesní;  1.9.-30.11. *)</a:t>
            </a:r>
          </a:p>
          <a:p>
            <a:pPr lvl="1"/>
            <a:r>
              <a:rPr lang="cs-CZ" dirty="0" smtClean="0"/>
              <a:t>Liška obecná; 1.1.-31.12.</a:t>
            </a:r>
          </a:p>
          <a:p>
            <a:pPr lvl="1"/>
            <a:r>
              <a:rPr lang="cs-CZ" dirty="0" smtClean="0"/>
              <a:t>Ondatra pižmová; 1.11.-28.2.</a:t>
            </a:r>
          </a:p>
          <a:p>
            <a:pPr lvl="1">
              <a:buNone/>
            </a:pPr>
            <a:r>
              <a:rPr lang="cs-CZ" dirty="0" smtClean="0"/>
              <a:t>*) – celoročně v oblastech chovu tetřeva, tetřívka, jeřábka a koroptve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8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5544616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Kontrola ulovené zvěře, plomby a lístky o původu zvěře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Označení  </a:t>
            </a:r>
          </a:p>
          <a:p>
            <a:pPr lvl="1">
              <a:defRPr/>
            </a:pPr>
            <a:r>
              <a:rPr lang="cs-CZ" dirty="0" smtClean="0"/>
              <a:t>Spárkatá zvěř ulovená nebo nalezená poživatelná </a:t>
            </a:r>
          </a:p>
          <a:p>
            <a:pPr lvl="2">
              <a:defRPr/>
            </a:pPr>
            <a:r>
              <a:rPr lang="cs-CZ" dirty="0" smtClean="0"/>
              <a:t>Nesnímatelná plomba</a:t>
            </a:r>
          </a:p>
          <a:p>
            <a:pPr lvl="2">
              <a:defRPr/>
            </a:pPr>
            <a:r>
              <a:rPr lang="cs-CZ" dirty="0" smtClean="0"/>
              <a:t>Lístek o původu zvěře</a:t>
            </a:r>
          </a:p>
          <a:p>
            <a:pPr lvl="1">
              <a:defRPr/>
            </a:pPr>
            <a:r>
              <a:rPr lang="cs-CZ" dirty="0" smtClean="0"/>
              <a:t>Ostatní zvěř – přeprava více než 10 kusů</a:t>
            </a:r>
          </a:p>
          <a:p>
            <a:pPr lvl="2">
              <a:defRPr/>
            </a:pPr>
            <a:r>
              <a:rPr lang="cs-CZ" dirty="0" smtClean="0"/>
              <a:t>Lístek o původu zvěře</a:t>
            </a:r>
          </a:p>
          <a:p>
            <a:pPr lvl="1">
              <a:defRPr/>
            </a:pPr>
            <a:r>
              <a:rPr lang="cs-CZ" dirty="0" smtClean="0"/>
              <a:t>Údaje, které obsahuje lístek o původu zvěře</a:t>
            </a:r>
          </a:p>
          <a:p>
            <a:pPr lvl="1">
              <a:defRPr/>
            </a:pPr>
            <a:r>
              <a:rPr lang="cs-CZ" dirty="0" smtClean="0"/>
              <a:t>Umístění plomby na těle zvěře</a:t>
            </a:r>
          </a:p>
          <a:p>
            <a:pPr lvl="1">
              <a:defRPr/>
            </a:pPr>
            <a:r>
              <a:rPr lang="cs-CZ" dirty="0" smtClean="0"/>
              <a:t>Sejmutí plomby</a:t>
            </a:r>
          </a:p>
          <a:p>
            <a:pPr lvl="0">
              <a:defRPr/>
            </a:pPr>
            <a:r>
              <a:rPr lang="cs-CZ" dirty="0" smtClean="0"/>
              <a:t>Doba uchování sejmuté plomby a lístku o původu zvěře </a:t>
            </a:r>
          </a:p>
          <a:p>
            <a:pPr lvl="1">
              <a:defRPr/>
            </a:pPr>
            <a:r>
              <a:rPr lang="cs-CZ" dirty="0" smtClean="0"/>
              <a:t>Příjemce zvěře</a:t>
            </a:r>
          </a:p>
          <a:p>
            <a:pPr lvl="2">
              <a:defRPr/>
            </a:pPr>
            <a:r>
              <a:rPr lang="cs-CZ" dirty="0" smtClean="0"/>
              <a:t>1 měsíc</a:t>
            </a:r>
          </a:p>
          <a:p>
            <a:pPr lvl="2">
              <a:defRPr/>
            </a:pPr>
            <a:r>
              <a:rPr lang="cs-CZ" dirty="0" smtClean="0"/>
              <a:t>6 měsíců – podnikatel obchodující se zvěřinou nebo zvěřinu spotřebovávající </a:t>
            </a:r>
          </a:p>
          <a:p>
            <a:pPr lvl="1">
              <a:defRPr/>
            </a:pPr>
            <a:r>
              <a:rPr lang="cs-CZ" dirty="0" smtClean="0"/>
              <a:t>Vydávání a evidence plomb a lístků o původu zvěře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II/A/9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56084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Základní právní normy se vztahem k myslivosti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824536"/>
          </a:xfrm>
        </p:spPr>
        <p:txBody>
          <a:bodyPr>
            <a:normAutofit fontScale="40000" lnSpcReduction="20000"/>
          </a:bodyPr>
          <a:lstStyle/>
          <a:p>
            <a:r>
              <a:rPr lang="cs-CZ" sz="6000" dirty="0" smtClean="0"/>
              <a:t>Právní předpisy</a:t>
            </a:r>
            <a:endParaRPr lang="cs-CZ" sz="60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Soubor příkazů, zákazů a dovolení (obecně pravidel)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Společnost upravuje přípustné chování svých členů</a:t>
            </a:r>
            <a:endParaRPr lang="cs-CZ" sz="25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Právní řád ČR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Ústava a ústavní zákony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Zákony a zákonná opatření senátu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Prováděcí předpisy (normativní akty orgánů výkonné moci) – nařízení vlády a vyhlášky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Označování právních předpisů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Druhem, číslem, rokem a názvem předpisu (např.: Zákon č. 449/2001 Sb., o myslivosti)</a:t>
            </a:r>
          </a:p>
          <a:p>
            <a:r>
              <a:rPr lang="cs-CZ" sz="6000" dirty="0" smtClean="0"/>
              <a:t>Právní předpisy upravující mysliveckou činnost v ČR</a:t>
            </a:r>
            <a:endParaRPr lang="cs-CZ" sz="6000" dirty="0"/>
          </a:p>
          <a:p>
            <a:pPr lvl="1"/>
            <a:r>
              <a:rPr lang="cs-CZ" dirty="0" smtClean="0"/>
              <a:t>Zákon č. 449/2001 Sb., o myslivosti </a:t>
            </a:r>
          </a:p>
          <a:p>
            <a:pPr lvl="1"/>
            <a:r>
              <a:rPr lang="cs-CZ" dirty="0" err="1" smtClean="0"/>
              <a:t>Vyhl</a:t>
            </a:r>
            <a:r>
              <a:rPr lang="cs-CZ" dirty="0" smtClean="0"/>
              <a:t>. Mze č. 244/2002 Sb., - provádí některá ustanovené zák. o myslivosti</a:t>
            </a:r>
          </a:p>
          <a:p>
            <a:pPr lvl="1"/>
            <a:r>
              <a:rPr lang="cs-CZ" dirty="0" err="1" smtClean="0"/>
              <a:t>Vyhl</a:t>
            </a:r>
            <a:r>
              <a:rPr lang="cs-CZ" dirty="0" smtClean="0"/>
              <a:t>. Mze č. 245/2002 Sb., - doby lovu a bližší podmínky lovu</a:t>
            </a:r>
          </a:p>
          <a:p>
            <a:pPr lvl="1"/>
            <a:r>
              <a:rPr lang="cs-CZ" dirty="0" err="1" smtClean="0"/>
              <a:t>Vyhl</a:t>
            </a:r>
            <a:r>
              <a:rPr lang="cs-CZ" dirty="0" smtClean="0"/>
              <a:t>. č. 491/2002 Sb., - stanovení minimálních a normovaných stavů, zařazování do jakostních tříd</a:t>
            </a:r>
          </a:p>
          <a:p>
            <a:pPr lvl="1"/>
            <a:r>
              <a:rPr lang="cs-CZ" dirty="0" err="1" smtClean="0"/>
              <a:t>Vyhl</a:t>
            </a:r>
            <a:r>
              <a:rPr lang="cs-CZ" dirty="0" smtClean="0"/>
              <a:t>. Mze č. 7/2004 Sb., - bažantnice</a:t>
            </a:r>
          </a:p>
          <a:p>
            <a:pPr lvl="1"/>
            <a:r>
              <a:rPr lang="cs-CZ" dirty="0" err="1" smtClean="0"/>
              <a:t>Vyhl</a:t>
            </a:r>
            <a:r>
              <a:rPr lang="cs-CZ" dirty="0" smtClean="0"/>
              <a:t>. Mze č. 553/2004 Sb., - plány mysliveckého hospodaření v honitbě</a:t>
            </a:r>
          </a:p>
          <a:p>
            <a:pPr lvl="1"/>
            <a:r>
              <a:rPr lang="cs-CZ" dirty="0" smtClean="0"/>
              <a:t>Zákon o střelných zbraních a střelivu a prováděcí předpisy</a:t>
            </a:r>
          </a:p>
          <a:p>
            <a:pPr lvl="1"/>
            <a:r>
              <a:rPr lang="cs-CZ" dirty="0" smtClean="0"/>
              <a:t>Zákon o lesích a prováděcí předpisy</a:t>
            </a:r>
          </a:p>
          <a:p>
            <a:pPr lvl="1"/>
            <a:r>
              <a:rPr lang="cs-CZ" dirty="0" smtClean="0"/>
              <a:t>Zákon o ochraně přírody a krajiny a prováděcí předpisy</a:t>
            </a:r>
          </a:p>
          <a:p>
            <a:pPr lvl="1"/>
            <a:r>
              <a:rPr lang="cs-CZ" dirty="0" smtClean="0"/>
              <a:t>Zákon o veterinární péči a prováděcí předpisy</a:t>
            </a:r>
          </a:p>
          <a:p>
            <a:pPr lvl="1"/>
            <a:r>
              <a:rPr lang="cs-CZ" dirty="0" smtClean="0"/>
              <a:t>Zákon na ochranu zvířat proti týrání a prováděcí předpisy</a:t>
            </a:r>
          </a:p>
          <a:p>
            <a:pPr lvl="1"/>
            <a:r>
              <a:rPr lang="cs-CZ" dirty="0" smtClean="0"/>
              <a:t>Předpisy EU a mezinárodní smlouvy týkající se myslivosti</a:t>
            </a:r>
          </a:p>
          <a:p>
            <a:pPr lvl="1"/>
            <a:r>
              <a:rPr lang="cs-CZ" dirty="0" smtClean="0"/>
              <a:t>Další předpisy zasahující do myslivecké činnosti</a:t>
            </a:r>
          </a:p>
          <a:p>
            <a:pPr lvl="2"/>
            <a:r>
              <a:rPr lang="cs-CZ" dirty="0" smtClean="0"/>
              <a:t>O přestupcích, trestní zákon, stavební zákon, občanský zákoník a další…</a:t>
            </a:r>
            <a:endParaRPr lang="cs-CZ" dirty="0"/>
          </a:p>
          <a:p>
            <a:pPr lvl="1">
              <a:buNone/>
            </a:pPr>
            <a:r>
              <a:rPr lang="cs-CZ" dirty="0" smtClean="0"/>
              <a:t>Všechny předpisy v platném znění (ve znění pozdějších předpisů)</a:t>
            </a:r>
          </a:p>
          <a:p>
            <a:pPr lvl="1">
              <a:buNone/>
            </a:pPr>
            <a:r>
              <a:rPr lang="cs-CZ" dirty="0" smtClean="0"/>
              <a:t>Závazný výklad – pouze nezávislý soud pravomocným rozhodnutím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/>
          <a:lstStyle/>
          <a:p>
            <a:r>
              <a:rPr lang="cs-CZ" b="1" dirty="0" smtClean="0"/>
              <a:t>Zakázané způsoby lovu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cs-CZ" dirty="0" smtClean="0"/>
              <a:t>Lov pouze způsobem odpovídajícím zásadám </a:t>
            </a:r>
          </a:p>
          <a:p>
            <a:pPr lvl="1">
              <a:defRPr/>
            </a:pPr>
            <a:r>
              <a:rPr lang="cs-CZ" dirty="0" smtClean="0"/>
              <a:t>Mysliveckým</a:t>
            </a:r>
          </a:p>
          <a:p>
            <a:pPr lvl="1">
              <a:defRPr/>
            </a:pPr>
            <a:r>
              <a:rPr lang="cs-CZ" dirty="0" smtClean="0"/>
              <a:t>Ochrany přírody</a:t>
            </a:r>
          </a:p>
          <a:p>
            <a:pPr lvl="1">
              <a:defRPr/>
            </a:pPr>
            <a:r>
              <a:rPr lang="cs-CZ" dirty="0" smtClean="0"/>
              <a:t>Ochrany zvířat proti týrání</a:t>
            </a:r>
          </a:p>
          <a:p>
            <a:pPr lvl="0">
              <a:defRPr/>
            </a:pPr>
            <a:r>
              <a:rPr lang="cs-CZ" dirty="0" smtClean="0"/>
              <a:t>Zakázané způsoby </a:t>
            </a:r>
          </a:p>
          <a:p>
            <a:pPr lvl="1">
              <a:defRPr/>
            </a:pPr>
            <a:r>
              <a:rPr lang="cs-CZ" dirty="0" smtClean="0"/>
              <a:t>Obecné, veškerá lovená zvěř – týrání zvířat, myslivecká etika</a:t>
            </a:r>
          </a:p>
          <a:p>
            <a:pPr lvl="2">
              <a:defRPr/>
            </a:pPr>
            <a:r>
              <a:rPr lang="cs-CZ" dirty="0" smtClean="0"/>
              <a:t>Železa, pasti, oka,háčky, jed, elektrický proud, sítě,výrovky, živá zvířata…</a:t>
            </a:r>
          </a:p>
          <a:p>
            <a:pPr lvl="2">
              <a:defRPr/>
            </a:pPr>
            <a:r>
              <a:rPr lang="cs-CZ" dirty="0" smtClean="0"/>
              <a:t>Vozidla, v noci, při sklizni,krmelce, soliska, u hranic, umělé osvětlení , spárkatá – společné lovy, nahánění pomocí psů, odchytové, přezimovací a aklimatizační zařízení ….</a:t>
            </a:r>
          </a:p>
          <a:p>
            <a:pPr lvl="1">
              <a:defRPr/>
            </a:pPr>
            <a:r>
              <a:rPr lang="cs-CZ" dirty="0" smtClean="0"/>
              <a:t>Zbraně a střelivo – pouze palná lovecká zbraň</a:t>
            </a:r>
          </a:p>
          <a:p>
            <a:pPr lvl="2">
              <a:defRPr/>
            </a:pPr>
            <a:r>
              <a:rPr lang="cs-CZ" dirty="0" smtClean="0"/>
              <a:t>Zakázané zbraně, automatické a poloautomatické – zásobník 2 náboje, v noci optika…</a:t>
            </a:r>
          </a:p>
          <a:p>
            <a:pPr lvl="2">
              <a:defRPr/>
            </a:pPr>
            <a:r>
              <a:rPr lang="cs-CZ" dirty="0" smtClean="0"/>
              <a:t>Spárkatá – dostatečná energie, kulová zbraň, jednotná střela</a:t>
            </a:r>
          </a:p>
          <a:p>
            <a:pPr lvl="2">
              <a:defRPr/>
            </a:pPr>
            <a:r>
              <a:rPr lang="cs-CZ" dirty="0" smtClean="0"/>
              <a:t>Drobná -  broková zbraň – zajíc, bažant, orebice, perlička, lyska, husy, kachny – společný hon; vodní ptactvo – olověné „náboje“</a:t>
            </a:r>
          </a:p>
          <a:p>
            <a:pPr lvl="0">
              <a:defRPr/>
            </a:pPr>
            <a:r>
              <a:rPr lang="cs-CZ" dirty="0" smtClean="0"/>
              <a:t>Možné výjimky – OSSM – potřeba snížit stavy popř. zrušit chov</a:t>
            </a:r>
          </a:p>
          <a:p>
            <a:pPr lvl="1">
              <a:defRPr/>
            </a:pPr>
            <a:r>
              <a:rPr lang="cs-CZ" dirty="0" smtClean="0"/>
              <a:t>Umělé osvětlení, elektronické zvětšení nebo převracení obrazu</a:t>
            </a:r>
          </a:p>
          <a:p>
            <a:pPr lvl="1">
              <a:defRPr/>
            </a:pPr>
            <a:r>
              <a:rPr lang="cs-CZ" dirty="0" smtClean="0"/>
              <a:t>V noci</a:t>
            </a:r>
          </a:p>
          <a:p>
            <a:pPr lvl="1">
              <a:defRPr/>
            </a:pPr>
            <a:r>
              <a:rPr lang="cs-CZ" dirty="0" smtClean="0"/>
              <a:t>Odchytová , aklimatizační a přezimovací zařízení</a:t>
            </a:r>
          </a:p>
          <a:p>
            <a:pPr lvl="1">
              <a:defRPr/>
            </a:pPr>
            <a:r>
              <a:rPr lang="cs-CZ" dirty="0" smtClean="0"/>
              <a:t>Společné lovy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II/A/10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56084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Společné lovy - právní problematika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Společný lov – pojem právní předpisy nedefinují  </a:t>
            </a:r>
          </a:p>
          <a:p>
            <a:pPr lvl="1">
              <a:defRPr/>
            </a:pPr>
            <a:r>
              <a:rPr lang="cs-CZ" dirty="0" smtClean="0"/>
              <a:t>Lov – nejméně 3 střelci a 1 lovecký pes – spárkatá zvěř</a:t>
            </a:r>
          </a:p>
          <a:p>
            <a:pPr lvl="1">
              <a:defRPr/>
            </a:pPr>
            <a:r>
              <a:rPr lang="cs-CZ" dirty="0" smtClean="0"/>
              <a:t>Hon – více střelců, počet psů, honci – drobná zvěř </a:t>
            </a:r>
          </a:p>
          <a:p>
            <a:pPr lvl="0">
              <a:defRPr/>
            </a:pPr>
            <a:r>
              <a:rPr lang="cs-CZ" dirty="0" smtClean="0"/>
              <a:t>Zásady  </a:t>
            </a:r>
          </a:p>
          <a:p>
            <a:pPr lvl="1">
              <a:defRPr/>
            </a:pPr>
            <a:r>
              <a:rPr lang="cs-CZ" dirty="0" smtClean="0"/>
              <a:t>Vedení honu – zpravidla myslivecký hospodář</a:t>
            </a:r>
          </a:p>
          <a:p>
            <a:pPr lvl="1">
              <a:defRPr/>
            </a:pPr>
            <a:r>
              <a:rPr lang="cs-CZ" dirty="0" smtClean="0"/>
              <a:t>Stanovení pravidel, vyžadování</a:t>
            </a:r>
          </a:p>
          <a:p>
            <a:pPr lvl="1">
              <a:defRPr/>
            </a:pPr>
            <a:r>
              <a:rPr lang="cs-CZ" dirty="0" smtClean="0"/>
              <a:t>Doklady, kontrola</a:t>
            </a:r>
          </a:p>
          <a:p>
            <a:pPr lvl="1">
              <a:defRPr/>
            </a:pPr>
            <a:r>
              <a:rPr lang="cs-CZ" dirty="0" smtClean="0"/>
              <a:t>Alkohol a jiné omamné látky, osoby mladší 15 let </a:t>
            </a:r>
          </a:p>
          <a:p>
            <a:pPr lvl="0">
              <a:defRPr/>
            </a:pPr>
            <a:r>
              <a:rPr lang="cs-CZ" dirty="0" smtClean="0"/>
              <a:t>Lovená zvěř </a:t>
            </a:r>
          </a:p>
          <a:p>
            <a:pPr lvl="1">
              <a:defRPr/>
            </a:pPr>
            <a:r>
              <a:rPr lang="cs-CZ" dirty="0" smtClean="0"/>
              <a:t>Pouze na společných lovech</a:t>
            </a:r>
          </a:p>
          <a:p>
            <a:pPr lvl="2">
              <a:defRPr/>
            </a:pPr>
            <a:r>
              <a:rPr lang="cs-CZ" dirty="0" smtClean="0"/>
              <a:t>Zajíc, bažant obecný, perlička, orebice, lyska, husy, kachny - tah</a:t>
            </a:r>
          </a:p>
          <a:p>
            <a:pPr lvl="1">
              <a:defRPr/>
            </a:pPr>
            <a:r>
              <a:rPr lang="cs-CZ" dirty="0" smtClean="0"/>
              <a:t>Možno lovit na společných lovech</a:t>
            </a:r>
          </a:p>
          <a:p>
            <a:pPr lvl="2">
              <a:defRPr/>
            </a:pPr>
            <a:r>
              <a:rPr lang="cs-CZ" dirty="0" smtClean="0"/>
              <a:t>Všechny druhy zvěře mimo zvěře spárkaté</a:t>
            </a:r>
          </a:p>
          <a:p>
            <a:pPr lvl="2">
              <a:defRPr/>
            </a:pPr>
            <a:r>
              <a:rPr lang="cs-CZ" dirty="0" smtClean="0"/>
              <a:t>Spárkatá – laň a kolouch jelena evropského a siky, muflonka muflonče, sele a lončák prasete divokého</a:t>
            </a:r>
          </a:p>
          <a:p>
            <a:pPr lvl="2">
              <a:defRPr/>
            </a:pPr>
            <a:r>
              <a:rPr lang="cs-CZ" dirty="0" smtClean="0"/>
              <a:t>Obory – neplatí zákazy pro spárkatou zvěř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II/B/11</a:t>
            </a:r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/>
          <a:lstStyle/>
          <a:p>
            <a:r>
              <a:rPr lang="cs-CZ" b="1" dirty="0" smtClean="0"/>
              <a:t>Chovatelské přehlídky trofejí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2" cy="4536504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Účel chovatelských přehlídek trofejí </a:t>
            </a:r>
          </a:p>
          <a:p>
            <a:pPr lvl="1">
              <a:defRPr/>
            </a:pPr>
            <a:r>
              <a:rPr lang="cs-CZ" dirty="0" smtClean="0"/>
              <a:t>Hodnocení kvality chované zvěře</a:t>
            </a:r>
          </a:p>
          <a:p>
            <a:pPr lvl="1">
              <a:defRPr/>
            </a:pPr>
            <a:r>
              <a:rPr lang="cs-CZ" dirty="0" smtClean="0"/>
              <a:t>Kontrola lovené zvěře</a:t>
            </a:r>
          </a:p>
          <a:p>
            <a:pPr lvl="0">
              <a:defRPr/>
            </a:pPr>
            <a:r>
              <a:rPr lang="cs-CZ" dirty="0" smtClean="0"/>
              <a:t>Konání přehlídek </a:t>
            </a:r>
          </a:p>
          <a:p>
            <a:pPr lvl="1">
              <a:defRPr/>
            </a:pPr>
            <a:r>
              <a:rPr lang="cs-CZ" dirty="0" smtClean="0"/>
              <a:t>OSSM může rozhodnout o konání ve svém obvodu</a:t>
            </a:r>
          </a:p>
          <a:p>
            <a:pPr lvl="1">
              <a:defRPr/>
            </a:pPr>
            <a:r>
              <a:rPr lang="cs-CZ" dirty="0" smtClean="0"/>
              <a:t>Pořádání může svěřit myslivecké organizaci</a:t>
            </a:r>
          </a:p>
          <a:p>
            <a:pPr lvl="1">
              <a:defRPr/>
            </a:pPr>
            <a:r>
              <a:rPr lang="cs-CZ" dirty="0" smtClean="0"/>
              <a:t>Ustanovení hodnotitelské komise</a:t>
            </a:r>
          </a:p>
          <a:p>
            <a:pPr lvl="1">
              <a:defRPr/>
            </a:pPr>
            <a:r>
              <a:rPr lang="cs-CZ" dirty="0" smtClean="0"/>
              <a:t>Lesní prostředí</a:t>
            </a:r>
          </a:p>
          <a:p>
            <a:pPr lvl="0">
              <a:defRPr/>
            </a:pPr>
            <a:r>
              <a:rPr lang="cs-CZ" dirty="0" smtClean="0"/>
              <a:t>Trofej </a:t>
            </a:r>
          </a:p>
          <a:p>
            <a:pPr lvl="1">
              <a:defRPr/>
            </a:pPr>
            <a:r>
              <a:rPr lang="cs-CZ" dirty="0" smtClean="0"/>
              <a:t>rohy, parohy a parůžky rohaté a parohaté zvěře včetně lebky , zbraně u prasete divokého, lebky a kůže některých šelem</a:t>
            </a:r>
          </a:p>
          <a:p>
            <a:pPr lvl="0">
              <a:defRPr/>
            </a:pPr>
            <a:r>
              <a:rPr lang="cs-CZ" dirty="0" smtClean="0"/>
              <a:t>Význačné trofeje </a:t>
            </a:r>
          </a:p>
          <a:p>
            <a:pPr lvl="1">
              <a:defRPr/>
            </a:pPr>
            <a:r>
              <a:rPr lang="cs-CZ" dirty="0" smtClean="0"/>
              <a:t>Bodová hodnota  přesahuje stanovené medailové hodnoty CIC</a:t>
            </a:r>
          </a:p>
          <a:p>
            <a:pPr lvl="2">
              <a:defRPr/>
            </a:pPr>
            <a:r>
              <a:rPr lang="cs-CZ" dirty="0" smtClean="0"/>
              <a:t>Jelen215 b, daněk 190b, srnec 140 b, muflon 225 b, kňour 125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pPr lvl="1">
              <a:defRPr/>
            </a:pPr>
            <a:r>
              <a:rPr lang="cs-CZ" dirty="0" smtClean="0"/>
              <a:t>Ústřední hodnotitelská komise – celostátní a mezinárodní výstavy - Mze</a:t>
            </a:r>
          </a:p>
          <a:p>
            <a:pPr lvl="1">
              <a:defRPr/>
            </a:pPr>
            <a:r>
              <a:rPr lang="cs-CZ" dirty="0" smtClean="0"/>
              <a:t>Vývoz význačných trofejí – ohodnocena alespoň 1 členem ústřední komise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II/C/5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4788024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Celoročně nehájené druhy zvěře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II/A/18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536504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Doba lovu 1.1.-31.12. </a:t>
            </a:r>
          </a:p>
          <a:p>
            <a:pPr lvl="1">
              <a:defRPr/>
            </a:pPr>
            <a:r>
              <a:rPr lang="cs-CZ" dirty="0" smtClean="0"/>
              <a:t>Liška obecná</a:t>
            </a:r>
          </a:p>
          <a:p>
            <a:pPr lvl="1">
              <a:defRPr/>
            </a:pPr>
            <a:r>
              <a:rPr lang="cs-CZ" dirty="0" smtClean="0"/>
              <a:t>Prase divoké</a:t>
            </a:r>
          </a:p>
          <a:p>
            <a:pPr lvl="0">
              <a:defRPr/>
            </a:pPr>
            <a:r>
              <a:rPr lang="cs-CZ" dirty="0" smtClean="0"/>
              <a:t>Oplocené vinice </a:t>
            </a:r>
          </a:p>
          <a:p>
            <a:pPr lvl="1">
              <a:defRPr/>
            </a:pPr>
            <a:r>
              <a:rPr lang="cs-CZ" dirty="0" smtClean="0"/>
              <a:t>celoročně</a:t>
            </a:r>
          </a:p>
          <a:p>
            <a:pPr lvl="2">
              <a:defRPr/>
            </a:pPr>
            <a:r>
              <a:rPr lang="cs-CZ" dirty="0" smtClean="0"/>
              <a:t>Zajíc polní</a:t>
            </a:r>
          </a:p>
          <a:p>
            <a:pPr lvl="2">
              <a:defRPr/>
            </a:pPr>
            <a:r>
              <a:rPr lang="cs-CZ" dirty="0" smtClean="0"/>
              <a:t>Králík divoký</a:t>
            </a:r>
          </a:p>
          <a:p>
            <a:pPr lvl="0">
              <a:defRPr/>
            </a:pPr>
            <a:r>
              <a:rPr lang="cs-CZ" dirty="0" smtClean="0"/>
              <a:t>Oblasti chovu tetřeva, tetřívka, jeřábka a koroptve </a:t>
            </a:r>
          </a:p>
          <a:p>
            <a:pPr lvl="1">
              <a:defRPr/>
            </a:pPr>
            <a:r>
              <a:rPr lang="cs-CZ" dirty="0" smtClean="0"/>
              <a:t>celoročně</a:t>
            </a:r>
          </a:p>
          <a:p>
            <a:pPr lvl="2">
              <a:defRPr/>
            </a:pPr>
            <a:r>
              <a:rPr lang="cs-CZ" dirty="0" smtClean="0"/>
              <a:t>kuny</a:t>
            </a:r>
          </a:p>
          <a:p>
            <a:pPr lvl="2">
              <a:defRPr/>
            </a:pPr>
            <a:r>
              <a:rPr lang="cs-CZ" dirty="0" smtClean="0"/>
              <a:t>Jezevec lesní</a:t>
            </a:r>
          </a:p>
          <a:p>
            <a:pPr lvl="0">
              <a:defRPr/>
            </a:pPr>
            <a:r>
              <a:rPr lang="cs-CZ" dirty="0" smtClean="0"/>
              <a:t>Obory </a:t>
            </a:r>
          </a:p>
          <a:p>
            <a:pPr lvl="1">
              <a:defRPr/>
            </a:pPr>
            <a:r>
              <a:rPr lang="cs-CZ" dirty="0" smtClean="0"/>
              <a:t>Celoročně druhy</a:t>
            </a:r>
          </a:p>
          <a:p>
            <a:pPr lvl="2">
              <a:defRPr/>
            </a:pPr>
            <a:r>
              <a:rPr lang="cs-CZ" dirty="0" smtClean="0"/>
              <a:t>pro které byla zřízena obora a byly pro ně v daném roce určeny minimální a normované stavy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0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74035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 zvěře odchytem, </a:t>
            </a:r>
            <a:br>
              <a:rPr lang="cs-CZ" b="1" dirty="0" smtClean="0"/>
            </a:br>
            <a:r>
              <a:rPr lang="cs-CZ" b="1" dirty="0" smtClean="0"/>
              <a:t>lov zvěře v noci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II/A/14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536504"/>
          </a:xfrm>
        </p:spPr>
        <p:txBody>
          <a:bodyPr>
            <a:normAutofit fontScale="85000" lnSpcReduction="20000"/>
          </a:bodyPr>
          <a:lstStyle/>
          <a:p>
            <a:pPr lvl="0">
              <a:defRPr/>
            </a:pPr>
            <a:r>
              <a:rPr lang="cs-CZ" dirty="0" smtClean="0"/>
              <a:t>Lov zvěře odchytem </a:t>
            </a:r>
          </a:p>
          <a:p>
            <a:pPr lvl="1">
              <a:defRPr/>
            </a:pPr>
            <a:r>
              <a:rPr lang="cs-CZ" dirty="0" smtClean="0"/>
              <a:t>Účel </a:t>
            </a:r>
          </a:p>
          <a:p>
            <a:pPr lvl="1">
              <a:defRPr/>
            </a:pPr>
            <a:r>
              <a:rPr lang="cs-CZ" dirty="0" smtClean="0"/>
              <a:t>Kdo může lovit</a:t>
            </a:r>
          </a:p>
          <a:p>
            <a:pPr lvl="1">
              <a:defRPr/>
            </a:pPr>
            <a:r>
              <a:rPr lang="cs-CZ" dirty="0" smtClean="0"/>
              <a:t>Zakázané způsoby</a:t>
            </a:r>
          </a:p>
          <a:p>
            <a:pPr lvl="0">
              <a:defRPr/>
            </a:pPr>
            <a:r>
              <a:rPr lang="cs-CZ" dirty="0" smtClean="0"/>
              <a:t>Lov zvěře v noci </a:t>
            </a:r>
          </a:p>
          <a:p>
            <a:pPr lvl="1">
              <a:defRPr/>
            </a:pPr>
            <a:r>
              <a:rPr lang="cs-CZ" dirty="0" smtClean="0"/>
              <a:t>Definice noci dle zákona</a:t>
            </a:r>
          </a:p>
          <a:p>
            <a:pPr lvl="1">
              <a:defRPr/>
            </a:pPr>
            <a:r>
              <a:rPr lang="cs-CZ" dirty="0" smtClean="0"/>
              <a:t>Druhy zvěře s možností lovit v noci</a:t>
            </a:r>
          </a:p>
          <a:p>
            <a:pPr lvl="2">
              <a:defRPr/>
            </a:pPr>
            <a:r>
              <a:rPr lang="cs-CZ" dirty="0" smtClean="0"/>
              <a:t>Prase divoké</a:t>
            </a:r>
          </a:p>
          <a:p>
            <a:pPr lvl="2">
              <a:defRPr/>
            </a:pPr>
            <a:r>
              <a:rPr lang="cs-CZ" dirty="0" smtClean="0"/>
              <a:t>Liška obecná</a:t>
            </a:r>
          </a:p>
          <a:p>
            <a:pPr lvl="1">
              <a:defRPr/>
            </a:pPr>
            <a:r>
              <a:rPr lang="cs-CZ" dirty="0" smtClean="0"/>
              <a:t>Povinné vybavení pro lov zvěře v noci</a:t>
            </a:r>
          </a:p>
          <a:p>
            <a:pPr lvl="2">
              <a:defRPr/>
            </a:pPr>
            <a:r>
              <a:rPr lang="cs-CZ" dirty="0" smtClean="0"/>
              <a:t>Vhodná pozorovací optika</a:t>
            </a:r>
          </a:p>
          <a:p>
            <a:pPr lvl="2">
              <a:defRPr/>
            </a:pPr>
            <a:r>
              <a:rPr lang="cs-CZ" dirty="0" smtClean="0"/>
              <a:t>Vhodná zaměřovací optika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8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16428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Nehonební pozemky, lov zvěře na nehonebních pozemcích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II/A/13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395536" y="1772816"/>
            <a:ext cx="8568952" cy="4536504"/>
          </a:xfrm>
        </p:spPr>
        <p:txBody>
          <a:bodyPr>
            <a:normAutofit fontScale="85000" lnSpcReduction="20000"/>
          </a:bodyPr>
          <a:lstStyle/>
          <a:p>
            <a:pPr lvl="0">
              <a:defRPr/>
            </a:pPr>
            <a:r>
              <a:rPr lang="cs-CZ" dirty="0" smtClean="0"/>
              <a:t>Nehonební pozemky </a:t>
            </a:r>
          </a:p>
          <a:p>
            <a:pPr lvl="1">
              <a:defRPr/>
            </a:pPr>
            <a:r>
              <a:rPr lang="cs-CZ" dirty="0" smtClean="0"/>
              <a:t>Definice, výčet </a:t>
            </a:r>
          </a:p>
          <a:p>
            <a:pPr lvl="0">
              <a:defRPr/>
            </a:pPr>
            <a:r>
              <a:rPr lang="cs-CZ" dirty="0" smtClean="0"/>
              <a:t>Lov zvěře na nehonebních pozemcích </a:t>
            </a:r>
          </a:p>
          <a:p>
            <a:pPr lvl="1">
              <a:defRPr/>
            </a:pPr>
            <a:r>
              <a:rPr lang="cs-CZ" dirty="0" smtClean="0"/>
              <a:t>Důvody (omezení popř. trvalá regulace stavů)</a:t>
            </a:r>
          </a:p>
          <a:p>
            <a:pPr lvl="1">
              <a:defRPr/>
            </a:pPr>
            <a:r>
              <a:rPr lang="cs-CZ" dirty="0" smtClean="0"/>
              <a:t>Žádost (vlastník, nájemce, OSSM)</a:t>
            </a:r>
          </a:p>
          <a:p>
            <a:pPr lvl="1">
              <a:defRPr/>
            </a:pPr>
            <a:r>
              <a:rPr lang="cs-CZ" dirty="0" smtClean="0"/>
              <a:t>Povolení</a:t>
            </a:r>
          </a:p>
          <a:p>
            <a:pPr lvl="1">
              <a:defRPr/>
            </a:pPr>
            <a:r>
              <a:rPr lang="cs-CZ" dirty="0" smtClean="0"/>
              <a:t>Zásady lovu - stanovení</a:t>
            </a:r>
          </a:p>
          <a:p>
            <a:pPr lvl="2">
              <a:defRPr/>
            </a:pPr>
            <a:r>
              <a:rPr lang="cs-CZ" dirty="0" smtClean="0"/>
              <a:t>Pověření (zvěř patří pověřeným osobám)</a:t>
            </a:r>
          </a:p>
          <a:p>
            <a:pPr lvl="2">
              <a:defRPr/>
            </a:pPr>
            <a:r>
              <a:rPr lang="cs-CZ" dirty="0" smtClean="0"/>
              <a:t>Stanovení podmínek ( možno lovit i mimo stanovenou dobu lovu)</a:t>
            </a:r>
          </a:p>
          <a:p>
            <a:pPr lvl="2">
              <a:defRPr/>
            </a:pPr>
            <a:r>
              <a:rPr lang="cs-CZ" dirty="0" smtClean="0"/>
              <a:t>Vstup na nehonební pozemky (pes, lovecký dravec, lovecká zbraň – souhlas vlastníka)</a:t>
            </a:r>
          </a:p>
          <a:p>
            <a:pPr lvl="2">
              <a:defRPr/>
            </a:pPr>
            <a:r>
              <a:rPr lang="cs-CZ" dirty="0" smtClean="0"/>
              <a:t>Zakázané způsoby lovu respektovat</a:t>
            </a:r>
          </a:p>
          <a:p>
            <a:pPr lvl="2">
              <a:defRPr/>
            </a:pPr>
            <a:r>
              <a:rPr lang="cs-CZ" dirty="0" smtClean="0"/>
              <a:t>Zvýšená bezpečnost při použití střelné zbraně</a:t>
            </a:r>
          </a:p>
        </p:txBody>
      </p:sp>
    </p:spTree>
    <p:extLst>
      <p:ext uri="{BB962C8B-B14F-4D97-AF65-F5344CB8AC3E}">
        <p14:creationId xmlns:p14="http://schemas.microsoft.com/office/powerpoint/2010/main" val="1036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740352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Kdo a za jakých podmínek povoluje nebo nařizuje snížení stavů zvěře</a:t>
            </a:r>
            <a:endParaRPr lang="cs-CZ" sz="36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8496944" cy="4388296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Orgán státní správy myslivosti</a:t>
            </a:r>
          </a:p>
          <a:p>
            <a:pPr lvl="0">
              <a:defRPr/>
            </a:pPr>
            <a:r>
              <a:rPr lang="cs-CZ" dirty="0" smtClean="0"/>
              <a:t>Vyžaduje-li to zájem </a:t>
            </a:r>
          </a:p>
          <a:p>
            <a:pPr lvl="1">
              <a:defRPr/>
            </a:pPr>
            <a:r>
              <a:rPr lang="cs-CZ" dirty="0" smtClean="0"/>
              <a:t>Vlastníka popř. nájemce honebního pozemku</a:t>
            </a:r>
          </a:p>
          <a:p>
            <a:pPr lvl="1">
              <a:defRPr/>
            </a:pPr>
            <a:r>
              <a:rPr lang="cs-CZ" dirty="0" smtClean="0"/>
              <a:t>Zemědělské nebo lesní výroby</a:t>
            </a:r>
          </a:p>
          <a:p>
            <a:pPr lvl="1">
              <a:defRPr/>
            </a:pPr>
            <a:r>
              <a:rPr lang="cs-CZ" dirty="0" smtClean="0"/>
              <a:t>Ochrany přírody</a:t>
            </a:r>
          </a:p>
          <a:p>
            <a:pPr lvl="1">
              <a:defRPr/>
            </a:pPr>
            <a:r>
              <a:rPr lang="cs-CZ" dirty="0" smtClean="0"/>
              <a:t>Mysliveckého hospodaření</a:t>
            </a:r>
          </a:p>
          <a:p>
            <a:pPr lvl="1">
              <a:defRPr/>
            </a:pPr>
            <a:r>
              <a:rPr lang="cs-CZ" dirty="0" smtClean="0"/>
              <a:t>Nelze-li snížit škody technickými a ekonomicky únosnými prostředky</a:t>
            </a:r>
          </a:p>
          <a:p>
            <a:pPr lvl="0">
              <a:defRPr/>
            </a:pPr>
            <a:r>
              <a:rPr lang="cs-CZ" dirty="0" smtClean="0"/>
              <a:t>Návrh </a:t>
            </a:r>
          </a:p>
          <a:p>
            <a:pPr lvl="1">
              <a:defRPr/>
            </a:pPr>
            <a:r>
              <a:rPr lang="cs-CZ" dirty="0" smtClean="0"/>
              <a:t>Vlastníka popř. nájemce honebního pozemku</a:t>
            </a:r>
          </a:p>
          <a:p>
            <a:pPr lvl="1">
              <a:defRPr/>
            </a:pPr>
            <a:r>
              <a:rPr lang="cs-CZ" dirty="0" smtClean="0"/>
              <a:t>Orgán ochrany přírody nebo státní správy lesa</a:t>
            </a:r>
          </a:p>
          <a:p>
            <a:pPr lvl="0">
              <a:defRPr/>
            </a:pPr>
            <a:r>
              <a:rPr lang="cs-CZ" dirty="0" smtClean="0"/>
              <a:t>OSSM povolí nebo nařídí </a:t>
            </a:r>
          </a:p>
          <a:p>
            <a:pPr lvl="1">
              <a:defRPr/>
            </a:pPr>
            <a:r>
              <a:rPr lang="cs-CZ" dirty="0" smtClean="0"/>
              <a:t>Snížení stavů zvěře až na minimální stav popř.</a:t>
            </a:r>
          </a:p>
          <a:p>
            <a:pPr lvl="1">
              <a:defRPr/>
            </a:pPr>
            <a:r>
              <a:rPr lang="cs-CZ" dirty="0" smtClean="0"/>
              <a:t>Zrušení chovu druhu zvěře, který působí škody</a:t>
            </a:r>
          </a:p>
          <a:p>
            <a:pPr lvl="1">
              <a:buNone/>
              <a:defRPr/>
            </a:pPr>
            <a:r>
              <a:rPr lang="cs-CZ" i="1" dirty="0" smtClean="0"/>
              <a:t>Využití výjimky ze zakázaných způsobů lovu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7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6624736" cy="106613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Povinnosti uživatelů honiteb při </a:t>
            </a:r>
            <a:r>
              <a:rPr lang="cs-CZ" b="1" dirty="0" err="1" smtClean="0"/>
              <a:t>zazvěřování</a:t>
            </a:r>
            <a:r>
              <a:rPr lang="cs-CZ" b="1" dirty="0" smtClean="0"/>
              <a:t> honiteb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cs-CZ" dirty="0" smtClean="0"/>
              <a:t>Vypouštění zvěře do honitby </a:t>
            </a:r>
          </a:p>
          <a:p>
            <a:pPr lvl="1">
              <a:defRPr/>
            </a:pPr>
            <a:r>
              <a:rPr lang="cs-CZ" dirty="0" smtClean="0"/>
              <a:t>Držitel honitby</a:t>
            </a:r>
          </a:p>
          <a:p>
            <a:pPr lvl="2">
              <a:defRPr/>
            </a:pPr>
            <a:r>
              <a:rPr lang="cs-CZ" dirty="0" smtClean="0"/>
              <a:t>Jiné osoby – souhlas držitele</a:t>
            </a:r>
          </a:p>
          <a:p>
            <a:pPr lvl="1">
              <a:defRPr/>
            </a:pPr>
            <a:r>
              <a:rPr lang="cs-CZ" dirty="0" smtClean="0"/>
              <a:t>Souhlas orgánu státní správy myslivosti, lesů a ochrany přírody</a:t>
            </a:r>
          </a:p>
          <a:p>
            <a:pPr lvl="0">
              <a:defRPr/>
            </a:pPr>
            <a:r>
              <a:rPr lang="cs-CZ" dirty="0" smtClean="0"/>
              <a:t>Zákazy při </a:t>
            </a:r>
            <a:r>
              <a:rPr lang="cs-CZ" dirty="0" err="1" smtClean="0"/>
              <a:t>zazvěřování</a:t>
            </a:r>
            <a:r>
              <a:rPr lang="cs-CZ" dirty="0" smtClean="0"/>
              <a:t>  - vypouštět</a:t>
            </a:r>
          </a:p>
          <a:p>
            <a:pPr lvl="1">
              <a:defRPr/>
            </a:pPr>
            <a:r>
              <a:rPr lang="cs-CZ" dirty="0" smtClean="0"/>
              <a:t>jedince z </a:t>
            </a:r>
            <a:r>
              <a:rPr lang="cs-CZ" dirty="0" err="1" smtClean="0"/>
              <a:t>farmových</a:t>
            </a:r>
            <a:r>
              <a:rPr lang="cs-CZ" dirty="0" smtClean="0"/>
              <a:t> chovů zvěře nebo jejich mláďata</a:t>
            </a:r>
          </a:p>
          <a:p>
            <a:pPr lvl="1">
              <a:defRPr/>
            </a:pPr>
            <a:r>
              <a:rPr lang="cs-CZ" dirty="0" smtClean="0"/>
              <a:t>Zvěř a zvířata získaná křížením mezi druhy nebo s hospodářskými zvířaty</a:t>
            </a:r>
          </a:p>
          <a:p>
            <a:pPr lvl="1">
              <a:defRPr/>
            </a:pPr>
            <a:r>
              <a:rPr lang="cs-CZ" dirty="0" smtClean="0"/>
              <a:t>Zvěř, která byla chována v zajetí – výjimky - povolení</a:t>
            </a:r>
          </a:p>
          <a:p>
            <a:pPr lvl="1">
              <a:defRPr/>
            </a:pPr>
            <a:r>
              <a:rPr lang="cs-CZ" dirty="0" smtClean="0"/>
              <a:t>Zavádět další druhy zvěře bez souhlasu OSSM a ochrany přírody </a:t>
            </a:r>
          </a:p>
          <a:p>
            <a:pPr lvl="0">
              <a:defRPr/>
            </a:pPr>
            <a:r>
              <a:rPr lang="cs-CZ" dirty="0" smtClean="0"/>
              <a:t>Chov zvěře v zajetí </a:t>
            </a:r>
          </a:p>
          <a:p>
            <a:pPr lvl="1">
              <a:defRPr/>
            </a:pPr>
            <a:r>
              <a:rPr lang="cs-CZ" dirty="0" smtClean="0"/>
              <a:t>Souhlas OSSM a orgánu ochrany zvířat proti týrání</a:t>
            </a:r>
          </a:p>
          <a:p>
            <a:pPr lvl="2">
              <a:defRPr/>
            </a:pPr>
            <a:r>
              <a:rPr lang="cs-CZ" dirty="0" smtClean="0"/>
              <a:t>Mohou stanovit podmínky chovu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II/B/16</a:t>
            </a:r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740352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Výjimky z doby lovu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II/B/2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cs-CZ" dirty="0" smtClean="0"/>
              <a:t>Důvody </a:t>
            </a:r>
          </a:p>
          <a:p>
            <a:pPr lvl="0">
              <a:defRPr/>
            </a:pPr>
            <a:r>
              <a:rPr lang="cs-CZ" dirty="0" smtClean="0"/>
              <a:t>Vyskytne-li se potřeba u nehájených druhů mimo dobu lovu </a:t>
            </a:r>
          </a:p>
          <a:p>
            <a:pPr lvl="1">
              <a:defRPr/>
            </a:pPr>
            <a:r>
              <a:rPr lang="cs-CZ" dirty="0" smtClean="0"/>
              <a:t>Účely vědecké</a:t>
            </a:r>
          </a:p>
          <a:p>
            <a:pPr lvl="1">
              <a:defRPr/>
            </a:pPr>
            <a:r>
              <a:rPr lang="cs-CZ" dirty="0" smtClean="0"/>
              <a:t>Odchyt </a:t>
            </a:r>
          </a:p>
          <a:p>
            <a:pPr lvl="1">
              <a:defRPr/>
            </a:pPr>
            <a:r>
              <a:rPr lang="cs-CZ" dirty="0" smtClean="0"/>
              <a:t>Lov poraněné zvěře</a:t>
            </a:r>
          </a:p>
          <a:p>
            <a:pPr lvl="1">
              <a:defRPr/>
            </a:pPr>
            <a:r>
              <a:rPr lang="cs-CZ" dirty="0" smtClean="0"/>
              <a:t>Výcvik a zkouška loveckých psů a loveckých dravců</a:t>
            </a:r>
          </a:p>
          <a:p>
            <a:pPr lvl="0">
              <a:defRPr/>
            </a:pPr>
            <a:r>
              <a:rPr lang="cs-CZ" dirty="0" smtClean="0"/>
              <a:t>Žadatel </a:t>
            </a:r>
          </a:p>
          <a:p>
            <a:pPr lvl="0">
              <a:defRPr/>
            </a:pPr>
            <a:r>
              <a:rPr lang="cs-CZ" dirty="0" smtClean="0"/>
              <a:t>Povoluje</a:t>
            </a:r>
          </a:p>
          <a:p>
            <a:pPr lvl="1">
              <a:defRPr/>
            </a:pPr>
            <a:r>
              <a:rPr lang="cs-CZ" dirty="0" smtClean="0"/>
              <a:t>Orgán státní správy myslivosti</a:t>
            </a:r>
          </a:p>
          <a:p>
            <a:pPr lvl="0">
              <a:defRPr/>
            </a:pPr>
            <a:r>
              <a:rPr lang="cs-CZ" dirty="0" smtClean="0"/>
              <a:t>Další možné výjimky </a:t>
            </a:r>
          </a:p>
          <a:p>
            <a:pPr lvl="1">
              <a:defRPr/>
            </a:pPr>
            <a:r>
              <a:rPr lang="cs-CZ" dirty="0" smtClean="0"/>
              <a:t>Obory</a:t>
            </a:r>
          </a:p>
          <a:p>
            <a:pPr lvl="1">
              <a:defRPr/>
            </a:pPr>
            <a:r>
              <a:rPr lang="cs-CZ" dirty="0" smtClean="0"/>
              <a:t>Oplocené vinice</a:t>
            </a:r>
          </a:p>
          <a:p>
            <a:pPr lvl="1">
              <a:defRPr/>
            </a:pPr>
            <a:r>
              <a:rPr lang="cs-CZ" dirty="0" smtClean="0"/>
              <a:t>Oblasti chovu tetřeva, tetřívka, jeřábka a koroptve </a:t>
            </a:r>
          </a:p>
        </p:txBody>
      </p:sp>
    </p:spTree>
    <p:extLst>
      <p:ext uri="{BB962C8B-B14F-4D97-AF65-F5344CB8AC3E}">
        <p14:creationId xmlns:p14="http://schemas.microsoft.com/office/powerpoint/2010/main" val="18588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740352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Povinnosti uživatele honitby vzhledem k dohledávce a dosledu</a:t>
            </a:r>
            <a:endParaRPr lang="cs-CZ" sz="36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2" cy="446449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Základní povinnost uživatele honitby (lovce)</a:t>
            </a:r>
          </a:p>
          <a:p>
            <a:pPr lvl="1"/>
            <a:r>
              <a:rPr lang="cs-CZ" dirty="0" smtClean="0"/>
              <a:t>Postřelená nebo jiným způsobem zraněná zvěř</a:t>
            </a:r>
          </a:p>
          <a:p>
            <a:pPr lvl="1"/>
            <a:r>
              <a:rPr lang="cs-CZ" dirty="0" smtClean="0"/>
              <a:t>Do cizí honitby nebo na nehonební pozemek </a:t>
            </a:r>
          </a:p>
          <a:p>
            <a:pPr lvl="2"/>
            <a:r>
              <a:rPr lang="cs-CZ" dirty="0" smtClean="0"/>
              <a:t>Zvěř patří uživateli odkud přeběhla</a:t>
            </a:r>
          </a:p>
          <a:p>
            <a:pPr lvl="2"/>
            <a:r>
              <a:rPr lang="cs-CZ" dirty="0" smtClean="0"/>
              <a:t>Vstup se zbraní, lov psem – vyrozumění uživatele popř. vlastníka pozemku</a:t>
            </a:r>
          </a:p>
          <a:p>
            <a:pPr lvl="2"/>
            <a:r>
              <a:rPr lang="cs-CZ" dirty="0" smtClean="0"/>
              <a:t>Možnost se zúčastnit</a:t>
            </a:r>
          </a:p>
          <a:p>
            <a:pPr lvl="1"/>
            <a:r>
              <a:rPr lang="cs-CZ" dirty="0" smtClean="0"/>
              <a:t>Společné hony </a:t>
            </a:r>
          </a:p>
          <a:p>
            <a:pPr lvl="2"/>
            <a:r>
              <a:rPr lang="cs-CZ" dirty="0" smtClean="0"/>
              <a:t>Nejpozději  následující  den po honu</a:t>
            </a:r>
          </a:p>
          <a:p>
            <a:pPr lvl="2"/>
            <a:r>
              <a:rPr lang="cs-CZ" dirty="0" smtClean="0"/>
              <a:t>Myslivecký hospodář – společná dohledávka</a:t>
            </a:r>
          </a:p>
          <a:p>
            <a:pPr lvl="2"/>
            <a:r>
              <a:rPr lang="cs-CZ" dirty="0" smtClean="0"/>
              <a:t>Použití loveckých psů</a:t>
            </a:r>
          </a:p>
          <a:p>
            <a:pPr lvl="2">
              <a:buNone/>
            </a:pPr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2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Pojem myslivost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5085184"/>
          </a:xfrm>
        </p:spPr>
        <p:txBody>
          <a:bodyPr>
            <a:normAutofit fontScale="92500"/>
          </a:bodyPr>
          <a:lstStyle/>
          <a:p>
            <a:r>
              <a:rPr lang="cs-CZ" sz="2800" dirty="0" smtClean="0"/>
              <a:t>Myslivost </a:t>
            </a:r>
            <a:r>
              <a:rPr lang="cs-CZ" dirty="0" smtClean="0"/>
              <a:t> 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400" b="1" dirty="0" smtClean="0"/>
              <a:t>soubor  činností</a:t>
            </a:r>
            <a:r>
              <a:rPr lang="cs-CZ" sz="2400" dirty="0" smtClean="0"/>
              <a:t>  prováděných  v  přírodě ve vztahu </a:t>
            </a:r>
            <a:r>
              <a:rPr lang="cs-CZ" sz="2400" b="1" dirty="0" smtClean="0"/>
              <a:t>k volně žijící  zvěři</a:t>
            </a:r>
            <a:r>
              <a:rPr lang="cs-CZ" sz="2400" dirty="0" smtClean="0"/>
              <a:t>  jako   součásti ekosystému 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400" b="1" dirty="0" smtClean="0"/>
              <a:t>spolková činnost</a:t>
            </a:r>
            <a:r>
              <a:rPr lang="cs-CZ" sz="2400" dirty="0" smtClean="0"/>
              <a:t> směřující k udržení a rozvíjení </a:t>
            </a:r>
            <a:r>
              <a:rPr lang="cs-CZ" sz="2400" b="1" dirty="0" smtClean="0"/>
              <a:t>mysliveckých tradic a zvyků</a:t>
            </a:r>
            <a:r>
              <a:rPr lang="cs-CZ" sz="2400" dirty="0" smtClean="0"/>
              <a:t> jako součásti českého národního kulturního dědictví </a:t>
            </a:r>
          </a:p>
          <a:p>
            <a:r>
              <a:rPr lang="cs-CZ" sz="2800" dirty="0" smtClean="0"/>
              <a:t>Hlavní cíle myslivecké činnosti</a:t>
            </a:r>
          </a:p>
          <a:p>
            <a:pPr lvl="1"/>
            <a:r>
              <a:rPr lang="cs-CZ" sz="2400" dirty="0" smtClean="0"/>
              <a:t>cílevědomá činnost prováděná v přírodě ve vztahu k volně žijící zvěři jako součásti ekosystému směřující k </a:t>
            </a:r>
            <a:r>
              <a:rPr lang="cs-CZ" sz="2400" b="1" dirty="0" smtClean="0"/>
              <a:t>naplnění ústavního cíle, jímž je ochrana zvěře jako přírodního bohatství</a:t>
            </a:r>
          </a:p>
          <a:p>
            <a:r>
              <a:rPr lang="cs-CZ" sz="2600" dirty="0" smtClean="0"/>
              <a:t>Výkon myslivosti, obsah, příklady</a:t>
            </a:r>
          </a:p>
          <a:p>
            <a:pPr lvl="1"/>
            <a:r>
              <a:rPr lang="cs-CZ" sz="2200" dirty="0" smtClean="0"/>
              <a:t>vlastní </a:t>
            </a:r>
            <a:r>
              <a:rPr lang="cs-CZ" sz="2200" b="1" dirty="0" smtClean="0"/>
              <a:t>provádění práva myslivosti</a:t>
            </a:r>
            <a:r>
              <a:rPr lang="cs-CZ" sz="2200" dirty="0" smtClean="0"/>
              <a:t> a celé spektrum činností s tím souvisejících</a:t>
            </a:r>
          </a:p>
          <a:p>
            <a:pPr lvl="2"/>
            <a:r>
              <a:rPr lang="cs-CZ" sz="1700" dirty="0" smtClean="0"/>
              <a:t>Příklady: chov a lov zvěře, přírodní prostředí, kynologie, veterinární péče, střelectví apod.</a:t>
            </a:r>
            <a:endParaRPr lang="cs-CZ" sz="1700" i="1" dirty="0" smtClean="0"/>
          </a:p>
          <a:p>
            <a:pPr lvl="1"/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6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74035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Používání loveckých psů, jejich kvalifikace a stanovené počty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8568952" cy="4460304"/>
          </a:xfrm>
        </p:spPr>
        <p:txBody>
          <a:bodyPr>
            <a:normAutofit fontScale="40000" lnSpcReduction="20000"/>
          </a:bodyPr>
          <a:lstStyle/>
          <a:p>
            <a:r>
              <a:rPr lang="cs-CZ" sz="3800" dirty="0" smtClean="0"/>
              <a:t>Lovecký pes </a:t>
            </a:r>
          </a:p>
          <a:p>
            <a:pPr lvl="1"/>
            <a:r>
              <a:rPr lang="cs-CZ" sz="3400" dirty="0" smtClean="0"/>
              <a:t>Lovecké plemeno uznané FCI</a:t>
            </a:r>
          </a:p>
          <a:p>
            <a:pPr lvl="1"/>
            <a:r>
              <a:rPr lang="cs-CZ" sz="3400" dirty="0" smtClean="0"/>
              <a:t>Průkaz původu</a:t>
            </a:r>
          </a:p>
          <a:p>
            <a:pPr lvl="1"/>
            <a:r>
              <a:rPr lang="cs-CZ" sz="3400" dirty="0" smtClean="0"/>
              <a:t>Zkouška z výkonu</a:t>
            </a:r>
          </a:p>
          <a:p>
            <a:r>
              <a:rPr lang="cs-CZ" sz="3800" dirty="0" smtClean="0"/>
              <a:t>Kvalifikace </a:t>
            </a:r>
            <a:r>
              <a:rPr lang="cs-CZ" dirty="0" smtClean="0"/>
              <a:t> </a:t>
            </a:r>
          </a:p>
          <a:p>
            <a:pPr lvl="1"/>
            <a:r>
              <a:rPr lang="cs-CZ" sz="3400" dirty="0" smtClean="0"/>
              <a:t>vyhledávání, dohledání a přinesení  usmrcené, postřelené nebo jiným způsobem zraněné drobné zvěře </a:t>
            </a:r>
          </a:p>
          <a:p>
            <a:pPr lvl="1"/>
            <a:r>
              <a:rPr lang="cs-CZ" sz="3400" dirty="0" smtClean="0"/>
              <a:t>vyhledávání spárkaté zvěře u psů s kohoutkovou výškou do 55 cm </a:t>
            </a:r>
          </a:p>
          <a:p>
            <a:pPr lvl="1"/>
            <a:r>
              <a:rPr lang="cs-CZ" sz="3400" dirty="0" smtClean="0"/>
              <a:t>dosledování usmrcené, postřelené nebo jiným způsobem zraněné spárkaté zvěře</a:t>
            </a:r>
          </a:p>
          <a:p>
            <a:pPr lvl="1"/>
            <a:r>
              <a:rPr lang="cs-CZ" sz="3400" dirty="0" smtClean="0"/>
              <a:t>norování</a:t>
            </a:r>
          </a:p>
          <a:p>
            <a:r>
              <a:rPr lang="cs-CZ" sz="3800" dirty="0" smtClean="0"/>
              <a:t>Počty pro honitbu  - drobná zvěř, spárkatá zvěř , obojí, bez </a:t>
            </a:r>
            <a:r>
              <a:rPr lang="cs-CZ" sz="3800" dirty="0" err="1" smtClean="0"/>
              <a:t>norm</a:t>
            </a:r>
            <a:r>
              <a:rPr lang="cs-CZ" sz="3800" dirty="0" smtClean="0"/>
              <a:t>. stavů, obora</a:t>
            </a:r>
          </a:p>
          <a:p>
            <a:pPr lvl="1"/>
            <a:r>
              <a:rPr lang="cs-CZ" sz="3500" dirty="0" smtClean="0"/>
              <a:t>Do 1000 ha  1 (drobná; spárkatá dle chované zvěře) + 1 norování</a:t>
            </a:r>
          </a:p>
          <a:p>
            <a:pPr lvl="1"/>
            <a:r>
              <a:rPr lang="cs-CZ" sz="3500" dirty="0" smtClean="0"/>
              <a:t>Do 3000ha 2 + 1 nor</a:t>
            </a:r>
          </a:p>
          <a:p>
            <a:pPr lvl="1"/>
            <a:r>
              <a:rPr lang="cs-CZ" sz="3500" dirty="0" smtClean="0"/>
              <a:t>Od 3000 3 + 2</a:t>
            </a:r>
          </a:p>
          <a:p>
            <a:pPr lvl="1">
              <a:buNone/>
            </a:pPr>
            <a:r>
              <a:rPr lang="cs-CZ" sz="3500" i="1" dirty="0" smtClean="0"/>
              <a:t>Pokud normované oba druhy zvěře, tak se psi pro norování nesčítají</a:t>
            </a:r>
          </a:p>
          <a:p>
            <a:pPr lvl="1"/>
            <a:r>
              <a:rPr lang="cs-CZ" sz="3500" dirty="0" smtClean="0"/>
              <a:t>Obora 1 spárkatá + 1 norování</a:t>
            </a:r>
          </a:p>
          <a:p>
            <a:pPr lvl="1"/>
            <a:r>
              <a:rPr lang="cs-CZ" sz="3500" dirty="0" smtClean="0"/>
              <a:t>Nejsou li stanovené </a:t>
            </a:r>
            <a:r>
              <a:rPr lang="cs-CZ" sz="3500" dirty="0" err="1" smtClean="0"/>
              <a:t>norm</a:t>
            </a:r>
            <a:r>
              <a:rPr lang="cs-CZ" sz="3500" dirty="0" smtClean="0"/>
              <a:t>. stavy ani pro drobnou ani pro spárkatou – pro všechny výměry 1 + </a:t>
            </a:r>
            <a:r>
              <a:rPr lang="cs-CZ" sz="3500" dirty="0" err="1" smtClean="0"/>
              <a:t>1</a:t>
            </a:r>
            <a:r>
              <a:rPr lang="cs-CZ" sz="3500" dirty="0" smtClean="0"/>
              <a:t> + </a:t>
            </a:r>
            <a:r>
              <a:rPr lang="cs-CZ" sz="3500" dirty="0" err="1" smtClean="0"/>
              <a:t>1</a:t>
            </a:r>
            <a:endParaRPr lang="cs-CZ" sz="3500" dirty="0" smtClean="0"/>
          </a:p>
          <a:p>
            <a:r>
              <a:rPr lang="cs-CZ" sz="3800" dirty="0" smtClean="0"/>
              <a:t>Společné lovy </a:t>
            </a:r>
          </a:p>
          <a:p>
            <a:pPr lvl="1"/>
            <a:r>
              <a:rPr lang="cs-CZ" sz="3500" dirty="0" smtClean="0"/>
              <a:t>První 3 střelce a každých dalších započatých 10 střelců 1 pes podle druhů  lovené zvěře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37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16824" cy="106613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Podmínky chovu a používání loveckých dravců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Lovecký dravec  </a:t>
            </a:r>
          </a:p>
          <a:p>
            <a:pPr lvl="1">
              <a:defRPr/>
            </a:pPr>
            <a:r>
              <a:rPr lang="cs-CZ" dirty="0" smtClean="0"/>
              <a:t>Dravec chovaný k sokolnickému využití – nemusí jít o druh zvěře </a:t>
            </a:r>
          </a:p>
          <a:p>
            <a:pPr lvl="0">
              <a:defRPr/>
            </a:pPr>
            <a:r>
              <a:rPr lang="cs-CZ" dirty="0" smtClean="0"/>
              <a:t>Podmínky chovu </a:t>
            </a:r>
          </a:p>
          <a:p>
            <a:pPr lvl="1">
              <a:defRPr/>
            </a:pPr>
            <a:r>
              <a:rPr lang="cs-CZ" dirty="0" smtClean="0"/>
              <a:t>Povolení výjimky – orgán ochrany přírody</a:t>
            </a:r>
          </a:p>
          <a:p>
            <a:pPr lvl="2">
              <a:defRPr/>
            </a:pPr>
            <a:r>
              <a:rPr lang="cs-CZ" dirty="0" smtClean="0"/>
              <a:t>Zvláště chránění živočichové</a:t>
            </a:r>
          </a:p>
          <a:p>
            <a:pPr lvl="1">
              <a:defRPr/>
            </a:pPr>
            <a:r>
              <a:rPr lang="cs-CZ" dirty="0" smtClean="0"/>
              <a:t>Veterinární předpisy</a:t>
            </a:r>
          </a:p>
          <a:p>
            <a:pPr lvl="1">
              <a:defRPr/>
            </a:pPr>
            <a:r>
              <a:rPr lang="cs-CZ" dirty="0" smtClean="0"/>
              <a:t>Ochrana zvířat proti týrání</a:t>
            </a:r>
          </a:p>
          <a:p>
            <a:pPr lvl="2">
              <a:defRPr/>
            </a:pPr>
            <a:r>
              <a:rPr lang="cs-CZ" dirty="0" smtClean="0"/>
              <a:t>Řád chovu dravců a sov</a:t>
            </a:r>
          </a:p>
          <a:p>
            <a:pPr lvl="2">
              <a:defRPr/>
            </a:pPr>
            <a:r>
              <a:rPr lang="cs-CZ" dirty="0" smtClean="0"/>
              <a:t>Řád pro veřejné vystoupení</a:t>
            </a:r>
          </a:p>
          <a:p>
            <a:pPr lvl="0">
              <a:defRPr/>
            </a:pPr>
            <a:r>
              <a:rPr lang="cs-CZ" dirty="0" smtClean="0"/>
              <a:t>Používání loveckých dravců – povolení OSSM</a:t>
            </a:r>
          </a:p>
          <a:p>
            <a:pPr lvl="1">
              <a:defRPr/>
            </a:pPr>
            <a:r>
              <a:rPr lang="cs-CZ" dirty="0" smtClean="0"/>
              <a:t>Sokolnické zkoušky</a:t>
            </a:r>
          </a:p>
          <a:p>
            <a:pPr lvl="1">
              <a:defRPr/>
            </a:pPr>
            <a:r>
              <a:rPr lang="cs-CZ" dirty="0" smtClean="0"/>
              <a:t>Lovecký lístek a povolenka k lovu</a:t>
            </a:r>
          </a:p>
          <a:p>
            <a:pPr lvl="1">
              <a:defRPr/>
            </a:pPr>
            <a:r>
              <a:rPr lang="cs-CZ" dirty="0" smtClean="0"/>
              <a:t>Použití v souladu se zák. na ochranu přírody a krajiny</a:t>
            </a:r>
          </a:p>
          <a:p>
            <a:pPr lvl="1">
              <a:defRPr/>
            </a:pPr>
            <a:r>
              <a:rPr lang="cs-CZ" dirty="0" smtClean="0"/>
              <a:t>Lovecký dravec – způsobem lovu a velikostí odpovídá druhu a velikosti lovené zvěře</a:t>
            </a:r>
          </a:p>
          <a:p>
            <a:pPr lvl="1">
              <a:defRPr/>
            </a:pPr>
            <a:r>
              <a:rPr lang="cs-CZ" dirty="0" smtClean="0"/>
              <a:t>Označen jmenovkou chovatele s adresou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II/C/8</a:t>
            </a:r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48883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Povinnosti uživatelů honiteb hradit škody působené zvěří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8052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Škody působené zvěří nebo provozováním myslivosti – odpovídá uživatel honitby </a:t>
            </a:r>
          </a:p>
          <a:p>
            <a:pPr lvl="1"/>
            <a:r>
              <a:rPr lang="cs-CZ" dirty="0" smtClean="0"/>
              <a:t>Hrazené škody  </a:t>
            </a:r>
          </a:p>
          <a:p>
            <a:pPr lvl="1"/>
            <a:r>
              <a:rPr lang="cs-CZ" dirty="0" smtClean="0"/>
              <a:t>Nehrazené škody</a:t>
            </a:r>
          </a:p>
          <a:p>
            <a:pPr lvl="1"/>
            <a:r>
              <a:rPr lang="cs-CZ" dirty="0" smtClean="0"/>
              <a:t>Zvěř uniklá z obory – uživatel obory</a:t>
            </a:r>
          </a:p>
          <a:p>
            <a:pPr lvl="1"/>
            <a:r>
              <a:rPr lang="cs-CZ" dirty="0" smtClean="0"/>
              <a:t>Hradí stát – zvěř jejíž počty nemohou být lovem snižovány</a:t>
            </a:r>
          </a:p>
          <a:p>
            <a:r>
              <a:rPr lang="cs-CZ" dirty="0" smtClean="0"/>
              <a:t>Uplatnění nároku na náhradu</a:t>
            </a:r>
          </a:p>
          <a:p>
            <a:pPr lvl="1"/>
            <a:r>
              <a:rPr lang="cs-CZ" dirty="0" smtClean="0"/>
              <a:t>Zemědělské pozemky – do 20 dnů</a:t>
            </a:r>
          </a:p>
          <a:p>
            <a:pPr lvl="1"/>
            <a:r>
              <a:rPr lang="cs-CZ" dirty="0" smtClean="0"/>
              <a:t>Lesní pozemky – do 20. července ( za období 1.7. – 30.6.)</a:t>
            </a:r>
          </a:p>
          <a:p>
            <a:pPr lvl="1"/>
            <a:r>
              <a:rPr lang="cs-CZ" dirty="0" smtClean="0"/>
              <a:t>Současně vyčíslení výše škody (nelze-li vyčíslit – po sklizni)</a:t>
            </a:r>
          </a:p>
          <a:p>
            <a:pPr lvl="1"/>
            <a:r>
              <a:rPr lang="cs-CZ" dirty="0" smtClean="0"/>
              <a:t>Dohoda</a:t>
            </a:r>
          </a:p>
          <a:p>
            <a:pPr lvl="1"/>
            <a:r>
              <a:rPr lang="cs-CZ" dirty="0" smtClean="0"/>
              <a:t>soud</a:t>
            </a:r>
          </a:p>
          <a:p>
            <a:r>
              <a:rPr lang="cs-CZ" dirty="0" smtClean="0"/>
              <a:t>Zodpovědnost u spolku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72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88832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Povinnosti vlastníků lesa při ochraně lesa před škodami zvěří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507288" cy="4536504"/>
          </a:xfrm>
        </p:spPr>
        <p:txBody>
          <a:bodyPr>
            <a:normAutofit fontScale="92500"/>
          </a:bodyPr>
          <a:lstStyle/>
          <a:p>
            <a:pPr lvl="0">
              <a:defRPr/>
            </a:pPr>
            <a:r>
              <a:rPr lang="cs-CZ" dirty="0" smtClean="0"/>
              <a:t>Povinnosti vlastníka lesa </a:t>
            </a:r>
          </a:p>
          <a:p>
            <a:pPr lvl="1">
              <a:defRPr/>
            </a:pPr>
            <a:r>
              <a:rPr lang="cs-CZ" dirty="0" smtClean="0"/>
              <a:t>Přiměřená opatření k zabránění škod  (zraňování zvěře)</a:t>
            </a:r>
          </a:p>
          <a:p>
            <a:pPr lvl="1">
              <a:defRPr/>
            </a:pPr>
            <a:r>
              <a:rPr lang="cs-CZ" dirty="0" smtClean="0"/>
              <a:t>Preventivní opatření</a:t>
            </a:r>
          </a:p>
          <a:p>
            <a:pPr lvl="2">
              <a:defRPr/>
            </a:pPr>
            <a:r>
              <a:rPr lang="cs-CZ" dirty="0" smtClean="0"/>
              <a:t>Sledování a evidence škod</a:t>
            </a:r>
          </a:p>
          <a:p>
            <a:pPr lvl="2">
              <a:defRPr/>
            </a:pPr>
            <a:r>
              <a:rPr lang="cs-CZ" dirty="0" smtClean="0"/>
              <a:t>Sledování početních stavů zvěře</a:t>
            </a:r>
          </a:p>
          <a:p>
            <a:pPr lvl="2">
              <a:defRPr/>
            </a:pPr>
            <a:r>
              <a:rPr lang="cs-CZ" dirty="0" smtClean="0"/>
              <a:t>Kontrolní a srovnávací plochy – nad 50 ha –sledování poškození</a:t>
            </a:r>
          </a:p>
          <a:p>
            <a:pPr lvl="2">
              <a:defRPr/>
            </a:pPr>
            <a:r>
              <a:rPr lang="cs-CZ" dirty="0" smtClean="0"/>
              <a:t>Zvyšování úživnosti honitby -  pomocné dřeviny</a:t>
            </a:r>
          </a:p>
          <a:p>
            <a:pPr lvl="2">
              <a:defRPr/>
            </a:pPr>
            <a:r>
              <a:rPr lang="cs-CZ" dirty="0" smtClean="0"/>
              <a:t>Ochrana ohrožených porostů – rozsah nejméně 1 % výměry</a:t>
            </a:r>
          </a:p>
          <a:p>
            <a:pPr lvl="2">
              <a:defRPr/>
            </a:pPr>
            <a:r>
              <a:rPr lang="cs-CZ" dirty="0" smtClean="0"/>
              <a:t>Navrhování snížení stavů zvěře</a:t>
            </a:r>
          </a:p>
          <a:p>
            <a:pPr lvl="1">
              <a:buNone/>
              <a:defRPr/>
            </a:pPr>
            <a:r>
              <a:rPr lang="cs-CZ" dirty="0" smtClean="0"/>
              <a:t>Uvedená opatření se považují za přiměřená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II/C/10</a:t>
            </a: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488832" cy="1143000"/>
          </a:xfrm>
        </p:spPr>
        <p:txBody>
          <a:bodyPr/>
          <a:lstStyle/>
          <a:p>
            <a:r>
              <a:rPr lang="cs-CZ" b="1" dirty="0" smtClean="0"/>
              <a:t>Náhrada škod na zvěři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08512"/>
          </a:xfrm>
        </p:spPr>
        <p:txBody>
          <a:bodyPr>
            <a:normAutofit fontScale="55000" lnSpcReduction="20000"/>
          </a:bodyPr>
          <a:lstStyle/>
          <a:p>
            <a:pPr lvl="0">
              <a:defRPr/>
            </a:pPr>
            <a:r>
              <a:rPr lang="cs-CZ" dirty="0" smtClean="0"/>
              <a:t>Zodpovědnost za škodu </a:t>
            </a:r>
          </a:p>
          <a:p>
            <a:pPr lvl="1">
              <a:defRPr/>
            </a:pPr>
            <a:r>
              <a:rPr lang="cs-CZ" dirty="0" smtClean="0"/>
              <a:t>Porušení právní povinnosti</a:t>
            </a:r>
          </a:p>
          <a:p>
            <a:pPr lvl="2">
              <a:defRPr/>
            </a:pPr>
            <a:r>
              <a:rPr lang="cs-CZ" dirty="0" smtClean="0"/>
              <a:t>Napodobení zvuků</a:t>
            </a:r>
          </a:p>
          <a:p>
            <a:pPr lvl="1">
              <a:defRPr/>
            </a:pPr>
            <a:r>
              <a:rPr lang="cs-CZ" dirty="0" smtClean="0"/>
              <a:t>Lesní prostředí</a:t>
            </a:r>
          </a:p>
          <a:p>
            <a:pPr lvl="0">
              <a:defRPr/>
            </a:pPr>
            <a:r>
              <a:rPr lang="cs-CZ" dirty="0" smtClean="0"/>
              <a:t>Nárok na náhradu </a:t>
            </a:r>
          </a:p>
          <a:p>
            <a:pPr lvl="1">
              <a:defRPr/>
            </a:pPr>
            <a:r>
              <a:rPr lang="cs-CZ" dirty="0" smtClean="0"/>
              <a:t>Uživatel honitby</a:t>
            </a:r>
          </a:p>
          <a:p>
            <a:pPr lvl="2">
              <a:defRPr/>
            </a:pPr>
            <a:r>
              <a:rPr lang="cs-CZ" dirty="0" smtClean="0"/>
              <a:t>Uplatnění nároku – obecně platné právní předpis</a:t>
            </a:r>
          </a:p>
          <a:p>
            <a:pPr lvl="0">
              <a:defRPr/>
            </a:pPr>
            <a:endParaRPr lang="cs-CZ" dirty="0" smtClean="0"/>
          </a:p>
          <a:p>
            <a:pPr lvl="0">
              <a:defRPr/>
            </a:pPr>
            <a:r>
              <a:rPr lang="cs-CZ" dirty="0" smtClean="0"/>
              <a:t>Možné škody na zvěři </a:t>
            </a:r>
          </a:p>
          <a:p>
            <a:pPr lvl="1">
              <a:defRPr/>
            </a:pPr>
            <a:r>
              <a:rPr lang="cs-CZ" dirty="0" smtClean="0"/>
              <a:t>Neoprávněný lov – pytláctví</a:t>
            </a:r>
          </a:p>
          <a:p>
            <a:pPr lvl="1">
              <a:defRPr/>
            </a:pPr>
            <a:r>
              <a:rPr lang="cs-CZ" dirty="0" smtClean="0"/>
              <a:t>Úhyny zvěře</a:t>
            </a:r>
          </a:p>
          <a:p>
            <a:pPr lvl="2">
              <a:defRPr/>
            </a:pPr>
            <a:r>
              <a:rPr lang="cs-CZ" dirty="0" smtClean="0"/>
              <a:t>Silniční doprava</a:t>
            </a:r>
          </a:p>
          <a:p>
            <a:pPr lvl="2">
              <a:defRPr/>
            </a:pPr>
            <a:r>
              <a:rPr lang="cs-CZ" dirty="0" smtClean="0"/>
              <a:t>Nepoužití </a:t>
            </a:r>
            <a:r>
              <a:rPr lang="cs-CZ" dirty="0" err="1" smtClean="0"/>
              <a:t>plašičů</a:t>
            </a:r>
            <a:endParaRPr lang="cs-CZ" dirty="0" smtClean="0"/>
          </a:p>
          <a:p>
            <a:pPr lvl="2">
              <a:defRPr/>
            </a:pPr>
            <a:r>
              <a:rPr lang="cs-CZ" dirty="0" smtClean="0"/>
              <a:t>Pesticidy v rozporu s právními předpisy</a:t>
            </a:r>
          </a:p>
          <a:p>
            <a:pPr lvl="1">
              <a:defRPr/>
            </a:pPr>
            <a:r>
              <a:rPr lang="cs-CZ" dirty="0" smtClean="0"/>
              <a:t>Ničení hnízdišť</a:t>
            </a:r>
          </a:p>
          <a:p>
            <a:pPr lvl="2">
              <a:defRPr/>
            </a:pPr>
            <a:r>
              <a:rPr lang="cs-CZ" dirty="0" smtClean="0"/>
              <a:t>Vybírání hnízd, vandalismus, obhospodařování pozemků</a:t>
            </a:r>
          </a:p>
          <a:p>
            <a:pPr lvl="1">
              <a:defRPr/>
            </a:pPr>
            <a:r>
              <a:rPr lang="cs-CZ" dirty="0" smtClean="0"/>
              <a:t>Nedovolené vypouštění živočichů</a:t>
            </a:r>
          </a:p>
          <a:p>
            <a:pPr lvl="2">
              <a:defRPr/>
            </a:pPr>
            <a:r>
              <a:rPr lang="cs-CZ" dirty="0" smtClean="0"/>
              <a:t>Narušení přírodní rovnováhy</a:t>
            </a:r>
          </a:p>
          <a:p>
            <a:pPr lvl="2">
              <a:defRPr/>
            </a:pPr>
            <a:r>
              <a:rPr lang="cs-CZ" dirty="0" smtClean="0"/>
              <a:t>Narušení genofondu původních druhů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II/C/4</a:t>
            </a:r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264696" cy="106613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Trestný čin pytláctví, přestupky na úseku myslivosti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40960" cy="4392488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cs-CZ" dirty="0" smtClean="0"/>
              <a:t>Pytláctví – trestný čin - skutková podstata  </a:t>
            </a:r>
          </a:p>
          <a:p>
            <a:pPr lvl="1">
              <a:defRPr/>
            </a:pPr>
            <a:r>
              <a:rPr lang="cs-CZ" dirty="0" smtClean="0"/>
              <a:t>Kdo neoprávněně uloví zvěř nebo ryby</a:t>
            </a:r>
          </a:p>
          <a:p>
            <a:pPr lvl="1">
              <a:defRPr/>
            </a:pPr>
            <a:r>
              <a:rPr lang="cs-CZ" dirty="0" smtClean="0"/>
              <a:t>Výše škody větší než 5000 Kč</a:t>
            </a:r>
          </a:p>
          <a:p>
            <a:pPr lvl="1">
              <a:defRPr/>
            </a:pPr>
            <a:r>
              <a:rPr lang="cs-CZ" dirty="0" smtClean="0"/>
              <a:t>Důsledky pro myslivce</a:t>
            </a:r>
          </a:p>
          <a:p>
            <a:pPr lvl="2">
              <a:defRPr/>
            </a:pPr>
            <a:r>
              <a:rPr lang="cs-CZ" dirty="0" smtClean="0"/>
              <a:t>Odnětí svobody až na 2 léta, propadnutí věci, zákaz činnosti</a:t>
            </a:r>
          </a:p>
          <a:p>
            <a:pPr lvl="2">
              <a:defRPr/>
            </a:pPr>
            <a:r>
              <a:rPr lang="cs-CZ" dirty="0" smtClean="0"/>
              <a:t>Ztráta loveckého lístku a zbrojního průkazu</a:t>
            </a:r>
          </a:p>
          <a:p>
            <a:pPr lvl="0">
              <a:defRPr/>
            </a:pPr>
            <a:r>
              <a:rPr lang="cs-CZ" dirty="0" smtClean="0"/>
              <a:t>Přestupky – pytláctví – na úseku myslivosti  </a:t>
            </a:r>
          </a:p>
          <a:p>
            <a:pPr lvl="1">
              <a:defRPr/>
            </a:pPr>
            <a:r>
              <a:rPr lang="cs-CZ" dirty="0" smtClean="0"/>
              <a:t>Neoprávněný lov – bez úlovku</a:t>
            </a:r>
          </a:p>
          <a:p>
            <a:pPr lvl="1">
              <a:defRPr/>
            </a:pPr>
            <a:r>
              <a:rPr lang="cs-CZ" dirty="0" smtClean="0"/>
              <a:t>Neoprávněný lov s úlovkem do 5000 Kč</a:t>
            </a:r>
          </a:p>
          <a:p>
            <a:pPr lvl="1">
              <a:defRPr/>
            </a:pPr>
            <a:r>
              <a:rPr lang="cs-CZ" dirty="0" smtClean="0"/>
              <a:t>Přestupky podle zákona o myslivosti § 63</a:t>
            </a:r>
          </a:p>
          <a:p>
            <a:pPr lvl="1">
              <a:buNone/>
              <a:defRPr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II/A/3</a:t>
            </a:r>
            <a:endParaRPr lang="cs-CZ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416824" cy="1066130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Povinné pojištění odpovědnosti za škodu na zdraví a na věci při výkonu práva myslivosti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Pojištěn každý kdo loví zvěř </a:t>
            </a:r>
          </a:p>
          <a:p>
            <a:pPr lvl="1">
              <a:defRPr/>
            </a:pPr>
            <a:r>
              <a:rPr lang="cs-CZ" dirty="0" smtClean="0"/>
              <a:t>Ublížení na zdraví nebo usmrcení jiných osob</a:t>
            </a:r>
          </a:p>
          <a:p>
            <a:pPr lvl="2">
              <a:defRPr/>
            </a:pPr>
            <a:r>
              <a:rPr lang="cs-CZ" dirty="0" smtClean="0"/>
              <a:t>Limit plnění nejméně 20 000 </a:t>
            </a:r>
            <a:r>
              <a:rPr lang="cs-CZ" dirty="0" err="1" smtClean="0"/>
              <a:t>000</a:t>
            </a:r>
            <a:r>
              <a:rPr lang="cs-CZ" dirty="0" smtClean="0"/>
              <a:t> – jedna pojistná událost</a:t>
            </a:r>
          </a:p>
          <a:p>
            <a:pPr lvl="1">
              <a:defRPr/>
            </a:pPr>
            <a:r>
              <a:rPr lang="cs-CZ" dirty="0" smtClean="0"/>
              <a:t>Škoda na věci </a:t>
            </a:r>
          </a:p>
          <a:p>
            <a:pPr lvl="2">
              <a:defRPr/>
            </a:pPr>
            <a:r>
              <a:rPr lang="cs-CZ" dirty="0" smtClean="0"/>
              <a:t>Limit plnění nejméně 500 000 – jedna pojistná událost</a:t>
            </a:r>
          </a:p>
          <a:p>
            <a:pPr lvl="1">
              <a:defRPr/>
            </a:pPr>
            <a:r>
              <a:rPr lang="cs-CZ" dirty="0" smtClean="0"/>
              <a:t>Pojistné podmínky nesmí obsahovat výluku na neopatrné chování pojištěného </a:t>
            </a:r>
          </a:p>
          <a:p>
            <a:pPr lvl="0">
              <a:defRPr/>
            </a:pPr>
            <a:r>
              <a:rPr lang="cs-CZ" dirty="0" smtClean="0"/>
              <a:t>Prokazování pojištění </a:t>
            </a:r>
          </a:p>
          <a:p>
            <a:pPr lvl="1">
              <a:defRPr/>
            </a:pPr>
            <a:r>
              <a:rPr lang="cs-CZ" dirty="0" smtClean="0"/>
              <a:t>Členský průkaz – členové mysliveckých organizací s uzavřenou hromadnou smlouvou</a:t>
            </a:r>
          </a:p>
          <a:p>
            <a:pPr lvl="1">
              <a:defRPr/>
            </a:pPr>
            <a:r>
              <a:rPr lang="cs-CZ" dirty="0" smtClean="0"/>
              <a:t>Pojistná smlouva – ostatní </a:t>
            </a:r>
          </a:p>
          <a:p>
            <a:pPr lvl="0">
              <a:defRPr/>
            </a:pPr>
            <a:r>
              <a:rPr lang="cs-CZ" dirty="0" smtClean="0"/>
              <a:t>Kontrola pojištění při lovu </a:t>
            </a:r>
          </a:p>
          <a:p>
            <a:pPr lvl="2">
              <a:defRPr/>
            </a:pPr>
            <a:r>
              <a:rPr lang="cs-CZ" dirty="0" smtClean="0"/>
              <a:t>Myslivecký hospodář a myslivecká stráž honitby</a:t>
            </a:r>
          </a:p>
          <a:p>
            <a:pPr lvl="2">
              <a:defRPr/>
            </a:pPr>
            <a:r>
              <a:rPr lang="cs-CZ" dirty="0" smtClean="0"/>
              <a:t>Orgán státní správy myslivosti</a:t>
            </a:r>
          </a:p>
          <a:p>
            <a:pPr lvl="2">
              <a:defRPr/>
            </a:pPr>
            <a:r>
              <a:rPr lang="cs-CZ" dirty="0" smtClean="0"/>
              <a:t>Policie ČR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II/B/9</a:t>
            </a:r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8883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Zacházení s ulovenou zvěří a základní veterinární prohlídka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Zacházení s ulovenou zvěří </a:t>
            </a:r>
          </a:p>
          <a:p>
            <a:pPr lvl="1">
              <a:defRPr/>
            </a:pPr>
            <a:r>
              <a:rPr lang="cs-CZ" dirty="0" smtClean="0"/>
              <a:t>Ulovena dovoleným způsobem, označení pro identifikaci</a:t>
            </a:r>
          </a:p>
          <a:p>
            <a:pPr lvl="1">
              <a:defRPr/>
            </a:pPr>
            <a:r>
              <a:rPr lang="cs-CZ" dirty="0" smtClean="0"/>
              <a:t>Ošetření ulovené zvěře – hygienická pravidla</a:t>
            </a:r>
          </a:p>
          <a:p>
            <a:pPr lvl="2">
              <a:defRPr/>
            </a:pPr>
            <a:r>
              <a:rPr lang="cs-CZ" dirty="0" smtClean="0"/>
              <a:t>Velká volně žijící zvěř – otevření vyvržení</a:t>
            </a:r>
          </a:p>
          <a:p>
            <a:pPr lvl="2">
              <a:defRPr/>
            </a:pPr>
            <a:r>
              <a:rPr lang="cs-CZ" dirty="0" smtClean="0"/>
              <a:t>Drobná srstnatá – krátký řez, odstranění orgánů břicha a pánve</a:t>
            </a:r>
          </a:p>
          <a:p>
            <a:pPr lvl="2">
              <a:defRPr/>
            </a:pPr>
            <a:r>
              <a:rPr lang="cs-CZ" dirty="0" smtClean="0"/>
              <a:t>Drobná pernatá – otvor, odstranění trávícího traktu včetně žaludku</a:t>
            </a:r>
          </a:p>
          <a:p>
            <a:pPr lvl="1">
              <a:defRPr/>
            </a:pPr>
            <a:r>
              <a:rPr lang="cs-CZ" dirty="0" smtClean="0"/>
              <a:t>Rozsah vyšetření  - podle dalšího použití ulovené zvěře</a:t>
            </a:r>
          </a:p>
          <a:p>
            <a:pPr lvl="0">
              <a:defRPr/>
            </a:pPr>
            <a:r>
              <a:rPr lang="cs-CZ" dirty="0" smtClean="0"/>
              <a:t>Vyšetřeni ulovené zvěře </a:t>
            </a:r>
          </a:p>
          <a:p>
            <a:pPr lvl="1">
              <a:defRPr/>
            </a:pPr>
            <a:r>
              <a:rPr lang="cs-CZ" dirty="0" smtClean="0"/>
              <a:t>Předběžné vyšetření před lovem – chování, držení těla, zvukové projevy, celkový výživný stav</a:t>
            </a:r>
          </a:p>
          <a:p>
            <a:pPr lvl="1">
              <a:defRPr/>
            </a:pPr>
            <a:r>
              <a:rPr lang="cs-CZ" dirty="0" smtClean="0"/>
              <a:t>Předběžné vyšetření v místě ulovení – změny na kůži, tělní otvory, oči</a:t>
            </a:r>
          </a:p>
          <a:p>
            <a:pPr lvl="1">
              <a:defRPr/>
            </a:pPr>
            <a:r>
              <a:rPr lang="cs-CZ" dirty="0" smtClean="0"/>
              <a:t>Vyšetření proškolenou osobou</a:t>
            </a:r>
          </a:p>
          <a:p>
            <a:pPr lvl="1">
              <a:defRPr/>
            </a:pPr>
            <a:r>
              <a:rPr lang="cs-CZ" dirty="0" smtClean="0"/>
              <a:t>Vyšetření veterinářem – trichinelóza vždy</a:t>
            </a:r>
          </a:p>
          <a:p>
            <a:pPr lvl="1">
              <a:defRPr/>
            </a:pPr>
            <a:r>
              <a:rPr lang="cs-CZ" dirty="0" smtClean="0"/>
              <a:t>Proškolená osoba – úloha v systému</a:t>
            </a:r>
          </a:p>
          <a:p>
            <a:pPr lvl="2">
              <a:defRPr/>
            </a:pPr>
            <a:r>
              <a:rPr lang="cs-CZ" dirty="0" smtClean="0"/>
              <a:t>Fyzická osoba – specializované školení na vyšetření těl ulovené zvěře</a:t>
            </a:r>
          </a:p>
          <a:p>
            <a:pPr lvl="2">
              <a:defRPr/>
            </a:pPr>
            <a:r>
              <a:rPr lang="cs-CZ" dirty="0" smtClean="0"/>
              <a:t>Výsledek vyšetření – beze změn nebo se změnami (veterinární prohlídka)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II/A/12</a:t>
            </a:r>
            <a:endParaRPr lang="cs-CZ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560840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Nakládání se zvěřinou, její prodej, vlastní spotřeba a související evidence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Pro vlastní spotřebu </a:t>
            </a:r>
          </a:p>
          <a:p>
            <a:pPr lvl="1">
              <a:defRPr/>
            </a:pPr>
            <a:r>
              <a:rPr lang="cs-CZ" dirty="0" smtClean="0"/>
              <a:t>Nemusí být vyšetřena  prohlížitelem ani veterinářem není-li podezření na změnu zdravotního stavu </a:t>
            </a:r>
          </a:p>
          <a:p>
            <a:pPr lvl="0">
              <a:defRPr/>
            </a:pPr>
            <a:r>
              <a:rPr lang="cs-CZ" dirty="0" smtClean="0"/>
              <a:t>Prodávaná koncovému spotřebiteli  </a:t>
            </a:r>
          </a:p>
          <a:p>
            <a:pPr lvl="1">
              <a:defRPr/>
            </a:pPr>
            <a:r>
              <a:rPr lang="cs-CZ" dirty="0" smtClean="0"/>
              <a:t>Malé množství – nejvýše 30% kusů ročně ulovených</a:t>
            </a:r>
          </a:p>
          <a:p>
            <a:pPr lvl="1">
              <a:defRPr/>
            </a:pPr>
            <a:r>
              <a:rPr lang="cs-CZ" dirty="0" smtClean="0"/>
              <a:t>Konečný spotřebitel – fyzická osoba</a:t>
            </a:r>
          </a:p>
          <a:p>
            <a:pPr lvl="1">
              <a:defRPr/>
            </a:pPr>
            <a:r>
              <a:rPr lang="cs-CZ" dirty="0" smtClean="0"/>
              <a:t>Maloobchodní prodejna v kraji</a:t>
            </a:r>
          </a:p>
          <a:p>
            <a:pPr lvl="1">
              <a:defRPr/>
            </a:pPr>
            <a:r>
              <a:rPr lang="cs-CZ" dirty="0" smtClean="0"/>
              <a:t>Nutná informace pro spotřebitele</a:t>
            </a:r>
          </a:p>
          <a:p>
            <a:pPr lvl="2">
              <a:defRPr/>
            </a:pPr>
            <a:r>
              <a:rPr lang="cs-CZ" dirty="0" smtClean="0"/>
              <a:t>Vyšetřena prohlížitelem</a:t>
            </a:r>
          </a:p>
          <a:p>
            <a:pPr lvl="2">
              <a:defRPr/>
            </a:pPr>
            <a:r>
              <a:rPr lang="cs-CZ" dirty="0" smtClean="0"/>
              <a:t>Určena po tepelné úpravě ke spotřebě v domácnosti</a:t>
            </a:r>
          </a:p>
          <a:p>
            <a:pPr lvl="0">
              <a:defRPr/>
            </a:pPr>
            <a:r>
              <a:rPr lang="cs-CZ" dirty="0" smtClean="0"/>
              <a:t>Restaurace a veřejné stravování </a:t>
            </a:r>
          </a:p>
          <a:p>
            <a:pPr lvl="1">
              <a:defRPr/>
            </a:pPr>
            <a:r>
              <a:rPr lang="cs-CZ" dirty="0" smtClean="0"/>
              <a:t>Vyšetření úředním veterinárním lékařem</a:t>
            </a:r>
          </a:p>
          <a:p>
            <a:pPr lvl="1" algn="ctr">
              <a:buNone/>
              <a:defRPr/>
            </a:pPr>
            <a:r>
              <a:rPr lang="cs-CZ" dirty="0" smtClean="0"/>
              <a:t>Trichinelóza – ve všech případech</a:t>
            </a:r>
          </a:p>
          <a:p>
            <a:pPr lvl="0">
              <a:defRPr/>
            </a:pPr>
            <a:r>
              <a:rPr lang="cs-CZ" dirty="0" smtClean="0"/>
              <a:t>Předepsaná evidence ulovené zvěře a nakládání s ní</a:t>
            </a:r>
          </a:p>
          <a:p>
            <a:pPr lvl="1">
              <a:defRPr/>
            </a:pPr>
            <a:r>
              <a:rPr lang="cs-CZ" dirty="0" smtClean="0"/>
              <a:t>Uživatel honitby – myslivecký hospodář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II/A/6</a:t>
            </a:r>
            <a:endParaRPr lang="cs-CZ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88832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Nebezpečné nákazy zvěře a povinnosti uživatelů honiteb při jejich zjištění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55000" lnSpcReduction="20000"/>
          </a:bodyPr>
          <a:lstStyle/>
          <a:p>
            <a:pPr lvl="0">
              <a:defRPr/>
            </a:pPr>
            <a:r>
              <a:rPr lang="cs-CZ" dirty="0" smtClean="0"/>
              <a:t>Nebezpečné nákazy zvěře </a:t>
            </a:r>
          </a:p>
          <a:p>
            <a:pPr lvl="1">
              <a:defRPr/>
            </a:pPr>
            <a:r>
              <a:rPr lang="cs-CZ" dirty="0" smtClean="0"/>
              <a:t>Nebezpečné onemocnění </a:t>
            </a:r>
          </a:p>
          <a:p>
            <a:pPr lvl="2">
              <a:defRPr/>
            </a:pPr>
            <a:r>
              <a:rPr lang="cs-CZ" dirty="0" smtClean="0"/>
              <a:t>Přenosné mezi zvířaty vnímavých druhů</a:t>
            </a:r>
          </a:p>
          <a:p>
            <a:pPr lvl="2">
              <a:defRPr/>
            </a:pPr>
            <a:r>
              <a:rPr lang="cs-CZ" dirty="0" smtClean="0"/>
              <a:t>Ze zvířat na člověka</a:t>
            </a:r>
          </a:p>
          <a:p>
            <a:pPr lvl="2">
              <a:defRPr/>
            </a:pPr>
            <a:r>
              <a:rPr lang="cs-CZ" dirty="0" smtClean="0"/>
              <a:t>Závažné důsledky pro populace zvířat</a:t>
            </a:r>
          </a:p>
          <a:p>
            <a:pPr lvl="2">
              <a:defRPr/>
            </a:pPr>
            <a:r>
              <a:rPr lang="cs-CZ" dirty="0" smtClean="0"/>
              <a:t>Závažné důsledky pro zdraví nakažených osob</a:t>
            </a:r>
          </a:p>
          <a:p>
            <a:pPr lvl="1">
              <a:defRPr/>
            </a:pPr>
            <a:r>
              <a:rPr lang="cs-CZ" dirty="0" smtClean="0"/>
              <a:t>Seznam nebezpečných nákaz – příloha veterinárního zákona </a:t>
            </a:r>
          </a:p>
          <a:p>
            <a:pPr lvl="2">
              <a:defRPr/>
            </a:pPr>
            <a:r>
              <a:rPr lang="cs-CZ" dirty="0" smtClean="0"/>
              <a:t>Mor prasat, vzteklina, </a:t>
            </a:r>
            <a:r>
              <a:rPr lang="cs-CZ" dirty="0" err="1" smtClean="0"/>
              <a:t>Aujezskyho</a:t>
            </a:r>
            <a:r>
              <a:rPr lang="cs-CZ" dirty="0" smtClean="0"/>
              <a:t> nemoc, </a:t>
            </a:r>
            <a:r>
              <a:rPr lang="cs-CZ" dirty="0" err="1" smtClean="0"/>
              <a:t>pseudomor</a:t>
            </a:r>
            <a:r>
              <a:rPr lang="cs-CZ" dirty="0" smtClean="0"/>
              <a:t> drůbeže, tuberkulóza, brucelóza, tularemie, listerióza, salmonelóza, sněť slezinná, trichinelóza…</a:t>
            </a:r>
          </a:p>
          <a:p>
            <a:pPr lvl="0">
              <a:defRPr/>
            </a:pPr>
            <a:r>
              <a:rPr lang="cs-CZ" dirty="0" smtClean="0"/>
              <a:t>Povinnosti uživatele honitby při zjištění nákazy (podezření)  </a:t>
            </a:r>
          </a:p>
          <a:p>
            <a:pPr lvl="1">
              <a:defRPr/>
            </a:pPr>
            <a:r>
              <a:rPr lang="cs-CZ" dirty="0" smtClean="0"/>
              <a:t>Oznámení krajské veterinární správě</a:t>
            </a:r>
          </a:p>
          <a:p>
            <a:pPr lvl="1">
              <a:defRPr/>
            </a:pPr>
            <a:r>
              <a:rPr lang="cs-CZ" dirty="0" smtClean="0"/>
              <a:t>Do příchodu úředního veterinárního lékaře</a:t>
            </a:r>
          </a:p>
          <a:p>
            <a:pPr lvl="2">
              <a:defRPr/>
            </a:pPr>
            <a:r>
              <a:rPr lang="cs-CZ" dirty="0" smtClean="0"/>
              <a:t>Zajištění zvířat, předmětů , živočišných produktů, desinfekce stanoviště –omezení možnosti šíření</a:t>
            </a:r>
          </a:p>
          <a:p>
            <a:pPr lvl="2">
              <a:defRPr/>
            </a:pPr>
            <a:r>
              <a:rPr lang="cs-CZ" dirty="0" smtClean="0"/>
              <a:t>U osob zamezení kontaktu s dalšími zvířaty</a:t>
            </a:r>
          </a:p>
          <a:p>
            <a:pPr lvl="1">
              <a:defRPr/>
            </a:pPr>
            <a:r>
              <a:rPr lang="cs-CZ" dirty="0" smtClean="0"/>
              <a:t>Po příchodu dbát jeho pokynů a poučení</a:t>
            </a:r>
          </a:p>
          <a:p>
            <a:pPr lvl="1">
              <a:defRPr/>
            </a:pPr>
            <a:r>
              <a:rPr lang="cs-CZ" dirty="0" smtClean="0"/>
              <a:t>Dodržování  nařízených mimořádných veterinárních opatření (ochranných a </a:t>
            </a:r>
            <a:r>
              <a:rPr lang="cs-CZ" dirty="0" err="1" smtClean="0"/>
              <a:t>zdolávacích</a:t>
            </a:r>
            <a:r>
              <a:rPr lang="cs-CZ" dirty="0" smtClean="0"/>
              <a:t> </a:t>
            </a:r>
            <a:r>
              <a:rPr lang="cs-CZ" dirty="0" err="1" smtClean="0"/>
              <a:t>optření</a:t>
            </a:r>
            <a:r>
              <a:rPr lang="cs-CZ" dirty="0" smtClean="0"/>
              <a:t>)</a:t>
            </a:r>
          </a:p>
          <a:p>
            <a:pPr lvl="1">
              <a:defRPr/>
            </a:pPr>
            <a:r>
              <a:rPr lang="cs-CZ" dirty="0" smtClean="0"/>
              <a:t>Možná mimořádná veterinární opatření  v myslivosti – veterinární zákon</a:t>
            </a:r>
          </a:p>
          <a:p>
            <a:pPr lvl="2">
              <a:defRPr/>
            </a:pPr>
            <a:r>
              <a:rPr lang="cs-CZ" dirty="0" smtClean="0"/>
              <a:t>Ohnisko, ochranné pásmo,  nařízení očisty, zákazy prodeje, přemísťování produktů, zvířat; zákaz  svodů, honů, shromažďování osob  …</a:t>
            </a:r>
          </a:p>
          <a:p>
            <a:pPr lvl="2">
              <a:defRPr/>
            </a:pPr>
            <a:r>
              <a:rPr lang="cs-CZ" dirty="0" smtClean="0"/>
              <a:t>Jiná opatření než je uvedeno z zákonu – vyžadují-li to okolnosti konkrétního případu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II/A/5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Právo myslivosti - pojem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92500" lnSpcReduction="10000"/>
          </a:bodyPr>
          <a:lstStyle/>
          <a:p>
            <a:r>
              <a:rPr lang="cs-CZ" sz="2400" b="1" dirty="0" smtClean="0"/>
              <a:t>Právo myslivosti </a:t>
            </a:r>
            <a:r>
              <a:rPr lang="cs-CZ" sz="2400" dirty="0" smtClean="0"/>
              <a:t>- souhrn práv a povinností </a:t>
            </a:r>
            <a:endParaRPr lang="cs-CZ" sz="2400" dirty="0"/>
          </a:p>
          <a:p>
            <a:pPr lvl="1"/>
            <a:r>
              <a:rPr lang="cs-CZ" sz="2200" dirty="0" smtClean="0"/>
              <a:t>Zvěř chránit, cílevědomě chovat</a:t>
            </a:r>
          </a:p>
          <a:p>
            <a:pPr lvl="1"/>
            <a:r>
              <a:rPr lang="cs-CZ" sz="2200" dirty="0" smtClean="0"/>
              <a:t>Lovit,  přivlastňovat si ulovenou nebo nalezenou uhynulou  zvěř, její vývojová stadia  a  shozy paroží</a:t>
            </a:r>
          </a:p>
          <a:p>
            <a:pPr lvl="1"/>
            <a:r>
              <a:rPr lang="cs-CZ" sz="2200" dirty="0" smtClean="0"/>
              <a:t>užívat k tomu v nezbytné míře  honebních pozemků</a:t>
            </a:r>
          </a:p>
          <a:p>
            <a:r>
              <a:rPr lang="cs-CZ" sz="2400" dirty="0" smtClean="0"/>
              <a:t>právo myslivosti – jeho provádění – přísluší jen vlastníkům honitby (držitel honitby)</a:t>
            </a:r>
          </a:p>
          <a:p>
            <a:r>
              <a:rPr lang="cs-CZ" sz="2400" dirty="0" smtClean="0"/>
              <a:t>právo myslivosti je možno provádět pouze na honebních pozemcích, které jsou součástí uznané honitby</a:t>
            </a:r>
          </a:p>
          <a:p>
            <a:r>
              <a:rPr lang="cs-CZ" sz="2400" dirty="0" smtClean="0"/>
              <a:t>Honební pozemek – každý pozemek, který není nehonební</a:t>
            </a:r>
          </a:p>
          <a:p>
            <a:pPr lvl="1"/>
            <a:r>
              <a:rPr lang="cs-CZ" sz="2000" dirty="0" smtClean="0"/>
              <a:t>Nehonební pozemky – výčtově v zákonu o myslivosti nebo pozemky prohlášené rozhodnutím orgánu st. správy myslivosti za nehonební</a:t>
            </a:r>
          </a:p>
          <a:p>
            <a:r>
              <a:rPr lang="cs-CZ" sz="2400" dirty="0" smtClean="0"/>
              <a:t>Právo myslivosti je oprávněn provádět uživatel honitby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2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066130"/>
          </a:xfrm>
        </p:spPr>
        <p:txBody>
          <a:bodyPr/>
          <a:lstStyle/>
          <a:p>
            <a:r>
              <a:rPr lang="cs-CZ" b="1" dirty="0" smtClean="0"/>
              <a:t>Ochrana zvířat proti týrání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55000" lnSpcReduction="20000"/>
          </a:bodyPr>
          <a:lstStyle/>
          <a:p>
            <a:pPr lvl="0">
              <a:defRPr/>
            </a:pPr>
            <a:r>
              <a:rPr lang="cs-CZ" dirty="0" smtClean="0"/>
              <a:t>Účel ochrany </a:t>
            </a:r>
          </a:p>
          <a:p>
            <a:pPr lvl="1">
              <a:defRPr/>
            </a:pPr>
            <a:r>
              <a:rPr lang="cs-CZ" dirty="0" smtClean="0"/>
              <a:t>Ochrana zvířat jako živých tvorů pociťujících bolest před</a:t>
            </a:r>
          </a:p>
          <a:p>
            <a:pPr lvl="2">
              <a:defRPr/>
            </a:pPr>
            <a:r>
              <a:rPr lang="cs-CZ" dirty="0" smtClean="0"/>
              <a:t>týráním</a:t>
            </a:r>
          </a:p>
          <a:p>
            <a:pPr lvl="2">
              <a:defRPr/>
            </a:pPr>
            <a:r>
              <a:rPr lang="cs-CZ" dirty="0" smtClean="0"/>
              <a:t>Poškozováním jejich zdraví</a:t>
            </a:r>
          </a:p>
          <a:p>
            <a:pPr lvl="2">
              <a:defRPr/>
            </a:pPr>
            <a:r>
              <a:rPr lang="cs-CZ" dirty="0" smtClean="0"/>
              <a:t>Usmrcením bez důvodů</a:t>
            </a:r>
          </a:p>
          <a:p>
            <a:pPr lvl="2">
              <a:defRPr/>
            </a:pPr>
            <a:r>
              <a:rPr lang="cs-CZ" dirty="0" smtClean="0"/>
              <a:t>Zákaz veškeré propagace týrání</a:t>
            </a:r>
          </a:p>
          <a:p>
            <a:pPr lvl="1">
              <a:defRPr/>
            </a:pPr>
            <a:r>
              <a:rPr lang="cs-CZ" dirty="0" smtClean="0"/>
              <a:t>Zvíře – každý živý obratlovec kromě člověka</a:t>
            </a:r>
          </a:p>
          <a:p>
            <a:pPr lvl="0">
              <a:defRPr/>
            </a:pPr>
            <a:r>
              <a:rPr lang="cs-CZ" dirty="0" smtClean="0"/>
              <a:t>Činnosti považované za týrání zvířat </a:t>
            </a:r>
          </a:p>
          <a:p>
            <a:pPr lvl="2">
              <a:defRPr/>
            </a:pPr>
            <a:r>
              <a:rPr lang="cs-CZ" dirty="0" smtClean="0"/>
              <a:t>Každá činnost,která je pro zvíře spojena s bolestí, utrpením, zraněním nebo jiným poškozením</a:t>
            </a:r>
          </a:p>
          <a:p>
            <a:pPr lvl="2">
              <a:defRPr/>
            </a:pPr>
            <a:r>
              <a:rPr lang="cs-CZ" dirty="0" smtClean="0"/>
              <a:t>Cvičit nebo zkoušet zvíře na jiném živém zvířeti</a:t>
            </a:r>
          </a:p>
          <a:p>
            <a:pPr lvl="2">
              <a:defRPr/>
            </a:pPr>
            <a:r>
              <a:rPr lang="cs-CZ" dirty="0" smtClean="0"/>
              <a:t>Chov zvířat v nevhodných podmínkách</a:t>
            </a:r>
          </a:p>
          <a:p>
            <a:pPr lvl="2">
              <a:defRPr/>
            </a:pPr>
            <a:r>
              <a:rPr lang="cs-CZ" dirty="0" smtClean="0"/>
              <a:t>Usmrcení způsobující nepřiměřenou bolest</a:t>
            </a:r>
          </a:p>
          <a:p>
            <a:pPr lvl="0">
              <a:defRPr/>
            </a:pPr>
            <a:r>
              <a:rPr lang="cs-CZ" dirty="0" smtClean="0"/>
              <a:t>Zákonné důvody usmrcování zvířat </a:t>
            </a:r>
          </a:p>
          <a:p>
            <a:pPr lvl="2">
              <a:defRPr/>
            </a:pPr>
            <a:r>
              <a:rPr lang="cs-CZ" dirty="0" smtClean="0"/>
              <a:t>Využití produktů, výkon práva myslivosti a rybářství, bezprostřední ohrožení člověka zvířetem, veterinární opatření, deratizace,  nevyléčitelná nemoc, ukončení pokusu, regulování populace …</a:t>
            </a:r>
          </a:p>
          <a:p>
            <a:pPr lvl="0">
              <a:defRPr/>
            </a:pPr>
            <a:r>
              <a:rPr lang="cs-CZ" dirty="0" smtClean="0"/>
              <a:t>Zakázané metody usmrcování zvířat </a:t>
            </a:r>
          </a:p>
          <a:p>
            <a:pPr lvl="2">
              <a:defRPr/>
            </a:pPr>
            <a:r>
              <a:rPr lang="cs-CZ" dirty="0" smtClean="0"/>
              <a:t>Topení, dušení, ubití, ubodání, elektrický proud bez okamžité ztráty vědomí, použití lepů …</a:t>
            </a:r>
          </a:p>
          <a:p>
            <a:pPr lvl="1">
              <a:defRPr/>
            </a:pPr>
            <a:r>
              <a:rPr lang="cs-CZ" dirty="0" smtClean="0"/>
              <a:t>Nikdo </a:t>
            </a:r>
            <a:r>
              <a:rPr lang="cs-CZ" b="1" dirty="0" smtClean="0"/>
              <a:t>nesmí zvíře</a:t>
            </a:r>
            <a:r>
              <a:rPr lang="cs-CZ" dirty="0" smtClean="0"/>
              <a:t> </a:t>
            </a:r>
            <a:r>
              <a:rPr lang="cs-CZ" b="1" dirty="0" smtClean="0"/>
              <a:t>opustit</a:t>
            </a:r>
            <a:r>
              <a:rPr lang="cs-CZ" dirty="0" smtClean="0"/>
              <a:t> s úmyslem se ho zbavit nebo je vyhnat </a:t>
            </a:r>
          </a:p>
          <a:p>
            <a:pPr lvl="1">
              <a:defRPr/>
            </a:pPr>
            <a:r>
              <a:rPr lang="cs-CZ" dirty="0" smtClean="0"/>
              <a:t>Myslivost – součástí zákona i zakázané způsoby lovu</a:t>
            </a:r>
          </a:p>
          <a:p>
            <a:pPr lvl="2">
              <a:defRPr/>
            </a:pPr>
            <a:r>
              <a:rPr lang="cs-CZ" dirty="0" smtClean="0"/>
              <a:t>Např. zákaz lovu do sítí a další, které jsou i součástí zákona o myslivosti</a:t>
            </a:r>
          </a:p>
          <a:p>
            <a:pPr lvl="1">
              <a:defRPr/>
            </a:pPr>
            <a:endParaRPr lang="cs-CZ" dirty="0" smtClean="0"/>
          </a:p>
          <a:p>
            <a:pPr lvl="1">
              <a:defRPr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II/C/20</a:t>
            </a:r>
            <a:endParaRPr lang="cs-CZ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88832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Ochrany přírody a krajiny - náplň a jak ovlivňuje provádění práva myslivosti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608512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Ochrana přírody a krajiny </a:t>
            </a:r>
          </a:p>
          <a:p>
            <a:pPr lvl="1">
              <a:defRPr/>
            </a:pPr>
            <a:r>
              <a:rPr lang="cs-CZ" dirty="0" smtClean="0"/>
              <a:t>Vymezená péče státu, fyzických a právnických osob o </a:t>
            </a:r>
          </a:p>
          <a:p>
            <a:pPr lvl="2">
              <a:defRPr/>
            </a:pPr>
            <a:r>
              <a:rPr lang="cs-CZ" dirty="0" smtClean="0"/>
              <a:t>Volně žijící živočichy a planě rostoucí rostliny </a:t>
            </a:r>
          </a:p>
          <a:p>
            <a:pPr lvl="2">
              <a:defRPr/>
            </a:pPr>
            <a:r>
              <a:rPr lang="cs-CZ" dirty="0" smtClean="0"/>
              <a:t>nerosty, horniny, paleontologické nálezy a geologické celky</a:t>
            </a:r>
          </a:p>
          <a:p>
            <a:pPr lvl="2">
              <a:defRPr/>
            </a:pPr>
            <a:r>
              <a:rPr lang="cs-CZ" dirty="0" smtClean="0"/>
              <a:t>péče o ekologické systémy a krajinné celky</a:t>
            </a:r>
          </a:p>
          <a:p>
            <a:pPr lvl="2">
              <a:defRPr/>
            </a:pPr>
            <a:r>
              <a:rPr lang="cs-CZ" dirty="0" smtClean="0"/>
              <a:t>péče o vzhled a přístupnost krajiny</a:t>
            </a:r>
          </a:p>
          <a:p>
            <a:pPr lvl="1">
              <a:defRPr/>
            </a:pPr>
            <a:r>
              <a:rPr lang="cs-CZ" dirty="0" smtClean="0"/>
              <a:t>Nástroje umožňující naplnění cílů</a:t>
            </a:r>
          </a:p>
          <a:p>
            <a:pPr lvl="2">
              <a:defRPr/>
            </a:pPr>
            <a:r>
              <a:rPr lang="cs-CZ" dirty="0" smtClean="0"/>
              <a:t>Obecná a zvláštní ochrana rostlin a živočichů, ochrana dřevin rostoucích mimo les</a:t>
            </a:r>
          </a:p>
          <a:p>
            <a:pPr lvl="2">
              <a:defRPr/>
            </a:pPr>
            <a:r>
              <a:rPr lang="cs-CZ" dirty="0" smtClean="0"/>
              <a:t>Sítě zvláště chráněných území, stavební řízení, lesní hospodářské plány</a:t>
            </a:r>
          </a:p>
          <a:p>
            <a:pPr lvl="2">
              <a:defRPr/>
            </a:pPr>
            <a:r>
              <a:rPr lang="cs-CZ" dirty="0" smtClean="0"/>
              <a:t>Územní plánování, ochrana půdního fondu, ochrana nalezišť nerostů a další… </a:t>
            </a:r>
          </a:p>
          <a:p>
            <a:pPr lvl="1">
              <a:defRPr/>
            </a:pPr>
            <a:r>
              <a:rPr lang="cs-CZ" dirty="0" smtClean="0"/>
              <a:t>Lesní prostředí</a:t>
            </a:r>
          </a:p>
          <a:p>
            <a:pPr lvl="0">
              <a:defRPr/>
            </a:pPr>
            <a:r>
              <a:rPr lang="cs-CZ" dirty="0" smtClean="0"/>
              <a:t>Ochrana přírody a krajiny a myslivost </a:t>
            </a:r>
          </a:p>
          <a:p>
            <a:pPr lvl="1">
              <a:defRPr/>
            </a:pPr>
            <a:r>
              <a:rPr lang="cs-CZ" dirty="0" smtClean="0"/>
              <a:t>Myslivost ve zvláště chráněných územích</a:t>
            </a:r>
          </a:p>
          <a:p>
            <a:pPr lvl="2">
              <a:defRPr/>
            </a:pPr>
            <a:r>
              <a:rPr lang="cs-CZ" dirty="0" smtClean="0"/>
              <a:t>Omezení, vyloučení, vypouštění druhů živočichů, měnit prostředí …</a:t>
            </a:r>
          </a:p>
          <a:p>
            <a:pPr lvl="1">
              <a:defRPr/>
            </a:pPr>
            <a:r>
              <a:rPr lang="cs-CZ" dirty="0" smtClean="0"/>
              <a:t>Udělování výjimek ze zákazů u zvláště chráněných druhů živočichů</a:t>
            </a:r>
          </a:p>
          <a:p>
            <a:pPr lvl="1">
              <a:defRPr/>
            </a:pPr>
            <a:r>
              <a:rPr lang="cs-CZ" dirty="0" smtClean="0"/>
              <a:t>Povolování </a:t>
            </a:r>
            <a:r>
              <a:rPr lang="cs-CZ" dirty="0" err="1" smtClean="0"/>
              <a:t>zazvěřování</a:t>
            </a:r>
            <a:r>
              <a:rPr lang="cs-CZ" dirty="0" smtClean="0"/>
              <a:t>  …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II/C/19</a:t>
            </a:r>
            <a:endParaRPr lang="cs-CZ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532859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Obecná a zvláštní ochrana živočichů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Obecná ochrana živočichů </a:t>
            </a:r>
          </a:p>
          <a:p>
            <a:pPr lvl="1">
              <a:defRPr/>
            </a:pPr>
            <a:r>
              <a:rPr lang="cs-CZ" dirty="0" smtClean="0"/>
              <a:t>Všechny druhy živočichů jsou chráněny před zničením, poškozováním, sběrem či odchytem</a:t>
            </a:r>
          </a:p>
          <a:p>
            <a:pPr lvl="2">
              <a:defRPr/>
            </a:pPr>
            <a:r>
              <a:rPr lang="cs-CZ" dirty="0" smtClean="0"/>
              <a:t>Obecné nástroje ochrany</a:t>
            </a:r>
          </a:p>
          <a:p>
            <a:pPr lvl="0">
              <a:defRPr/>
            </a:pPr>
            <a:r>
              <a:rPr lang="cs-CZ" dirty="0" smtClean="0"/>
              <a:t>Zvláštní ochrana živočichů </a:t>
            </a:r>
          </a:p>
          <a:p>
            <a:pPr lvl="1">
              <a:defRPr/>
            </a:pPr>
            <a:r>
              <a:rPr lang="cs-CZ" dirty="0" smtClean="0"/>
              <a:t>Druhy ohrožené nebo vzácné – dle stupně ohrožení se dělí na</a:t>
            </a:r>
          </a:p>
          <a:p>
            <a:pPr lvl="2">
              <a:defRPr/>
            </a:pPr>
            <a:r>
              <a:rPr lang="cs-CZ" dirty="0" smtClean="0"/>
              <a:t>Kriticky ohrožené</a:t>
            </a:r>
          </a:p>
          <a:p>
            <a:pPr lvl="2">
              <a:defRPr/>
            </a:pPr>
            <a:r>
              <a:rPr lang="cs-CZ" dirty="0" smtClean="0"/>
              <a:t>Silně ohrožené</a:t>
            </a:r>
          </a:p>
          <a:p>
            <a:pPr lvl="2">
              <a:defRPr/>
            </a:pPr>
            <a:r>
              <a:rPr lang="cs-CZ" dirty="0" smtClean="0"/>
              <a:t>ohrožené</a:t>
            </a:r>
          </a:p>
          <a:p>
            <a:pPr lvl="1">
              <a:defRPr/>
            </a:pPr>
            <a:r>
              <a:rPr lang="cs-CZ" dirty="0" smtClean="0"/>
              <a:t>Základní podmínky ochrany</a:t>
            </a:r>
          </a:p>
          <a:p>
            <a:pPr lvl="2">
              <a:defRPr/>
            </a:pPr>
            <a:r>
              <a:rPr lang="cs-CZ" dirty="0" smtClean="0"/>
              <a:t>Komplexní ochrana stanovišť</a:t>
            </a:r>
          </a:p>
          <a:p>
            <a:pPr lvl="2">
              <a:defRPr/>
            </a:pPr>
            <a:r>
              <a:rPr lang="cs-CZ" dirty="0" smtClean="0"/>
              <a:t>Chránění ve všech vývojových stádiích</a:t>
            </a:r>
          </a:p>
          <a:p>
            <a:pPr lvl="2">
              <a:defRPr/>
            </a:pPr>
            <a:r>
              <a:rPr lang="cs-CZ" dirty="0" smtClean="0"/>
              <a:t>Zákaz zasahování do přirozeného vývoje</a:t>
            </a:r>
          </a:p>
          <a:p>
            <a:pPr lvl="2">
              <a:defRPr/>
            </a:pPr>
            <a:r>
              <a:rPr lang="cs-CZ" dirty="0" smtClean="0"/>
              <a:t>Zákaz sběru, ničení, poškozování či přemisťování</a:t>
            </a:r>
            <a:r>
              <a:rPr lang="cs-CZ" b="1" dirty="0" smtClean="0"/>
              <a:t> </a:t>
            </a:r>
            <a:r>
              <a:rPr lang="cs-CZ" dirty="0" smtClean="0"/>
              <a:t>jejich vývojových stádií nebo jimi užívaných sídel</a:t>
            </a:r>
          </a:p>
          <a:p>
            <a:pPr lvl="2">
              <a:defRPr/>
            </a:pPr>
            <a:r>
              <a:rPr lang="cs-CZ" dirty="0" smtClean="0"/>
              <a:t>Preparace – povolení</a:t>
            </a:r>
          </a:p>
          <a:p>
            <a:pPr lvl="2">
              <a:defRPr/>
            </a:pPr>
            <a:r>
              <a:rPr lang="cs-CZ" dirty="0" smtClean="0"/>
              <a:t>Fotografování – bez rušení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II/C/14</a:t>
            </a:r>
            <a:endParaRPr lang="cs-CZ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56084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Druhy srstnaté zvěře chráněné podle zákona na ochranu přírody a krajiny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cs-CZ" dirty="0" smtClean="0"/>
              <a:t>Obecná ochrana – srstnatá zvěř</a:t>
            </a:r>
          </a:p>
          <a:p>
            <a:pPr lvl="1">
              <a:defRPr/>
            </a:pPr>
            <a:r>
              <a:rPr lang="cs-CZ" dirty="0" smtClean="0"/>
              <a:t>Všechny druhy </a:t>
            </a:r>
          </a:p>
          <a:p>
            <a:pPr lvl="1">
              <a:defRPr/>
            </a:pPr>
            <a:r>
              <a:rPr lang="cs-CZ" dirty="0" smtClean="0"/>
              <a:t>Obecná ochrana – základ ochrany</a:t>
            </a:r>
          </a:p>
          <a:p>
            <a:pPr lvl="0">
              <a:defRPr/>
            </a:pPr>
            <a:r>
              <a:rPr lang="cs-CZ" dirty="0" smtClean="0"/>
              <a:t>Zvláště chránění živočichové – srstnatá zvěř  </a:t>
            </a:r>
          </a:p>
          <a:p>
            <a:pPr lvl="1">
              <a:defRPr/>
            </a:pPr>
            <a:r>
              <a:rPr lang="cs-CZ" dirty="0" smtClean="0"/>
              <a:t>Kriticky ohrožení</a:t>
            </a:r>
          </a:p>
          <a:p>
            <a:pPr lvl="2">
              <a:defRPr/>
            </a:pPr>
            <a:r>
              <a:rPr lang="cs-CZ" dirty="0" smtClean="0"/>
              <a:t>Kočka divoká, medvěd hnědý, tchoř stepní, vlk</a:t>
            </a:r>
          </a:p>
          <a:p>
            <a:pPr lvl="1">
              <a:defRPr/>
            </a:pPr>
            <a:r>
              <a:rPr lang="cs-CZ" dirty="0" smtClean="0"/>
              <a:t>silně ohrožení</a:t>
            </a:r>
          </a:p>
          <a:p>
            <a:pPr lvl="2">
              <a:defRPr/>
            </a:pPr>
            <a:r>
              <a:rPr lang="cs-CZ" dirty="0" smtClean="0"/>
              <a:t>Bobr evropský, los evropský, rys ostrovid, vydra říční</a:t>
            </a:r>
          </a:p>
          <a:p>
            <a:pPr lvl="1">
              <a:defRPr/>
            </a:pPr>
            <a:r>
              <a:rPr lang="cs-CZ" dirty="0" smtClean="0"/>
              <a:t>ohrožení</a:t>
            </a:r>
          </a:p>
          <a:p>
            <a:pPr lvl="2">
              <a:defRPr/>
            </a:pPr>
            <a:r>
              <a:rPr lang="cs-CZ" dirty="0" smtClean="0"/>
              <a:t>Není zařazen žádný druh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II/C/16</a:t>
            </a:r>
            <a:endParaRPr lang="cs-CZ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88832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Druhy pernaté zvěře chráněné podle zákona na ochranu přírody a krajiny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85000" lnSpcReduction="10000"/>
          </a:bodyPr>
          <a:lstStyle/>
          <a:p>
            <a:pPr lvl="0">
              <a:defRPr/>
            </a:pPr>
            <a:r>
              <a:rPr lang="cs-CZ" dirty="0" smtClean="0"/>
              <a:t>Obecná ochrana – pernatá zvěř</a:t>
            </a:r>
          </a:p>
          <a:p>
            <a:pPr lvl="1">
              <a:defRPr/>
            </a:pPr>
            <a:r>
              <a:rPr lang="cs-CZ" dirty="0" smtClean="0"/>
              <a:t>Všechny druhy </a:t>
            </a:r>
          </a:p>
          <a:p>
            <a:pPr lvl="0">
              <a:defRPr/>
            </a:pPr>
            <a:r>
              <a:rPr lang="cs-CZ" dirty="0" smtClean="0"/>
              <a:t>Zvláště chránění živočichové – pernatá zvěř  </a:t>
            </a:r>
          </a:p>
          <a:p>
            <a:pPr lvl="1">
              <a:defRPr/>
            </a:pPr>
            <a:r>
              <a:rPr lang="cs-CZ" dirty="0" smtClean="0"/>
              <a:t>Zvláštní ochrana – základ ochrany</a:t>
            </a:r>
          </a:p>
          <a:p>
            <a:pPr lvl="1">
              <a:defRPr/>
            </a:pPr>
            <a:r>
              <a:rPr lang="cs-CZ" dirty="0" smtClean="0"/>
              <a:t>Kriticky ohrožení</a:t>
            </a:r>
          </a:p>
          <a:p>
            <a:pPr lvl="2">
              <a:defRPr/>
            </a:pPr>
            <a:r>
              <a:rPr lang="cs-CZ" dirty="0" smtClean="0"/>
              <a:t>Raroh velký, sokol stěhovavý, tetřev hlušec</a:t>
            </a:r>
          </a:p>
          <a:p>
            <a:pPr lvl="1">
              <a:defRPr/>
            </a:pPr>
            <a:r>
              <a:rPr lang="cs-CZ" dirty="0" smtClean="0"/>
              <a:t>silně ohrožení</a:t>
            </a:r>
          </a:p>
          <a:p>
            <a:pPr lvl="2">
              <a:defRPr/>
            </a:pPr>
            <a:r>
              <a:rPr lang="cs-CZ" dirty="0" smtClean="0"/>
              <a:t>Čírka modrá, holub doupňák, jeřábek lesní, krahujec obecný, křepelka polní, lžičák pestrý, tetřívek obecný</a:t>
            </a:r>
          </a:p>
          <a:p>
            <a:pPr lvl="1">
              <a:defRPr/>
            </a:pPr>
            <a:r>
              <a:rPr lang="cs-CZ" dirty="0" smtClean="0"/>
              <a:t>ohrožení</a:t>
            </a:r>
          </a:p>
          <a:p>
            <a:pPr lvl="2">
              <a:defRPr/>
            </a:pPr>
            <a:r>
              <a:rPr lang="cs-CZ" dirty="0" smtClean="0"/>
              <a:t>Čírka obecná, jestřáb lesní, kopřivka obecná, kormorán velký, koroptev polní, krkavec velký, moták pochop, sluka lesní, výr velký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II/C/15</a:t>
            </a:r>
            <a:endParaRPr lang="cs-CZ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5544616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Kategorie zvláště chráněných území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608512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Kategorie  </a:t>
            </a:r>
          </a:p>
          <a:p>
            <a:pPr lvl="1">
              <a:defRPr/>
            </a:pPr>
            <a:r>
              <a:rPr lang="cs-CZ" dirty="0" smtClean="0"/>
              <a:t>Národní parky – nejvyšší stupeň ochrany</a:t>
            </a:r>
          </a:p>
          <a:p>
            <a:pPr lvl="1">
              <a:defRPr/>
            </a:pPr>
            <a:r>
              <a:rPr lang="cs-CZ" dirty="0" smtClean="0"/>
              <a:t>Chráněné krajinné oblasti</a:t>
            </a:r>
          </a:p>
          <a:p>
            <a:pPr lvl="1">
              <a:defRPr/>
            </a:pPr>
            <a:r>
              <a:rPr lang="cs-CZ" dirty="0" smtClean="0"/>
              <a:t>Národní přírodní rezervace – nejvyšší stupeň ochrany</a:t>
            </a:r>
          </a:p>
          <a:p>
            <a:pPr lvl="1">
              <a:defRPr/>
            </a:pPr>
            <a:r>
              <a:rPr lang="cs-CZ" dirty="0" smtClean="0"/>
              <a:t>Přírodní rezervace</a:t>
            </a:r>
          </a:p>
          <a:p>
            <a:pPr lvl="1">
              <a:defRPr/>
            </a:pPr>
            <a:r>
              <a:rPr lang="cs-CZ" dirty="0" smtClean="0"/>
              <a:t>Národní přírodní památky</a:t>
            </a:r>
          </a:p>
          <a:p>
            <a:pPr lvl="1">
              <a:defRPr/>
            </a:pPr>
            <a:r>
              <a:rPr lang="cs-CZ" dirty="0" smtClean="0"/>
              <a:t>Přírodní památky</a:t>
            </a:r>
          </a:p>
          <a:p>
            <a:pPr lvl="2">
              <a:defRPr/>
            </a:pPr>
            <a:r>
              <a:rPr lang="cs-CZ" dirty="0" smtClean="0"/>
              <a:t>Památné stromy, jejich skupiny, stromořadí</a:t>
            </a:r>
          </a:p>
          <a:p>
            <a:pPr lvl="1">
              <a:defRPr/>
            </a:pPr>
            <a:r>
              <a:rPr lang="cs-CZ" dirty="0" smtClean="0"/>
              <a:t>Označování zvláště chráněných území</a:t>
            </a:r>
          </a:p>
          <a:p>
            <a:pPr lvl="1">
              <a:defRPr/>
            </a:pPr>
            <a:r>
              <a:rPr lang="cs-CZ" dirty="0" smtClean="0"/>
              <a:t>Vyhlašování chráněných území</a:t>
            </a:r>
          </a:p>
          <a:p>
            <a:pPr lvl="1">
              <a:defRPr/>
            </a:pPr>
            <a:r>
              <a:rPr lang="cs-CZ" dirty="0" smtClean="0"/>
              <a:t>Návštěvní řády</a:t>
            </a:r>
          </a:p>
          <a:p>
            <a:pPr lvl="0">
              <a:defRPr/>
            </a:pPr>
            <a:r>
              <a:rPr lang="cs-CZ" dirty="0" smtClean="0"/>
              <a:t>Natura 2000 – evropský význam </a:t>
            </a:r>
          </a:p>
          <a:p>
            <a:pPr lvl="1">
              <a:defRPr/>
            </a:pPr>
            <a:r>
              <a:rPr lang="cs-CZ" dirty="0" smtClean="0"/>
              <a:t>Evropsky významné lokality</a:t>
            </a:r>
          </a:p>
          <a:p>
            <a:pPr lvl="1">
              <a:defRPr/>
            </a:pPr>
            <a:r>
              <a:rPr lang="cs-CZ" dirty="0" smtClean="0"/>
              <a:t>Ptačí oblasti</a:t>
            </a:r>
          </a:p>
          <a:p>
            <a:pPr lvl="2">
              <a:defRPr/>
            </a:pPr>
            <a:r>
              <a:rPr lang="cs-CZ" dirty="0" smtClean="0"/>
              <a:t>Myslivost a natura 2000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II/C/18</a:t>
            </a:r>
            <a:endParaRPr lang="cs-CZ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56084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Výkon myslivosti v přírodních rezervacích, omezení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Národní přírodní rezervace </a:t>
            </a:r>
          </a:p>
          <a:p>
            <a:pPr lvl="1">
              <a:defRPr/>
            </a:pPr>
            <a:r>
              <a:rPr lang="cs-CZ" dirty="0" smtClean="0"/>
              <a:t>menší území mimořádných přírodních hodnot</a:t>
            </a:r>
          </a:p>
          <a:p>
            <a:pPr lvl="1">
              <a:defRPr/>
            </a:pPr>
            <a:r>
              <a:rPr lang="cs-CZ" dirty="0" smtClean="0"/>
              <a:t>Významné ekosystémy v národním či mezinárodním měřítku</a:t>
            </a:r>
          </a:p>
          <a:p>
            <a:pPr lvl="2">
              <a:defRPr/>
            </a:pPr>
            <a:r>
              <a:rPr lang="cs-CZ" dirty="0" smtClean="0"/>
              <a:t>Výkon mysliveckého práva je možný jen se souhlasem orgánu ochrany přírody</a:t>
            </a:r>
          </a:p>
          <a:p>
            <a:pPr lvl="2">
              <a:defRPr/>
            </a:pPr>
            <a:r>
              <a:rPr lang="cs-CZ" dirty="0" smtClean="0"/>
              <a:t>Označení velký státní znak a tabulka s označením, po obvodu pruhy </a:t>
            </a:r>
          </a:p>
          <a:p>
            <a:pPr lvl="0">
              <a:defRPr/>
            </a:pPr>
            <a:r>
              <a:rPr lang="cs-CZ" dirty="0" smtClean="0"/>
              <a:t>Přírodní rezervace </a:t>
            </a:r>
          </a:p>
          <a:p>
            <a:pPr lvl="1">
              <a:defRPr/>
            </a:pPr>
            <a:r>
              <a:rPr lang="cs-CZ" dirty="0" smtClean="0"/>
              <a:t>Menší území soustředěných přírodních hodnot </a:t>
            </a:r>
          </a:p>
          <a:p>
            <a:pPr lvl="1">
              <a:defRPr/>
            </a:pPr>
            <a:r>
              <a:rPr lang="cs-CZ" dirty="0" smtClean="0"/>
              <a:t>Typické ekosystémy významné pro příslušnou oblast</a:t>
            </a:r>
          </a:p>
          <a:p>
            <a:pPr lvl="2">
              <a:defRPr/>
            </a:pPr>
            <a:r>
              <a:rPr lang="cs-CZ" dirty="0" smtClean="0"/>
              <a:t>může být výkon práva myslivosti</a:t>
            </a:r>
            <a:r>
              <a:rPr lang="cs-CZ" b="1" dirty="0" smtClean="0"/>
              <a:t> omezen</a:t>
            </a:r>
            <a:r>
              <a:rPr lang="cs-CZ" dirty="0" smtClean="0"/>
              <a:t>, pokud je v rozporu s podmínkami ochrany</a:t>
            </a:r>
          </a:p>
          <a:p>
            <a:pPr lvl="2">
              <a:defRPr/>
            </a:pPr>
            <a:r>
              <a:rPr lang="cs-CZ" dirty="0" smtClean="0"/>
              <a:t>Označení malý státní znak a tabulka s označením, po obvodu pruhy</a:t>
            </a:r>
          </a:p>
          <a:p>
            <a:pPr lvl="0">
              <a:defRPr/>
            </a:pPr>
            <a:r>
              <a:rPr lang="cs-CZ" dirty="0" smtClean="0"/>
              <a:t>Zákazy - myslivost </a:t>
            </a:r>
          </a:p>
          <a:p>
            <a:pPr lvl="1">
              <a:defRPr/>
            </a:pPr>
            <a:r>
              <a:rPr lang="cs-CZ" dirty="0" smtClean="0"/>
              <a:t>V obou typech chráněných území</a:t>
            </a:r>
          </a:p>
          <a:p>
            <a:pPr lvl="2">
              <a:defRPr/>
            </a:pPr>
            <a:r>
              <a:rPr lang="cs-CZ" dirty="0" smtClean="0"/>
              <a:t>záměrné rozšiřování geograficky nepůvodních druhů rostlin a živočichů,</a:t>
            </a:r>
          </a:p>
          <a:p>
            <a:pPr lvl="2">
              <a:defRPr/>
            </a:pPr>
            <a:r>
              <a:rPr lang="cs-CZ" dirty="0" smtClean="0"/>
              <a:t>zavádět </a:t>
            </a:r>
            <a:r>
              <a:rPr lang="cs-CZ" b="1" dirty="0" smtClean="0"/>
              <a:t>intenzivní chovy zvěře</a:t>
            </a:r>
            <a:r>
              <a:rPr lang="cs-CZ" dirty="0" smtClean="0"/>
              <a:t>, například obory, </a:t>
            </a:r>
            <a:r>
              <a:rPr lang="cs-CZ" dirty="0" err="1" smtClean="0"/>
              <a:t>farmové</a:t>
            </a:r>
            <a:r>
              <a:rPr lang="cs-CZ" dirty="0" smtClean="0"/>
              <a:t> chovy a bažantnice</a:t>
            </a:r>
          </a:p>
          <a:p>
            <a:pPr lvl="2">
              <a:defRPr/>
            </a:pPr>
            <a:r>
              <a:rPr lang="cs-CZ" dirty="0" smtClean="0"/>
              <a:t>používat otrávených návnad při výkonu práva myslivosti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II/C/17</a:t>
            </a:r>
            <a:endParaRPr lang="cs-CZ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116632"/>
            <a:ext cx="532859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Lesní zákon - zakázané činnosti v lese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>
            <a:normAutofit fontScale="55000" lnSpcReduction="20000"/>
          </a:bodyPr>
          <a:lstStyle/>
          <a:p>
            <a:pPr lvl="0">
              <a:defRPr/>
            </a:pPr>
            <a:r>
              <a:rPr lang="cs-CZ" dirty="0" smtClean="0"/>
              <a:t>Vstup do lesa – obecné užívání lesa </a:t>
            </a:r>
          </a:p>
          <a:p>
            <a:pPr lvl="1">
              <a:defRPr/>
            </a:pPr>
            <a:r>
              <a:rPr lang="cs-CZ" dirty="0" smtClean="0"/>
              <a:t>Každý má právo vstupovat do lesa na vlastní nebezpečí </a:t>
            </a:r>
          </a:p>
          <a:p>
            <a:pPr lvl="2">
              <a:defRPr/>
            </a:pPr>
            <a:r>
              <a:rPr lang="cs-CZ" dirty="0" smtClean="0"/>
              <a:t>sbírat tam pro vlastní potřebu lesní plody a suchou na zemi ležící klest </a:t>
            </a:r>
          </a:p>
          <a:p>
            <a:pPr lvl="2">
              <a:defRPr/>
            </a:pPr>
            <a:r>
              <a:rPr lang="cs-CZ" dirty="0" smtClean="0"/>
              <a:t>les nepoškozovat, nenarušovat lesní prostředí </a:t>
            </a:r>
          </a:p>
          <a:p>
            <a:pPr lvl="2">
              <a:defRPr/>
            </a:pPr>
            <a:r>
              <a:rPr lang="cs-CZ" dirty="0" smtClean="0"/>
              <a:t>dbát pokynů vlastníka, popřípadě nájemce lesa a jeho zaměstnanců. </a:t>
            </a:r>
          </a:p>
          <a:p>
            <a:pPr lvl="0">
              <a:defRPr/>
            </a:pPr>
            <a:r>
              <a:rPr lang="cs-CZ" dirty="0" smtClean="0"/>
              <a:t>Zakázané činnosti - výběr </a:t>
            </a:r>
          </a:p>
          <a:p>
            <a:pPr lvl="1">
              <a:defRPr/>
            </a:pPr>
            <a:r>
              <a:rPr lang="cs-CZ" dirty="0" smtClean="0"/>
              <a:t>rušit klid a ticho </a:t>
            </a:r>
          </a:p>
          <a:p>
            <a:pPr lvl="1">
              <a:defRPr/>
            </a:pPr>
            <a:r>
              <a:rPr lang="cs-CZ" dirty="0" smtClean="0"/>
              <a:t>provádět terénní úpravy, narušovat půdní kryt, budovat chodníky, stavět oplocení a jiné objekty,</a:t>
            </a:r>
          </a:p>
          <a:p>
            <a:pPr lvl="1">
              <a:defRPr/>
            </a:pPr>
            <a:r>
              <a:rPr lang="cs-CZ" dirty="0" smtClean="0"/>
              <a:t>jezdit a stát s motorovými vozidly</a:t>
            </a:r>
          </a:p>
          <a:p>
            <a:pPr lvl="1">
              <a:defRPr/>
            </a:pPr>
            <a:r>
              <a:rPr lang="cs-CZ" dirty="0" smtClean="0"/>
              <a:t>vstupovat do míst oplocených nebo označených zákazem vstupu</a:t>
            </a:r>
          </a:p>
          <a:p>
            <a:pPr lvl="1">
              <a:defRPr/>
            </a:pPr>
            <a:r>
              <a:rPr lang="cs-CZ" dirty="0" smtClean="0"/>
              <a:t>mimo lesní cesty a vyznačené trasy jezdit na kole, na koni, na lyžích nebo na saních</a:t>
            </a:r>
          </a:p>
          <a:p>
            <a:pPr lvl="1">
              <a:defRPr/>
            </a:pPr>
            <a:r>
              <a:rPr lang="cs-CZ" dirty="0" smtClean="0"/>
              <a:t>kouřit, rozdělávat nebo udržovat otevřené ohně</a:t>
            </a:r>
          </a:p>
          <a:p>
            <a:pPr lvl="1">
              <a:defRPr/>
            </a:pPr>
            <a:r>
              <a:rPr lang="cs-CZ" dirty="0" smtClean="0"/>
              <a:t>znečišťovat les odpady a odpadky – a další</a:t>
            </a:r>
          </a:p>
          <a:p>
            <a:pPr lvl="0">
              <a:defRPr/>
            </a:pPr>
            <a:r>
              <a:rPr lang="cs-CZ" dirty="0" smtClean="0"/>
              <a:t>Zakázané činnosti – výjimky pro výkon práva myslivosti </a:t>
            </a:r>
          </a:p>
          <a:p>
            <a:pPr lvl="1">
              <a:defRPr/>
            </a:pPr>
            <a:r>
              <a:rPr lang="cs-CZ" dirty="0" smtClean="0"/>
              <a:t>rušit klid a ticho </a:t>
            </a:r>
          </a:p>
          <a:p>
            <a:pPr lvl="1">
              <a:defRPr/>
            </a:pPr>
            <a:r>
              <a:rPr lang="cs-CZ" dirty="0" smtClean="0"/>
              <a:t>vstupovat do míst oplocených nebo označených zákazem vstupu</a:t>
            </a:r>
          </a:p>
          <a:p>
            <a:pPr lvl="1">
              <a:defRPr/>
            </a:pPr>
            <a:r>
              <a:rPr lang="cs-CZ" dirty="0" smtClean="0"/>
              <a:t>mimo lesní cesty a vyznačené trasy jezdit na kole, na koni, na lyžích nebo na saních</a:t>
            </a:r>
          </a:p>
          <a:p>
            <a:pPr lvl="1">
              <a:defRPr/>
            </a:pPr>
            <a:r>
              <a:rPr lang="cs-CZ" dirty="0" smtClean="0"/>
              <a:t>provádět terénní úpravy, narušovat půdní kryt, budovat chodníky, stavět oplocení a jiné objekty – souhlas vlastníka</a:t>
            </a:r>
          </a:p>
          <a:p>
            <a:pPr lvl="1">
              <a:defRPr/>
            </a:pPr>
            <a:r>
              <a:rPr lang="cs-CZ" dirty="0" smtClean="0"/>
              <a:t>jezdit a stát s motorovými vozidly – souhlas vlastníka pozemku</a:t>
            </a:r>
          </a:p>
          <a:p>
            <a:pPr lvl="1">
              <a:defRPr/>
            </a:pPr>
            <a:endParaRPr lang="cs-CZ" dirty="0" smtClean="0"/>
          </a:p>
          <a:p>
            <a:pPr lvl="1">
              <a:defRPr/>
            </a:pPr>
            <a:endParaRPr lang="cs-CZ" dirty="0" smtClean="0"/>
          </a:p>
          <a:p>
            <a:pPr lvl="1">
              <a:defRPr/>
            </a:pPr>
            <a:endParaRPr lang="cs-CZ" dirty="0" smtClean="0"/>
          </a:p>
          <a:p>
            <a:pPr lvl="1">
              <a:defRPr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II/B/14</a:t>
            </a:r>
            <a:endParaRPr lang="cs-CZ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74035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Zbrojní průkazy – skupiny,</a:t>
            </a:r>
            <a:br>
              <a:rPr lang="cs-CZ" b="1" dirty="0" smtClean="0"/>
            </a:br>
            <a:r>
              <a:rPr lang="cs-CZ" b="1" dirty="0" smtClean="0"/>
              <a:t> získání zbrojního průkazu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536504"/>
          </a:xfrm>
        </p:spPr>
        <p:txBody>
          <a:bodyPr>
            <a:normAutofit fontScale="55000" lnSpcReduction="20000"/>
          </a:bodyPr>
          <a:lstStyle/>
          <a:p>
            <a:pPr lvl="0">
              <a:defRPr/>
            </a:pPr>
            <a:r>
              <a:rPr lang="cs-CZ" dirty="0" smtClean="0"/>
              <a:t>Skupiny zbrojních průkazů </a:t>
            </a:r>
          </a:p>
          <a:p>
            <a:pPr lvl="1">
              <a:defRPr/>
            </a:pPr>
            <a:r>
              <a:rPr lang="cs-CZ" dirty="0" smtClean="0"/>
              <a:t>A – sběratelské účely</a:t>
            </a:r>
          </a:p>
          <a:p>
            <a:pPr lvl="1">
              <a:defRPr/>
            </a:pPr>
            <a:r>
              <a:rPr lang="cs-CZ" dirty="0" smtClean="0"/>
              <a:t>B – sportovní účely</a:t>
            </a:r>
          </a:p>
          <a:p>
            <a:pPr lvl="1">
              <a:defRPr/>
            </a:pPr>
            <a:r>
              <a:rPr lang="cs-CZ" dirty="0" smtClean="0"/>
              <a:t>C – lovecké účely</a:t>
            </a:r>
          </a:p>
          <a:p>
            <a:pPr lvl="1">
              <a:defRPr/>
            </a:pPr>
            <a:r>
              <a:rPr lang="cs-CZ" dirty="0" smtClean="0"/>
              <a:t>D – výkon zaměstnání nebo povolání</a:t>
            </a:r>
          </a:p>
          <a:p>
            <a:pPr lvl="1">
              <a:defRPr/>
            </a:pPr>
            <a:r>
              <a:rPr lang="cs-CZ" dirty="0" smtClean="0"/>
              <a:t>E – k ochraně života, zdraví nebo majetku</a:t>
            </a:r>
          </a:p>
          <a:p>
            <a:pPr lvl="1">
              <a:defRPr/>
            </a:pPr>
            <a:r>
              <a:rPr lang="cs-CZ" dirty="0" smtClean="0"/>
              <a:t>F – pyrotechnický průzkum</a:t>
            </a:r>
          </a:p>
          <a:p>
            <a:pPr lvl="2">
              <a:defRPr/>
            </a:pPr>
            <a:r>
              <a:rPr lang="cs-CZ" dirty="0" smtClean="0"/>
              <a:t>Vydávání ZP – postup, podmínky pro vydání, kdo vydává</a:t>
            </a:r>
          </a:p>
          <a:p>
            <a:pPr lvl="0">
              <a:defRPr/>
            </a:pPr>
            <a:r>
              <a:rPr lang="cs-CZ" dirty="0" smtClean="0"/>
              <a:t>Oprávnění držitele ZP skupiny „C“ </a:t>
            </a:r>
          </a:p>
          <a:p>
            <a:pPr lvl="1">
              <a:defRPr/>
            </a:pPr>
            <a:r>
              <a:rPr lang="cs-CZ" dirty="0" smtClean="0"/>
              <a:t>Nabývat do vlastnictví, držet a nosit loveckou zbraň kategorie B a C, včetně střeliva</a:t>
            </a:r>
          </a:p>
          <a:p>
            <a:pPr lvl="1">
              <a:defRPr/>
            </a:pPr>
            <a:r>
              <a:rPr lang="cs-CZ" dirty="0" smtClean="0"/>
              <a:t>Nosit zbraň na střelnici nebo v honitbě</a:t>
            </a:r>
          </a:p>
          <a:p>
            <a:pPr lvl="1">
              <a:defRPr/>
            </a:pPr>
            <a:r>
              <a:rPr lang="cs-CZ" dirty="0" smtClean="0"/>
              <a:t>Přebíjet pro vlastní potřebu  lovecké náboje se středovým zápalem</a:t>
            </a:r>
          </a:p>
          <a:p>
            <a:pPr lvl="0">
              <a:defRPr/>
            </a:pPr>
            <a:r>
              <a:rPr lang="cs-CZ" dirty="0" smtClean="0"/>
              <a:t>Kategorie zbraní  </a:t>
            </a:r>
          </a:p>
          <a:p>
            <a:pPr lvl="1">
              <a:defRPr/>
            </a:pPr>
            <a:r>
              <a:rPr lang="cs-CZ" dirty="0" smtClean="0"/>
              <a:t>A – zbraně zakázané</a:t>
            </a:r>
          </a:p>
          <a:p>
            <a:pPr lvl="1">
              <a:defRPr/>
            </a:pPr>
            <a:r>
              <a:rPr lang="cs-CZ" dirty="0" smtClean="0"/>
              <a:t>B – podléhající povolení</a:t>
            </a:r>
          </a:p>
          <a:p>
            <a:pPr lvl="1">
              <a:defRPr/>
            </a:pPr>
            <a:r>
              <a:rPr lang="cs-CZ" dirty="0" smtClean="0"/>
              <a:t>C – podléhající ohlášení</a:t>
            </a:r>
          </a:p>
          <a:p>
            <a:pPr lvl="1">
              <a:defRPr/>
            </a:pPr>
            <a:r>
              <a:rPr lang="cs-CZ" dirty="0" smtClean="0"/>
              <a:t>D – ostatní – osoba starší 18 let způsobilá k právním úkonům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II/B/15</a:t>
            </a:r>
            <a:endParaRPr lang="cs-CZ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116632"/>
            <a:ext cx="5832648" cy="1143000"/>
          </a:xfrm>
        </p:spPr>
        <p:txBody>
          <a:bodyPr>
            <a:noAutofit/>
          </a:bodyPr>
          <a:lstStyle/>
          <a:p>
            <a:r>
              <a:rPr lang="cs-CZ" sz="3000" b="1" dirty="0" smtClean="0"/>
              <a:t>Držení a nošení zbraní, podmínky pro používání lovecké palné zbraně</a:t>
            </a:r>
            <a:endParaRPr lang="cs-CZ" sz="3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4680520"/>
          </a:xfrm>
        </p:spPr>
        <p:txBody>
          <a:bodyPr>
            <a:normAutofit fontScale="62500" lnSpcReduction="20000"/>
          </a:bodyPr>
          <a:lstStyle/>
          <a:p>
            <a:pPr lvl="0">
              <a:defRPr/>
            </a:pPr>
            <a:r>
              <a:rPr lang="cs-CZ" dirty="0" smtClean="0"/>
              <a:t>Držení zbraní a střeliva </a:t>
            </a:r>
          </a:p>
          <a:p>
            <a:pPr lvl="1">
              <a:defRPr/>
            </a:pPr>
            <a:r>
              <a:rPr lang="cs-CZ" dirty="0" smtClean="0"/>
              <a:t>Mít zbraň nebo střelivo</a:t>
            </a:r>
          </a:p>
          <a:p>
            <a:pPr lvl="2">
              <a:defRPr/>
            </a:pPr>
            <a:r>
              <a:rPr lang="cs-CZ" dirty="0" smtClean="0"/>
              <a:t>uvnitř bytových nebo provozních prostor</a:t>
            </a:r>
          </a:p>
          <a:p>
            <a:pPr lvl="2">
              <a:defRPr/>
            </a:pPr>
            <a:r>
              <a:rPr lang="cs-CZ" dirty="0" smtClean="0"/>
              <a:t>uvnitř zřetelně ohraničených nemovitostí se souhlasem vlastníka nebo nájemce</a:t>
            </a:r>
          </a:p>
          <a:p>
            <a:pPr lvl="2">
              <a:defRPr/>
            </a:pPr>
            <a:r>
              <a:rPr lang="cs-CZ" dirty="0" smtClean="0"/>
              <a:t>zbraň nenabitou náboji v zásobníku, nábojové schránce, nábojové komoře hlavně nebo  nábojových komorách válce revolveru a uloženou v uzavřeném obalu za účelem jejího  přemístění z místa na místo</a:t>
            </a:r>
          </a:p>
          <a:p>
            <a:pPr lvl="0">
              <a:defRPr/>
            </a:pPr>
            <a:r>
              <a:rPr lang="cs-CZ" dirty="0" smtClean="0"/>
              <a:t>Nošení zbraní a střeliva </a:t>
            </a:r>
          </a:p>
          <a:p>
            <a:pPr lvl="1">
              <a:defRPr/>
            </a:pPr>
            <a:r>
              <a:rPr lang="cs-CZ" dirty="0" smtClean="0"/>
              <a:t>mít zbraň nebo střelivo u sebe, s výjimkou případů, kdy se jedná o držení zbraně</a:t>
            </a:r>
          </a:p>
          <a:p>
            <a:pPr lvl="0">
              <a:defRPr/>
            </a:pPr>
            <a:r>
              <a:rPr lang="cs-CZ" dirty="0" smtClean="0"/>
              <a:t>Možnosti použití lovecké zbraně </a:t>
            </a:r>
          </a:p>
          <a:p>
            <a:pPr lvl="1">
              <a:defRPr/>
            </a:pPr>
            <a:r>
              <a:rPr lang="cs-CZ" dirty="0" smtClean="0"/>
              <a:t>Střelnice</a:t>
            </a:r>
          </a:p>
          <a:p>
            <a:pPr lvl="1">
              <a:defRPr/>
            </a:pPr>
            <a:r>
              <a:rPr lang="cs-CZ" dirty="0" smtClean="0"/>
              <a:t>Honitba</a:t>
            </a:r>
          </a:p>
          <a:p>
            <a:pPr lvl="1">
              <a:defRPr/>
            </a:pPr>
            <a:r>
              <a:rPr lang="cs-CZ" dirty="0" smtClean="0"/>
              <a:t>Nehonební pozemek</a:t>
            </a:r>
          </a:p>
          <a:p>
            <a:pPr lvl="1">
              <a:buNone/>
              <a:defRPr/>
            </a:pPr>
            <a:endParaRPr lang="cs-CZ" dirty="0" smtClean="0"/>
          </a:p>
          <a:p>
            <a:pPr lvl="1">
              <a:defRPr/>
            </a:pPr>
            <a:r>
              <a:rPr lang="cs-CZ" dirty="0" smtClean="0"/>
              <a:t>Přeprava zbraně do honitby</a:t>
            </a:r>
          </a:p>
          <a:p>
            <a:pPr lvl="2">
              <a:defRPr/>
            </a:pPr>
            <a:r>
              <a:rPr lang="cs-CZ" dirty="0" smtClean="0"/>
              <a:t>Stav vylučující její okamžité použití</a:t>
            </a:r>
          </a:p>
          <a:p>
            <a:pPr lvl="2">
              <a:defRPr/>
            </a:pPr>
            <a:r>
              <a:rPr lang="cs-CZ" dirty="0" smtClean="0"/>
              <a:t>Při použití veřejné dopravy – obal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II/B/18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Zvěř a její základní rozdělení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Zvěř 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sz="2900" dirty="0" smtClean="0"/>
              <a:t>obnovitelné přírodní bohatství představované populacemi druhů volně žijících živočichů, které výčtově vymezuje zákon o myslivosti</a:t>
            </a:r>
            <a:endParaRPr lang="cs-CZ" sz="29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Rozdělení zoologické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600" dirty="0" smtClean="0"/>
              <a:t>Ptáci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600" dirty="0" smtClean="0"/>
              <a:t>savci 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 pohledu možnosti lovu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600" dirty="0" smtClean="0"/>
              <a:t>Lze obhospodařovat lovem – lovit – hlavní druhy (příklady)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600" dirty="0" smtClean="0"/>
              <a:t>Nelze obhospodařovat lovem  – hlavní druhy (příklady)</a:t>
            </a:r>
          </a:p>
          <a:p>
            <a:r>
              <a:rPr lang="cs-CZ" sz="3300" dirty="0" smtClean="0"/>
              <a:t>Vlastnictví zvěře</a:t>
            </a:r>
          </a:p>
          <a:p>
            <a:pPr lvl="1"/>
            <a:r>
              <a:rPr lang="cs-CZ" sz="2400" dirty="0" smtClean="0"/>
              <a:t>Zpravidla je zvěř označována jako věc nepatřící nikomu </a:t>
            </a:r>
            <a:endParaRPr lang="cs-CZ" sz="2900" dirty="0" smtClean="0"/>
          </a:p>
          <a:p>
            <a:pPr lvl="1"/>
            <a:r>
              <a:rPr lang="cs-CZ" sz="2600" dirty="0" smtClean="0"/>
              <a:t>V našich právních předpisech je vlastnictví zvěře vázáno na osobu, která je k osvojování zvěře zákonem oprávněna  </a:t>
            </a:r>
            <a:endParaRPr lang="cs-CZ" sz="2600" dirty="0"/>
          </a:p>
          <a:p>
            <a:pPr lvl="1"/>
            <a:r>
              <a:rPr lang="cs-CZ" sz="2600" dirty="0" smtClean="0"/>
              <a:t>Přivlastnit si zvěř je možné až po splnění jasných zákonných podmínek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92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68344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Povinnosti držitele zbrojního průkazu a zbraní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536504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cs-CZ" dirty="0" smtClean="0"/>
              <a:t>Povinnosti držitele ZP a zbraní </a:t>
            </a:r>
          </a:p>
          <a:p>
            <a:pPr lvl="1">
              <a:defRPr/>
            </a:pPr>
            <a:r>
              <a:rPr lang="cs-CZ" dirty="0" smtClean="0"/>
              <a:t>Zvýšená opatrnost při zacházení se zbraní a střelivem </a:t>
            </a:r>
          </a:p>
          <a:p>
            <a:pPr lvl="1">
              <a:defRPr/>
            </a:pPr>
            <a:r>
              <a:rPr lang="cs-CZ" dirty="0" smtClean="0"/>
              <a:t>Zabezpečit zbraň a doklady, ohlášení případné ztráty</a:t>
            </a:r>
          </a:p>
          <a:p>
            <a:pPr lvl="1">
              <a:defRPr/>
            </a:pPr>
            <a:r>
              <a:rPr lang="cs-CZ" dirty="0" smtClean="0"/>
              <a:t>Předložit ke kontrole zbraň, doklady, ohlásit změny</a:t>
            </a:r>
          </a:p>
          <a:p>
            <a:pPr lvl="1">
              <a:defRPr/>
            </a:pPr>
            <a:r>
              <a:rPr lang="cs-CZ" dirty="0" smtClean="0"/>
              <a:t>Se zbraní u sebe doklady, zbraň opatřena zkušební značkou</a:t>
            </a:r>
          </a:p>
          <a:p>
            <a:pPr lvl="1">
              <a:defRPr/>
            </a:pPr>
            <a:r>
              <a:rPr lang="cs-CZ" dirty="0" smtClean="0"/>
              <a:t>Alkohol a omamné látky – zákaz nošení a manipulace</a:t>
            </a:r>
          </a:p>
          <a:p>
            <a:pPr lvl="1">
              <a:defRPr/>
            </a:pPr>
            <a:r>
              <a:rPr lang="cs-CZ" dirty="0" smtClean="0"/>
              <a:t>Ohlášení použití zbraně – krajní nouze, nutná obrana</a:t>
            </a:r>
          </a:p>
          <a:p>
            <a:pPr lvl="1">
              <a:defRPr/>
            </a:pPr>
            <a:r>
              <a:rPr lang="cs-CZ" dirty="0" smtClean="0"/>
              <a:t>Převedení vlastnictví nebo přenechání neoprávněné osobě…</a:t>
            </a:r>
          </a:p>
          <a:p>
            <a:pPr lvl="0">
              <a:defRPr/>
            </a:pPr>
            <a:r>
              <a:rPr lang="cs-CZ" dirty="0" smtClean="0"/>
              <a:t>Zabezpečení a uložení zbraní </a:t>
            </a:r>
          </a:p>
          <a:p>
            <a:pPr lvl="1">
              <a:defRPr/>
            </a:pPr>
            <a:r>
              <a:rPr lang="cs-CZ" dirty="0" smtClean="0"/>
              <a:t>Nošené nebo přepravované  - pod neustálou kontrolou</a:t>
            </a:r>
          </a:p>
          <a:p>
            <a:pPr lvl="1">
              <a:defRPr/>
            </a:pPr>
            <a:r>
              <a:rPr lang="cs-CZ" dirty="0" smtClean="0"/>
              <a:t>Kategorie B a C do 2 kusů a 500 nábojů – vhodné zabezpečení</a:t>
            </a:r>
          </a:p>
          <a:p>
            <a:pPr lvl="1">
              <a:defRPr/>
            </a:pPr>
            <a:r>
              <a:rPr lang="cs-CZ" dirty="0" smtClean="0"/>
              <a:t>Do 10 kusů a 10 000 nábojů</a:t>
            </a:r>
          </a:p>
          <a:p>
            <a:pPr lvl="1">
              <a:defRPr/>
            </a:pPr>
            <a:r>
              <a:rPr lang="cs-CZ" dirty="0" smtClean="0"/>
              <a:t>Nad 10 kusů a 10 000 nábojů </a:t>
            </a:r>
          </a:p>
          <a:p>
            <a:pPr lvl="0">
              <a:defRPr/>
            </a:pPr>
            <a:r>
              <a:rPr lang="cs-CZ" dirty="0" smtClean="0"/>
              <a:t>Přeprava zbraní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II/A/20</a:t>
            </a:r>
            <a:endParaRPr lang="cs-CZ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1143000"/>
          </a:xfrm>
        </p:spPr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>
            <a:normAutofit/>
          </a:bodyPr>
          <a:lstStyle/>
          <a:p>
            <a:r>
              <a:rPr lang="cs-CZ" dirty="0" smtClean="0"/>
              <a:t>Za ČMMJ připravil:</a:t>
            </a:r>
          </a:p>
          <a:p>
            <a:pPr marL="457200" lvl="1" indent="0">
              <a:buNone/>
            </a:pPr>
            <a:r>
              <a:rPr lang="cs-CZ" dirty="0" smtClean="0"/>
              <a:t>Ing. František </a:t>
            </a:r>
            <a:r>
              <a:rPr lang="cs-CZ" dirty="0" err="1" smtClean="0"/>
              <a:t>Texl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err="1" smtClean="0"/>
              <a:t>fratex</a:t>
            </a:r>
            <a:r>
              <a:rPr lang="cs-CZ" dirty="0" smtClean="0"/>
              <a:t>@email.</a:t>
            </a:r>
            <a:r>
              <a:rPr lang="cs-CZ" dirty="0" err="1" smtClean="0"/>
              <a:t>cz</a:t>
            </a:r>
            <a:endParaRPr lang="cs-CZ" dirty="0" smtClean="0"/>
          </a:p>
          <a:p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737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Druhy honiteb – způsoby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rmAutofit fontScale="77500" lnSpcReduction="20000"/>
          </a:bodyPr>
          <a:lstStyle/>
          <a:p>
            <a:r>
              <a:rPr lang="cs-CZ" sz="2400" b="1" dirty="0" smtClean="0"/>
              <a:t>Honitba</a:t>
            </a:r>
            <a:r>
              <a:rPr lang="cs-CZ" sz="2400" dirty="0" smtClean="0"/>
              <a:t> </a:t>
            </a:r>
            <a:endParaRPr lang="cs-CZ" sz="24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soubor souvislých honebních  pozemků vymezený  v rozhodnutí  orgánu  státní správy myslivosti splňující obecné zásady pro tvorbu honiteb vymezené v zák. o myslivosti (min. 500 ha, souvislost, hranice  …)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Vlastní  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Společenstevní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Držitel honitby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Uživatel honitby</a:t>
            </a:r>
          </a:p>
          <a:p>
            <a:r>
              <a:rPr lang="cs-CZ" sz="2400" dirty="0" smtClean="0"/>
              <a:t>Způsoby využití honiteb</a:t>
            </a:r>
          </a:p>
          <a:p>
            <a:pPr lvl="1"/>
            <a:r>
              <a:rPr lang="cs-CZ" sz="2000" dirty="0" smtClean="0"/>
              <a:t>Držitel honitby využívá sám – je současně uživatelem</a:t>
            </a:r>
          </a:p>
          <a:p>
            <a:pPr lvl="1"/>
            <a:r>
              <a:rPr lang="cs-CZ" sz="2000" dirty="0" smtClean="0"/>
              <a:t>Držitel honitbu pronajme – nájemce se stává uživatelem</a:t>
            </a:r>
          </a:p>
          <a:p>
            <a:r>
              <a:rPr lang="cs-CZ" sz="2400" dirty="0" smtClean="0"/>
              <a:t>Pronájem honitby</a:t>
            </a:r>
          </a:p>
          <a:p>
            <a:pPr lvl="1"/>
            <a:r>
              <a:rPr lang="cs-CZ" sz="2000" dirty="0" smtClean="0"/>
              <a:t>Pronajímá držitel honitby </a:t>
            </a:r>
          </a:p>
          <a:p>
            <a:pPr lvl="1"/>
            <a:r>
              <a:rPr lang="cs-CZ" sz="2000" dirty="0" smtClean="0"/>
              <a:t>Nájemcem může být </a:t>
            </a:r>
            <a:endParaRPr lang="cs-CZ" sz="3300" dirty="0" smtClean="0"/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1800" dirty="0" smtClean="0"/>
              <a:t>Česká fyzická osoba – platný LL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1800" dirty="0" smtClean="0"/>
              <a:t>Myslivecký spolek – minimálně 3 členové  občané ČR a platný LL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1800" dirty="0" smtClean="0"/>
              <a:t>Česká právnická osoba – jeden člen nebo odpovědný zástupce občan ČR a platný LL, zemědělsky nebo lesnicky hospodaří na pozemcích honitby nebo má myslivost uvedenu v předmětu své činnosti </a:t>
            </a:r>
            <a:endParaRPr lang="cs-CZ" sz="3300" dirty="0" smtClean="0"/>
          </a:p>
          <a:p>
            <a:endParaRPr lang="cs-CZ" sz="3300" dirty="0" smtClean="0"/>
          </a:p>
          <a:p>
            <a:endParaRPr lang="cs-CZ" sz="3300" dirty="0" smtClean="0"/>
          </a:p>
          <a:p>
            <a:pPr lvl="1">
              <a:buNone/>
            </a:pPr>
            <a:endParaRPr lang="cs-CZ" sz="29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II/B/4; IIC9,7,12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9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632848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Honební společenstvo  - založení, orgány, činnost</a:t>
            </a:r>
            <a:endParaRPr lang="cs-CZ" sz="3600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II/B/12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536504"/>
          </a:xfrm>
        </p:spPr>
        <p:txBody>
          <a:bodyPr>
            <a:normAutofit/>
          </a:bodyPr>
          <a:lstStyle/>
          <a:p>
            <a:r>
              <a:rPr lang="cs-CZ" dirty="0" smtClean="0"/>
              <a:t>Honební společenstvo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dirty="0" smtClean="0"/>
              <a:t>Právnická osoba založená podle zákona o myslivosti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dirty="0" smtClean="0"/>
              <a:t>Předmětem činnosti je tvorba a využití společenstevní honitby 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Orgány honebního společenstva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valná hromada honebního společenstva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honební výbor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dirty="0" smtClean="0"/>
              <a:t>honební starosta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27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560840" cy="1143000"/>
          </a:xfrm>
        </p:spPr>
        <p:txBody>
          <a:bodyPr/>
          <a:lstStyle/>
          <a:p>
            <a:r>
              <a:rPr lang="cs-CZ" b="1" dirty="0" smtClean="0"/>
              <a:t>Obora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/>
              <a:t>Obora</a:t>
            </a:r>
          </a:p>
          <a:p>
            <a:pPr lvl="1"/>
            <a:r>
              <a:rPr lang="cs-CZ" dirty="0" smtClean="0"/>
              <a:t>specifický druh honitby </a:t>
            </a:r>
          </a:p>
          <a:p>
            <a:pPr lvl="1"/>
            <a:r>
              <a:rPr lang="cs-CZ" dirty="0" smtClean="0"/>
              <a:t>Zřizovaná zejména pro intenzivní chov spárkaté zvěře</a:t>
            </a:r>
          </a:p>
          <a:p>
            <a:pPr lvl="1"/>
            <a:r>
              <a:rPr lang="cs-CZ" dirty="0" smtClean="0"/>
              <a:t>obvod honitby musí být trvale a dokonale ohrazen</a:t>
            </a:r>
          </a:p>
          <a:p>
            <a:pPr lvl="1"/>
            <a:r>
              <a:rPr lang="cs-CZ" dirty="0" smtClean="0"/>
              <a:t>minimální výměra - 50 ha souvislých honebních pozemků</a:t>
            </a:r>
          </a:p>
          <a:p>
            <a:pPr lvl="1"/>
            <a:r>
              <a:rPr lang="cs-CZ" dirty="0" smtClean="0"/>
              <a:t>Studie o vhodnosti podmínek, plán zařízení</a:t>
            </a:r>
          </a:p>
          <a:p>
            <a:pPr lvl="1"/>
            <a:r>
              <a:rPr lang="cs-CZ" dirty="0" smtClean="0"/>
              <a:t>Uznává orgán st. správy myslivosti</a:t>
            </a:r>
          </a:p>
          <a:p>
            <a:pPr lvl="1"/>
            <a:r>
              <a:rPr lang="cs-CZ" dirty="0" smtClean="0"/>
              <a:t>Lov zvěře v oboře </a:t>
            </a:r>
          </a:p>
          <a:p>
            <a:pPr lvl="2"/>
            <a:r>
              <a:rPr lang="cs-CZ" dirty="0" smtClean="0"/>
              <a:t>druhy zvěře, pro které byla obora zřízena a byly pro ně v daném roce určeny minimální a normované stavy, lze lovit celoročně</a:t>
            </a:r>
          </a:p>
          <a:p>
            <a:pPr lvl="2"/>
            <a:r>
              <a:rPr lang="cs-CZ" dirty="0" smtClean="0"/>
              <a:t>v oborách neplatí zákaz lovu spárkaté zvěře na společném lovu, ze zákona o myslivosti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II/C/7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5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4344</TotalTime>
  <Words>5689</Words>
  <Application>Microsoft Office PowerPoint</Application>
  <PresentationFormat>Předvádění na obrazovce (4:3)</PresentationFormat>
  <Paragraphs>955</Paragraphs>
  <Slides>61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61</vt:i4>
      </vt:variant>
    </vt:vector>
  </HeadingPairs>
  <TitlesOfParts>
    <vt:vector size="62" baseType="lpstr">
      <vt:lpstr>Motiv systému Office</vt:lpstr>
      <vt:lpstr>Zkoušky z myslivosti</vt:lpstr>
      <vt:lpstr>Úvod – rozsah předmětu skupiny II</vt:lpstr>
      <vt:lpstr>Základní právní normy se vztahem k myslivosti</vt:lpstr>
      <vt:lpstr>Pojem myslivost</vt:lpstr>
      <vt:lpstr>Právo myslivosti - pojem</vt:lpstr>
      <vt:lpstr>Zvěř a její základní rozdělení </vt:lpstr>
      <vt:lpstr>Druhy honiteb – způsoby využití</vt:lpstr>
      <vt:lpstr>Honební společenstvo  - založení, orgány, činnost</vt:lpstr>
      <vt:lpstr>Obora</vt:lpstr>
      <vt:lpstr>Bažantnice </vt:lpstr>
      <vt:lpstr>Povinnosti uživatele honitby</vt:lpstr>
      <vt:lpstr>Výstavba mysliveckých zařízení v honitbě</vt:lpstr>
      <vt:lpstr>Plánování chovu a lovu zvěře</vt:lpstr>
      <vt:lpstr>Minimální a normované stavy zvěře, jakostní třídy</vt:lpstr>
      <vt:lpstr>Sčítání zvěře  </vt:lpstr>
      <vt:lpstr>Myslivecká statistika – význam; tiskopis Mysl 1-01</vt:lpstr>
      <vt:lpstr>Orgány státní správy myslivosti</vt:lpstr>
      <vt:lpstr>Lov zvěře v honitbě – kdo může lovit </vt:lpstr>
      <vt:lpstr>Lovecký lístek</vt:lpstr>
      <vt:lpstr>Myslivecký hospodář práva a povinnosti</vt:lpstr>
      <vt:lpstr>Myslivecká stráž práva a povinnosti</vt:lpstr>
      <vt:lpstr>Usmrcování toulavých psů a koček v honitbě </vt:lpstr>
      <vt:lpstr>Prezentace aplikace PowerPoint</vt:lpstr>
      <vt:lpstr>Prezentace aplikace PowerPoint</vt:lpstr>
      <vt:lpstr>Povolenka k lovu</vt:lpstr>
      <vt:lpstr>Lov zvěře spárkaté - podmínky, doby lovu hlavních druhů</vt:lpstr>
      <vt:lpstr>Lov zvěře pernaté - podmínky,  doby lovu hlavních druhů</vt:lpstr>
      <vt:lpstr>Lov zvěře – ostatní srstnatá, podmínky a doby lovu hlavních druhů</vt:lpstr>
      <vt:lpstr>Kontrola ulovené zvěře, plomby a lístky o původu zvěře</vt:lpstr>
      <vt:lpstr>Zakázané způsoby lovu zvěře</vt:lpstr>
      <vt:lpstr>Společné lovy - právní problematika </vt:lpstr>
      <vt:lpstr>Chovatelské přehlídky trofejí</vt:lpstr>
      <vt:lpstr>Celoročně nehájené druhy zvěře</vt:lpstr>
      <vt:lpstr>Lov zvěře odchytem,  lov zvěře v noci</vt:lpstr>
      <vt:lpstr>Nehonební pozemky, lov zvěře na nehonebních pozemcích</vt:lpstr>
      <vt:lpstr>Kdo a za jakých podmínek povoluje nebo nařizuje snížení stavů zvěře</vt:lpstr>
      <vt:lpstr>Povinnosti uživatelů honiteb při zazvěřování honiteb</vt:lpstr>
      <vt:lpstr>Výjimky z doby lovu</vt:lpstr>
      <vt:lpstr>Povinnosti uživatele honitby vzhledem k dohledávce a dosledu</vt:lpstr>
      <vt:lpstr>Používání loveckých psů, jejich kvalifikace a stanovené počty</vt:lpstr>
      <vt:lpstr>Podmínky chovu a používání loveckých dravců</vt:lpstr>
      <vt:lpstr>Povinnosti uživatelů honiteb hradit škody působené zvěří</vt:lpstr>
      <vt:lpstr>Povinnosti vlastníků lesa při ochraně lesa před škodami zvěří</vt:lpstr>
      <vt:lpstr>Náhrada škod na zvěři</vt:lpstr>
      <vt:lpstr>Trestný čin pytláctví, přestupky na úseku myslivosti</vt:lpstr>
      <vt:lpstr>Povinné pojištění odpovědnosti za škodu na zdraví a na věci při výkonu práva myslivosti</vt:lpstr>
      <vt:lpstr>Zacházení s ulovenou zvěří a základní veterinární prohlídka</vt:lpstr>
      <vt:lpstr>Nakládání se zvěřinou, její prodej, vlastní spotřeba a související evidence</vt:lpstr>
      <vt:lpstr>Nebezpečné nákazy zvěře a povinnosti uživatelů honiteb při jejich zjištění</vt:lpstr>
      <vt:lpstr>Ochrana zvířat proti týrání</vt:lpstr>
      <vt:lpstr>Ochrany přírody a krajiny - náplň a jak ovlivňuje provádění práva myslivosti</vt:lpstr>
      <vt:lpstr>Obecná a zvláštní ochrana živočichů</vt:lpstr>
      <vt:lpstr>Druhy srstnaté zvěře chráněné podle zákona na ochranu přírody a krajiny</vt:lpstr>
      <vt:lpstr>Druhy pernaté zvěře chráněné podle zákona na ochranu přírody a krajiny</vt:lpstr>
      <vt:lpstr>Kategorie zvláště chráněných území</vt:lpstr>
      <vt:lpstr>Výkon myslivosti v přírodních rezervacích, omezení</vt:lpstr>
      <vt:lpstr>Lesní zákon - zakázané činnosti v lese </vt:lpstr>
      <vt:lpstr>Zbrojní průkazy – skupiny,  získání zbrojního průkazu</vt:lpstr>
      <vt:lpstr>Držení a nošení zbraní, podmínky pro používání lovecké palné zbraně</vt:lpstr>
      <vt:lpstr>Povinnosti držitele zbrojního průkazu a zbraní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The Czech Hunting Association</cp:lastModifiedBy>
  <cp:revision>677</cp:revision>
  <dcterms:created xsi:type="dcterms:W3CDTF">2016-08-09T07:59:11Z</dcterms:created>
  <dcterms:modified xsi:type="dcterms:W3CDTF">2018-04-23T10:48:37Z</dcterms:modified>
</cp:coreProperties>
</file>