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7"/>
  </p:notesMasterIdLst>
  <p:sldIdLst>
    <p:sldId id="256" r:id="rId2"/>
    <p:sldId id="258" r:id="rId3"/>
    <p:sldId id="262" r:id="rId4"/>
    <p:sldId id="279" r:id="rId5"/>
    <p:sldId id="280" r:id="rId6"/>
    <p:sldId id="265" r:id="rId7"/>
    <p:sldId id="266" r:id="rId8"/>
    <p:sldId id="268" r:id="rId9"/>
    <p:sldId id="267" r:id="rId10"/>
    <p:sldId id="269" r:id="rId11"/>
    <p:sldId id="271" r:id="rId12"/>
    <p:sldId id="272" r:id="rId13"/>
    <p:sldId id="273" r:id="rId14"/>
    <p:sldId id="270" r:id="rId15"/>
    <p:sldId id="274" r:id="rId16"/>
    <p:sldId id="275" r:id="rId17"/>
    <p:sldId id="276" r:id="rId18"/>
    <p:sldId id="304" r:id="rId19"/>
    <p:sldId id="312" r:id="rId20"/>
    <p:sldId id="314" r:id="rId21"/>
    <p:sldId id="315" r:id="rId22"/>
    <p:sldId id="316" r:id="rId23"/>
    <p:sldId id="317" r:id="rId24"/>
    <p:sldId id="318" r:id="rId25"/>
    <p:sldId id="277" r:id="rId26"/>
    <p:sldId id="281" r:id="rId27"/>
    <p:sldId id="278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30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6" r:id="rId50"/>
    <p:sldId id="307" r:id="rId51"/>
    <p:sldId id="308" r:id="rId52"/>
    <p:sldId id="309" r:id="rId53"/>
    <p:sldId id="311" r:id="rId54"/>
    <p:sldId id="310" r:id="rId55"/>
    <p:sldId id="264" r:id="rId5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326" y="-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F71201-E503-4836-9241-E2688BFAC929}" type="datetimeFigureOut">
              <a:rPr lang="cs-CZ" smtClean="0"/>
              <a:t>23. 4. 2018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E026A-E0EE-4730-B588-0C0EE732AA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3559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92710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9271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92710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51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92710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52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92710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53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92710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54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9271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95767-B9EF-446E-B802-1815BED10AF6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358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4C20-53AB-47D1-BF9A-75907FA6910F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135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0293D-1CBB-4960-979A-2FF0B3ABA82F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419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4E9B2-CD76-4654-A426-C0030B2C47BA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5973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C25A-2B94-4C7C-AC36-D9E635EAE68C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6475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DC05-40CF-4D77-BA0C-F73C56C0B032}" type="datetime1">
              <a:rPr lang="cs-CZ" smtClean="0"/>
              <a:t>23. 4. 2018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262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9853-F327-4A03-8611-77C935F19E2D}" type="datetime1">
              <a:rPr lang="cs-CZ" smtClean="0"/>
              <a:t>23. 4. 2018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2148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9E78A-CD0B-4215-8E22-937C306CE074}" type="datetime1">
              <a:rPr lang="cs-CZ" smtClean="0"/>
              <a:t>23. 4. 2018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1171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0418-2738-4842-9C50-A3D787B0D20D}" type="datetime1">
              <a:rPr lang="cs-CZ" smtClean="0"/>
              <a:t>23. 4. 2018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3652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478C7-F649-432B-96F6-74E6F2FA4B19}" type="datetime1">
              <a:rPr lang="cs-CZ" smtClean="0"/>
              <a:t>23. 4. 2018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899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C849-2EB6-4EC4-8461-ECA07CD46690}" type="datetime1">
              <a:rPr lang="cs-CZ" smtClean="0"/>
              <a:t>23. 4. 2018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184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F5401-EABF-4374-8B4D-2AE07F9BA211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343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/>
          <a:lstStyle/>
          <a:p>
            <a:r>
              <a:rPr lang="cs-CZ" b="1" dirty="0" smtClean="0"/>
              <a:t>Zkoušky z myslivosti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4221088"/>
            <a:ext cx="6400800" cy="864096"/>
          </a:xfrm>
        </p:spPr>
        <p:txBody>
          <a:bodyPr/>
          <a:lstStyle/>
          <a:p>
            <a:r>
              <a:rPr lang="cs-CZ" b="1" dirty="0" smtClean="0"/>
              <a:t>I. skupina – Myslivecká osvěta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15242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60648"/>
            <a:ext cx="7956376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Dějiny myslivosti do 19. století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1916" y="1628800"/>
            <a:ext cx="8795320" cy="4680520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Předfeudální doba</a:t>
            </a:r>
          </a:p>
          <a:p>
            <a:pPr lvl="1"/>
            <a:r>
              <a:rPr lang="cs-CZ" dirty="0" smtClean="0"/>
              <a:t>Volný lov</a:t>
            </a:r>
            <a:r>
              <a:rPr lang="cs-CZ" dirty="0"/>
              <a:t>, </a:t>
            </a:r>
            <a:r>
              <a:rPr lang="cs-CZ" dirty="0" smtClean="0"/>
              <a:t>základní </a:t>
            </a:r>
            <a:r>
              <a:rPr lang="cs-CZ" dirty="0"/>
              <a:t>zdroj </a:t>
            </a:r>
            <a:r>
              <a:rPr lang="cs-CZ" dirty="0" smtClean="0"/>
              <a:t>obživy (domestikace = konec), důkaz odvahy</a:t>
            </a:r>
          </a:p>
          <a:p>
            <a:pPr lvl="1"/>
            <a:r>
              <a:rPr lang="cs-CZ" dirty="0" smtClean="0"/>
              <a:t>Klín, kyj, oštěp, luk, šíp, pasti, sítě, nahánění</a:t>
            </a:r>
          </a:p>
          <a:p>
            <a:pPr lvl="1"/>
            <a:r>
              <a:rPr lang="cs-CZ" dirty="0" err="1" smtClean="0"/>
              <a:t>Nimrud</a:t>
            </a:r>
            <a:r>
              <a:rPr lang="cs-CZ" dirty="0" smtClean="0"/>
              <a:t>, fresky, malby</a:t>
            </a:r>
          </a:p>
          <a:p>
            <a:r>
              <a:rPr lang="cs-CZ" dirty="0" smtClean="0"/>
              <a:t>Feudalismus</a:t>
            </a:r>
          </a:p>
          <a:p>
            <a:pPr lvl="1"/>
            <a:r>
              <a:rPr lang="cs-CZ" dirty="0" smtClean="0"/>
              <a:t>Prezentace, tradice, estetika, zpestření jídelníčku </a:t>
            </a:r>
          </a:p>
          <a:p>
            <a:pPr lvl="1"/>
            <a:r>
              <a:rPr lang="cs-CZ" dirty="0" smtClean="0"/>
              <a:t>Přivlastnění práva lovu</a:t>
            </a:r>
          </a:p>
          <a:p>
            <a:pPr lvl="2"/>
            <a:r>
              <a:rPr lang="cs-CZ" dirty="0" smtClean="0"/>
              <a:t>Regál (Boleslav – 950)</a:t>
            </a:r>
          </a:p>
          <a:p>
            <a:pPr lvl="2"/>
            <a:r>
              <a:rPr lang="cs-CZ" dirty="0" smtClean="0"/>
              <a:t>Dominikál (Václav IV. – 1388)</a:t>
            </a:r>
          </a:p>
          <a:p>
            <a:pPr lvl="1"/>
            <a:r>
              <a:rPr lang="cs-CZ" dirty="0" smtClean="0"/>
              <a:t>Lovecké družiny, hrady, účelové obce, počátky tradic (</a:t>
            </a:r>
            <a:r>
              <a:rPr lang="cs-CZ" dirty="0" err="1" smtClean="0"/>
              <a:t>Sporck</a:t>
            </a:r>
            <a:r>
              <a:rPr lang="cs-CZ" dirty="0" smtClean="0"/>
              <a:t>), lovecký personál, robota, pytláctví</a:t>
            </a:r>
          </a:p>
          <a:p>
            <a:pPr lvl="1"/>
            <a:r>
              <a:rPr lang="cs-CZ" dirty="0" smtClean="0"/>
              <a:t>Štvanice, parforsní hon, plachtový hon, sítě, pasti, čižba</a:t>
            </a:r>
          </a:p>
          <a:p>
            <a:pPr lvl="1"/>
            <a:r>
              <a:rPr lang="cs-CZ" dirty="0" smtClean="0"/>
              <a:t>Počátky myslivosti (Český sněm - 1573)</a:t>
            </a:r>
          </a:p>
          <a:p>
            <a:pPr lvl="1"/>
            <a:r>
              <a:rPr lang="cs-CZ" dirty="0" smtClean="0"/>
              <a:t>Řád o myslivosti (1786 – Josef II.)</a:t>
            </a:r>
          </a:p>
          <a:p>
            <a:pPr lvl="1"/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I/B/9,10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773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60648"/>
            <a:ext cx="7956376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Myslivost v 19. století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579296" cy="4680520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cs-CZ" dirty="0" smtClean="0"/>
              <a:t>1849 – Říšský zákon o myslivosti</a:t>
            </a:r>
          </a:p>
          <a:p>
            <a:pPr lvl="2"/>
            <a:r>
              <a:rPr lang="cs-CZ" dirty="0" smtClean="0"/>
              <a:t>Konec dominikálního práva</a:t>
            </a:r>
          </a:p>
          <a:p>
            <a:pPr lvl="2"/>
            <a:r>
              <a:rPr lang="cs-CZ" dirty="0" smtClean="0"/>
              <a:t>115 ha, obecní honitby</a:t>
            </a:r>
          </a:p>
          <a:p>
            <a:pPr lvl="2"/>
            <a:r>
              <a:rPr lang="cs-CZ" dirty="0" err="1" smtClean="0"/>
              <a:t>Pachtovné</a:t>
            </a:r>
            <a:r>
              <a:rPr lang="cs-CZ" dirty="0" smtClean="0"/>
              <a:t>, lovecké spolky</a:t>
            </a:r>
          </a:p>
          <a:p>
            <a:pPr lvl="1"/>
            <a:r>
              <a:rPr lang="cs-CZ" dirty="0" smtClean="0"/>
              <a:t>Chov drobné zvěře, úbytek spárkaté</a:t>
            </a:r>
          </a:p>
          <a:p>
            <a:pPr lvl="1"/>
            <a:r>
              <a:rPr lang="cs-CZ" dirty="0" smtClean="0"/>
              <a:t>Bažantnictví, nové druhy zvěře, obory, přehlídky trofejí</a:t>
            </a:r>
          </a:p>
          <a:p>
            <a:pPr lvl="1"/>
            <a:r>
              <a:rPr lang="cs-CZ" dirty="0" smtClean="0"/>
              <a:t>Puškařství (Lebeda, Brandejs)</a:t>
            </a:r>
          </a:p>
          <a:p>
            <a:pPr lvl="1"/>
            <a:r>
              <a:rPr lang="cs-CZ" dirty="0" smtClean="0"/>
              <a:t>Zemský zákon o myslivosti (Č. 1866, M. 1873, S. 1877)</a:t>
            </a:r>
          </a:p>
          <a:p>
            <a:pPr lvl="2"/>
            <a:r>
              <a:rPr lang="cs-CZ" dirty="0" smtClean="0"/>
              <a:t>Tvorba honiteb</a:t>
            </a:r>
          </a:p>
          <a:p>
            <a:pPr lvl="2"/>
            <a:r>
              <a:rPr lang="cs-CZ" dirty="0" smtClean="0"/>
              <a:t>Vzdělávání, lovecké lístky</a:t>
            </a:r>
          </a:p>
          <a:p>
            <a:pPr lvl="2"/>
            <a:r>
              <a:rPr lang="cs-CZ" dirty="0" smtClean="0"/>
              <a:t>Vyloučení dělníků za mzdu</a:t>
            </a:r>
          </a:p>
          <a:p>
            <a:pPr lvl="1"/>
            <a:r>
              <a:rPr lang="cs-CZ" dirty="0" smtClean="0"/>
              <a:t>Literární tvorba </a:t>
            </a:r>
          </a:p>
          <a:p>
            <a:pPr lvl="2"/>
            <a:r>
              <a:rPr lang="cs-CZ" dirty="0" smtClean="0"/>
              <a:t>Špatný – Zábavy myslivecké</a:t>
            </a:r>
          </a:p>
          <a:p>
            <a:pPr lvl="2"/>
            <a:r>
              <a:rPr lang="cs-CZ" dirty="0" smtClean="0"/>
              <a:t>Černý - </a:t>
            </a:r>
            <a:r>
              <a:rPr lang="cs-CZ" dirty="0" err="1" smtClean="0"/>
              <a:t>Myslivosť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I/B/11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62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60648"/>
            <a:ext cx="7956376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Myslivost ve 20. století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8579296" cy="4680520"/>
          </a:xfrm>
        </p:spPr>
        <p:txBody>
          <a:bodyPr>
            <a:normAutofit fontScale="70000" lnSpcReduction="20000"/>
          </a:bodyPr>
          <a:lstStyle/>
          <a:p>
            <a:pPr lvl="1"/>
            <a:r>
              <a:rPr lang="cs-CZ" dirty="0" smtClean="0"/>
              <a:t>1923 – ČSMJ, Stráž myslivosti</a:t>
            </a:r>
          </a:p>
          <a:p>
            <a:pPr lvl="1"/>
            <a:r>
              <a:rPr lang="cs-CZ" dirty="0" smtClean="0"/>
              <a:t>1929 – malý zákon o myslivosti</a:t>
            </a:r>
          </a:p>
          <a:p>
            <a:pPr lvl="2"/>
            <a:r>
              <a:rPr lang="cs-CZ" dirty="0" smtClean="0"/>
              <a:t>Doby hájení</a:t>
            </a:r>
          </a:p>
          <a:p>
            <a:pPr lvl="1"/>
            <a:r>
              <a:rPr lang="cs-CZ" dirty="0" smtClean="0"/>
              <a:t>1941 – povinné členství, 150 ha</a:t>
            </a:r>
          </a:p>
          <a:p>
            <a:pPr lvl="1"/>
            <a:r>
              <a:rPr lang="cs-CZ" dirty="0" smtClean="0"/>
              <a:t>1947 – široká účast obyvatel na výkonu myslivosti</a:t>
            </a:r>
          </a:p>
          <a:p>
            <a:pPr lvl="1"/>
            <a:r>
              <a:rPr lang="cs-CZ" dirty="0" smtClean="0"/>
              <a:t>Po 1948 – nájem jen spolky</a:t>
            </a:r>
          </a:p>
          <a:p>
            <a:pPr lvl="1"/>
            <a:r>
              <a:rPr lang="cs-CZ" dirty="0" smtClean="0"/>
              <a:t>1962 – Zákon o myslivosti č. 23</a:t>
            </a:r>
          </a:p>
          <a:p>
            <a:pPr lvl="2"/>
            <a:r>
              <a:rPr lang="cs-CZ" dirty="0" smtClean="0"/>
              <a:t>Výčet druhů zvěře, 500 ha</a:t>
            </a:r>
          </a:p>
          <a:p>
            <a:pPr lvl="1"/>
            <a:r>
              <a:rPr lang="cs-CZ" dirty="0" smtClean="0"/>
              <a:t>1992 </a:t>
            </a:r>
          </a:p>
          <a:p>
            <a:pPr lvl="2"/>
            <a:r>
              <a:rPr lang="cs-CZ" dirty="0" smtClean="0"/>
              <a:t>Navrácení práva myslivosti vlastníkům pozemků</a:t>
            </a:r>
          </a:p>
          <a:p>
            <a:pPr lvl="2"/>
            <a:r>
              <a:rPr lang="cs-CZ" dirty="0" smtClean="0"/>
              <a:t>Honitby pronajímají i fyzické osoby</a:t>
            </a:r>
          </a:p>
          <a:p>
            <a:pPr lvl="2"/>
            <a:r>
              <a:rPr lang="cs-CZ" dirty="0" smtClean="0"/>
              <a:t>Vznik ČMMJ, konec povinného členství</a:t>
            </a:r>
          </a:p>
          <a:p>
            <a:pPr lvl="1"/>
            <a:r>
              <a:rPr lang="cs-CZ" dirty="0"/>
              <a:t>Výzkum a literární tvorba</a:t>
            </a:r>
          </a:p>
          <a:p>
            <a:pPr lvl="1"/>
            <a:r>
              <a:rPr lang="cs-CZ" dirty="0" smtClean="0"/>
              <a:t>Vývoj stavů zvěře: koroptev – zajíc, bažant – spárkatá</a:t>
            </a:r>
          </a:p>
          <a:p>
            <a:pPr lvl="1"/>
            <a:r>
              <a:rPr lang="cs-CZ" dirty="0" smtClean="0"/>
              <a:t>Vývoj veřejného mínění ve vztahu k myslivosti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I/B/12, I/C/16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014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60648"/>
            <a:ext cx="7956376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Myslivost v 21. století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8579296" cy="4680520"/>
          </a:xfrm>
        </p:spPr>
        <p:txBody>
          <a:bodyPr>
            <a:normAutofit fontScale="77500" lnSpcReduction="20000"/>
          </a:bodyPr>
          <a:lstStyle/>
          <a:p>
            <a:pPr lvl="1"/>
            <a:r>
              <a:rPr lang="cs-CZ" dirty="0" smtClean="0"/>
              <a:t>2001 – Zákon č. 449</a:t>
            </a:r>
          </a:p>
          <a:p>
            <a:pPr lvl="2"/>
            <a:r>
              <a:rPr lang="cs-CZ" dirty="0" smtClean="0"/>
              <a:t>Honební společenstva, 500 ha</a:t>
            </a:r>
          </a:p>
          <a:p>
            <a:pPr lvl="2"/>
            <a:r>
              <a:rPr lang="cs-CZ" dirty="0" smtClean="0"/>
              <a:t>Myslivost – součást národního kulturního dědictví</a:t>
            </a:r>
          </a:p>
          <a:p>
            <a:pPr lvl="2"/>
            <a:r>
              <a:rPr lang="cs-CZ" dirty="0" smtClean="0"/>
              <a:t>Zvěř – součást ekosystémů</a:t>
            </a:r>
          </a:p>
          <a:p>
            <a:pPr lvl="2"/>
            <a:r>
              <a:rPr lang="cs-CZ" dirty="0" smtClean="0"/>
              <a:t>Škody zvěří</a:t>
            </a:r>
          </a:p>
          <a:p>
            <a:pPr lvl="1"/>
            <a:r>
              <a:rPr lang="cs-CZ" dirty="0" smtClean="0"/>
              <a:t>Pokles prestiže myslivců, tlak bulvárních médií</a:t>
            </a:r>
          </a:p>
          <a:p>
            <a:pPr lvl="1"/>
            <a:r>
              <a:rPr lang="cs-CZ" dirty="0" smtClean="0"/>
              <a:t>Ochrana zvířat, ekologičtí aktivisté, udržitelný rozvoj</a:t>
            </a:r>
          </a:p>
          <a:p>
            <a:pPr lvl="1"/>
            <a:r>
              <a:rPr lang="cs-CZ" dirty="0" smtClean="0"/>
              <a:t>Řízení myslivosti – </a:t>
            </a:r>
            <a:r>
              <a:rPr lang="cs-CZ" dirty="0" err="1" smtClean="0"/>
              <a:t>MZe</a:t>
            </a:r>
            <a:r>
              <a:rPr lang="cs-CZ" dirty="0" smtClean="0"/>
              <a:t>, ORP</a:t>
            </a:r>
          </a:p>
          <a:p>
            <a:pPr lvl="1"/>
            <a:r>
              <a:rPr lang="cs-CZ" dirty="0" smtClean="0"/>
              <a:t>Změny veterinární legislativy a situace</a:t>
            </a:r>
          </a:p>
          <a:p>
            <a:pPr lvl="1"/>
            <a:r>
              <a:rPr lang="cs-CZ" dirty="0" smtClean="0"/>
              <a:t>ČMMJ – zájmové kluby, pokles členské základny, změny v obchodních organizacích</a:t>
            </a:r>
          </a:p>
          <a:p>
            <a:pPr lvl="1"/>
            <a:r>
              <a:rPr lang="cs-CZ" dirty="0" smtClean="0"/>
              <a:t>Zvěř – spárkatá na vrcholu, minimum drobné, výkyvy stavů srnčí, vysoké stavy šelem</a:t>
            </a:r>
            <a:r>
              <a:rPr lang="cs-CZ" dirty="0"/>
              <a:t>, invazní druhy, </a:t>
            </a:r>
            <a:r>
              <a:rPr lang="cs-CZ" dirty="0" smtClean="0"/>
              <a:t>návrat velkých šelem</a:t>
            </a:r>
          </a:p>
          <a:p>
            <a:pPr lvl="1"/>
            <a:r>
              <a:rPr lang="cs-CZ" dirty="0"/>
              <a:t>Seznam nemateriálních statků tradiční a lidové kultury České </a:t>
            </a:r>
            <a:r>
              <a:rPr lang="cs-CZ" dirty="0" smtClean="0"/>
              <a:t>republiky (myslivost - 2011)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</a:t>
            </a:r>
            <a:r>
              <a:rPr lang="cs-CZ" dirty="0"/>
              <a:t>I/B/13 , I/C/16</a:t>
            </a:r>
          </a:p>
        </p:txBody>
      </p:sp>
    </p:spTree>
    <p:extLst>
      <p:ext uri="{BB962C8B-B14F-4D97-AF65-F5344CB8AC3E}">
        <p14:creationId xmlns:p14="http://schemas.microsoft.com/office/powerpoint/2010/main" val="302175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08248"/>
            <a:ext cx="8229600" cy="1143000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Významné mezníky v dějinách </a:t>
            </a:r>
            <a:br>
              <a:rPr lang="cs-CZ" sz="3600" b="1" dirty="0" smtClean="0"/>
            </a:br>
            <a:r>
              <a:rPr lang="cs-CZ" sz="3600" b="1" dirty="0" smtClean="0"/>
              <a:t>myslivosti - souhrn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8363272" cy="4781128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Regál, dominikál </a:t>
            </a:r>
          </a:p>
          <a:p>
            <a:r>
              <a:rPr lang="cs-CZ" dirty="0" smtClean="0"/>
              <a:t>1573 – vlastnictví pozemků = právo myslivosti</a:t>
            </a:r>
          </a:p>
          <a:p>
            <a:r>
              <a:rPr lang="cs-CZ" dirty="0" err="1" smtClean="0"/>
              <a:t>Sporck</a:t>
            </a:r>
            <a:r>
              <a:rPr lang="cs-CZ" dirty="0" smtClean="0"/>
              <a:t> – tradice, Řád sv. Huberta</a:t>
            </a:r>
          </a:p>
          <a:p>
            <a:r>
              <a:rPr lang="cs-CZ" dirty="0" smtClean="0"/>
              <a:t>1849 – 115 ha</a:t>
            </a:r>
          </a:p>
          <a:p>
            <a:r>
              <a:rPr lang="cs-CZ" dirty="0" smtClean="0"/>
              <a:t>ČSMJ, Stráž myslivosti – 1923 (ČMMJ – 1993)</a:t>
            </a:r>
            <a:endParaRPr lang="cs-CZ" dirty="0"/>
          </a:p>
          <a:p>
            <a:r>
              <a:rPr lang="cs-CZ" dirty="0" smtClean="0"/>
              <a:t>Malý honební zákon – 1929</a:t>
            </a:r>
          </a:p>
          <a:p>
            <a:r>
              <a:rPr lang="cs-CZ" dirty="0" smtClean="0"/>
              <a:t>1947 – „zlidovění“ myslivosti </a:t>
            </a:r>
          </a:p>
          <a:p>
            <a:r>
              <a:rPr lang="cs-CZ" dirty="0" smtClean="0"/>
              <a:t>Zákon o myslivosti – 1962, 2001 – 500 ha</a:t>
            </a:r>
          </a:p>
          <a:p>
            <a:r>
              <a:rPr lang="cs-CZ" dirty="0" smtClean="0"/>
              <a:t>Myslivost - nehmotný statek - 2011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I/A/6, I/B/9-13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015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9538"/>
            <a:ext cx="7715200" cy="1143000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Osobnost myslivce, </a:t>
            </a:r>
            <a:br>
              <a:rPr lang="cs-CZ" sz="3600" b="1" dirty="0" smtClean="0"/>
            </a:br>
            <a:r>
              <a:rPr lang="cs-CZ" sz="3600" b="1" dirty="0" smtClean="0"/>
              <a:t>etika v myslivosti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892480" cy="4608512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Morálka, etika, stavovská čest, celoživotní vzdělávání, tradice, mluva</a:t>
            </a:r>
          </a:p>
          <a:p>
            <a:r>
              <a:rPr lang="cs-CZ" dirty="0" smtClean="0"/>
              <a:t>Výkon myslivosti</a:t>
            </a:r>
          </a:p>
          <a:p>
            <a:pPr lvl="1"/>
            <a:r>
              <a:rPr lang="cs-CZ" dirty="0" smtClean="0"/>
              <a:t>Myslivecká vzdálenost, vodící samice, nástřel, dosled, zbraň</a:t>
            </a:r>
          </a:p>
          <a:p>
            <a:pPr lvl="1"/>
            <a:r>
              <a:rPr lang="cs-CZ" dirty="0" smtClean="0"/>
              <a:t>Společný lov, ošetření zvěře a trofeje, úcta ke zvěři</a:t>
            </a:r>
          </a:p>
          <a:p>
            <a:pPr lvl="1"/>
            <a:r>
              <a:rPr lang="cs-CZ" dirty="0" smtClean="0"/>
              <a:t>Ne </a:t>
            </a:r>
            <a:r>
              <a:rPr lang="cs-CZ" dirty="0"/>
              <a:t>– vystřelování lokalit, opěšalá, hladina, </a:t>
            </a:r>
            <a:r>
              <a:rPr lang="cs-CZ" dirty="0" smtClean="0"/>
              <a:t>lože, </a:t>
            </a:r>
            <a:r>
              <a:rPr lang="cs-CZ" dirty="0" err="1" smtClean="0"/>
              <a:t>újedničení</a:t>
            </a:r>
            <a:r>
              <a:rPr lang="cs-CZ" dirty="0" smtClean="0"/>
              <a:t>, pes</a:t>
            </a:r>
          </a:p>
          <a:p>
            <a:r>
              <a:rPr lang="cs-CZ" dirty="0" smtClean="0"/>
              <a:t>Společenská stránka</a:t>
            </a:r>
          </a:p>
          <a:p>
            <a:pPr lvl="1"/>
            <a:r>
              <a:rPr lang="cs-CZ" dirty="0" smtClean="0"/>
              <a:t>Chování, soužití, dodržování zákona, prezentace myslivosti</a:t>
            </a:r>
          </a:p>
          <a:p>
            <a:pPr lvl="1"/>
            <a:r>
              <a:rPr lang="cs-CZ" dirty="0" smtClean="0"/>
              <a:t>Vizáž, vystupování, klobouk, podání ruky, mluva, tradice, bezpečnost</a:t>
            </a:r>
          </a:p>
          <a:p>
            <a:pPr lvl="1"/>
            <a:r>
              <a:rPr lang="cs-CZ" dirty="0" smtClean="0"/>
              <a:t>Akce - hosté a starší, účast – pozvánky, omluva, termíny</a:t>
            </a:r>
          </a:p>
          <a:p>
            <a:r>
              <a:rPr lang="cs-CZ" dirty="0" smtClean="0"/>
              <a:t>Myslivecký řád ČMMJ - 2004</a:t>
            </a:r>
          </a:p>
          <a:p>
            <a:pPr lvl="1"/>
            <a:r>
              <a:rPr lang="cs-CZ" dirty="0"/>
              <a:t>Chov zvěře</a:t>
            </a:r>
          </a:p>
          <a:p>
            <a:pPr lvl="1"/>
            <a:r>
              <a:rPr lang="cs-CZ" dirty="0"/>
              <a:t>Lov zvěře</a:t>
            </a:r>
          </a:p>
          <a:p>
            <a:pPr lvl="1"/>
            <a:r>
              <a:rPr lang="cs-CZ" dirty="0"/>
              <a:t>Bezpečnostní pravidla</a:t>
            </a:r>
          </a:p>
          <a:p>
            <a:pPr lvl="1"/>
            <a:r>
              <a:rPr lang="cs-CZ" dirty="0"/>
              <a:t>Morálka, vystupování myslivce</a:t>
            </a:r>
          </a:p>
          <a:p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I/A/7, I/C/10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928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60648"/>
            <a:ext cx="80327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Vztah myslivce ke zvěři a trofeji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892480" cy="4608512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Živá zvěř</a:t>
            </a:r>
          </a:p>
          <a:p>
            <a:pPr lvl="1"/>
            <a:r>
              <a:rPr lang="cs-CZ" dirty="0" smtClean="0"/>
              <a:t>Každodenní zájem, sebevzdělávání</a:t>
            </a:r>
          </a:p>
          <a:p>
            <a:pPr lvl="1"/>
            <a:r>
              <a:rPr lang="cs-CZ" dirty="0" smtClean="0"/>
              <a:t>Péče o zvěř</a:t>
            </a:r>
          </a:p>
          <a:p>
            <a:pPr lvl="1"/>
            <a:r>
              <a:rPr lang="cs-CZ" dirty="0" smtClean="0"/>
              <a:t>Odpovídající lov – druh, počet, místo, způsob</a:t>
            </a:r>
          </a:p>
          <a:p>
            <a:r>
              <a:rPr lang="cs-CZ" dirty="0" smtClean="0"/>
              <a:t>Ulovená zvěř</a:t>
            </a:r>
          </a:p>
          <a:p>
            <a:pPr lvl="1"/>
            <a:r>
              <a:rPr lang="cs-CZ" dirty="0" smtClean="0"/>
              <a:t>Zacházení – neházet, nesedat, neklást věci, chvojí</a:t>
            </a:r>
          </a:p>
          <a:p>
            <a:pPr lvl="1"/>
            <a:r>
              <a:rPr lang="cs-CZ" dirty="0" smtClean="0"/>
              <a:t>Ošetření – veterinární pravidla</a:t>
            </a:r>
          </a:p>
          <a:p>
            <a:r>
              <a:rPr lang="cs-CZ" dirty="0" smtClean="0"/>
              <a:t>Trofej</a:t>
            </a:r>
          </a:p>
          <a:p>
            <a:pPr lvl="1"/>
            <a:r>
              <a:rPr lang="cs-CZ" dirty="0" smtClean="0"/>
              <a:t>Pečlivá preparace a úprava</a:t>
            </a:r>
          </a:p>
          <a:p>
            <a:pPr lvl="1"/>
            <a:r>
              <a:rPr lang="cs-CZ" dirty="0" smtClean="0"/>
              <a:t>Vhodné vystavení</a:t>
            </a:r>
          </a:p>
          <a:p>
            <a:pPr lvl="1"/>
            <a:r>
              <a:rPr lang="cs-CZ" dirty="0" smtClean="0"/>
              <a:t>Doživotní majetek myslivce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I/A/17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112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82848"/>
            <a:ext cx="8032700" cy="1143000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Etika ve vztahu k vývoji </a:t>
            </a:r>
            <a:br>
              <a:rPr lang="cs-CZ" sz="3600" b="1" dirty="0" smtClean="0"/>
            </a:br>
            <a:r>
              <a:rPr lang="cs-CZ" sz="3600" b="1" dirty="0" smtClean="0"/>
              <a:t>loveckých norem a pomůcek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892480" cy="4608512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Trendy</a:t>
            </a:r>
          </a:p>
          <a:p>
            <a:pPr lvl="1"/>
            <a:r>
              <a:rPr lang="cs-CZ" dirty="0" smtClean="0"/>
              <a:t>Humanizace lovu, snížení utrpení zvěře, rychlé usmrcení</a:t>
            </a:r>
          </a:p>
          <a:p>
            <a:pPr lvl="1"/>
            <a:r>
              <a:rPr lang="cs-CZ" dirty="0" smtClean="0"/>
              <a:t>Požadavky na výkon zbraní</a:t>
            </a:r>
          </a:p>
          <a:p>
            <a:pPr lvl="1"/>
            <a:r>
              <a:rPr lang="cs-CZ" dirty="0" smtClean="0"/>
              <a:t>Definice zakázaných způsobů lovu</a:t>
            </a:r>
          </a:p>
          <a:p>
            <a:pPr lvl="1"/>
            <a:r>
              <a:rPr lang="cs-CZ" dirty="0" smtClean="0"/>
              <a:t>Zákon na ochranu zvířat proti týrání </a:t>
            </a:r>
          </a:p>
          <a:p>
            <a:r>
              <a:rPr lang="cs-CZ" dirty="0" smtClean="0"/>
              <a:t>Problémové metody</a:t>
            </a:r>
          </a:p>
          <a:p>
            <a:pPr lvl="1"/>
            <a:r>
              <a:rPr lang="cs-CZ" dirty="0" smtClean="0"/>
              <a:t>Lov u zdrojů potravy a vody</a:t>
            </a:r>
          </a:p>
          <a:p>
            <a:pPr lvl="1"/>
            <a:r>
              <a:rPr lang="cs-CZ" dirty="0" smtClean="0"/>
              <a:t>Lov při zemědělských pracích</a:t>
            </a:r>
          </a:p>
          <a:p>
            <a:pPr lvl="1"/>
            <a:r>
              <a:rPr lang="cs-CZ" dirty="0" err="1" smtClean="0"/>
              <a:t>Vnadiště</a:t>
            </a:r>
            <a:r>
              <a:rPr lang="cs-CZ" dirty="0" smtClean="0"/>
              <a:t> a jejich provedení</a:t>
            </a:r>
          </a:p>
          <a:p>
            <a:pPr lvl="1"/>
            <a:r>
              <a:rPr lang="cs-CZ" dirty="0" smtClean="0"/>
              <a:t>Umělé osvětlení, noční vidění</a:t>
            </a:r>
          </a:p>
          <a:p>
            <a:pPr lvl="1"/>
            <a:r>
              <a:rPr lang="cs-CZ" dirty="0" smtClean="0"/>
              <a:t>Usmrcení poraněné zvěře</a:t>
            </a:r>
          </a:p>
          <a:p>
            <a:pPr lvl="1"/>
            <a:r>
              <a:rPr lang="cs-CZ" dirty="0" smtClean="0"/>
              <a:t>Usmrcení odchycené zvěře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I/B/14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124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60648"/>
            <a:ext cx="80327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Myslivecké zvyky a tradice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7237" y="1916832"/>
            <a:ext cx="8136904" cy="4608512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Myslivecké zvyky</a:t>
            </a:r>
          </a:p>
          <a:p>
            <a:pPr lvl="1"/>
            <a:r>
              <a:rPr lang="cs-CZ" dirty="0"/>
              <a:t>Mluva, odívání, troubení, úlomky, zálomky, zvyky při lovech, poslední leč</a:t>
            </a:r>
          </a:p>
          <a:p>
            <a:r>
              <a:rPr lang="cs-CZ" dirty="0" smtClean="0"/>
              <a:t>Myslivecké tradice</a:t>
            </a:r>
          </a:p>
          <a:p>
            <a:pPr lvl="1"/>
            <a:r>
              <a:rPr lang="cs-CZ" dirty="0" smtClean="0"/>
              <a:t>Pověry, patroni, pověsti, tvorba, červen - měsíc myslivosti, svatba, křtiny, rozloučení</a:t>
            </a:r>
          </a:p>
          <a:p>
            <a:r>
              <a:rPr lang="cs-CZ" dirty="0" smtClean="0"/>
              <a:t>Vyvíjí se, stále živá oblast, citlivý přístup</a:t>
            </a:r>
          </a:p>
          <a:p>
            <a:r>
              <a:rPr lang="cs-CZ" dirty="0" smtClean="0"/>
              <a:t>Počátky</a:t>
            </a:r>
          </a:p>
          <a:p>
            <a:pPr lvl="1"/>
            <a:r>
              <a:rPr lang="cs-CZ" dirty="0" smtClean="0"/>
              <a:t>Profesní stavovské zvyklosti, od středověku</a:t>
            </a:r>
          </a:p>
          <a:p>
            <a:pPr lvl="1"/>
            <a:r>
              <a:rPr lang="cs-CZ" dirty="0" smtClean="0"/>
              <a:t>Vliv francouzský a německý</a:t>
            </a:r>
          </a:p>
          <a:p>
            <a:pPr lvl="1"/>
            <a:r>
              <a:rPr lang="cs-CZ" dirty="0" smtClean="0"/>
              <a:t>František Antonín hrabě </a:t>
            </a:r>
            <a:r>
              <a:rPr lang="cs-CZ" dirty="0" err="1"/>
              <a:t>Sporck</a:t>
            </a:r>
            <a:r>
              <a:rPr lang="cs-CZ" dirty="0"/>
              <a:t> (</a:t>
            </a:r>
            <a:r>
              <a:rPr lang="cs-CZ" dirty="0" smtClean="0"/>
              <a:t>1662-1738)</a:t>
            </a:r>
            <a:endParaRPr lang="cs-CZ" dirty="0"/>
          </a:p>
          <a:p>
            <a:pPr lvl="2"/>
            <a:r>
              <a:rPr lang="cs-CZ" dirty="0" smtClean="0"/>
              <a:t>parforsní hon</a:t>
            </a:r>
          </a:p>
          <a:p>
            <a:pPr lvl="2"/>
            <a:r>
              <a:rPr lang="cs-CZ" dirty="0" smtClean="0"/>
              <a:t>Úlomky, troubení, odívání, tesák</a:t>
            </a:r>
          </a:p>
          <a:p>
            <a:r>
              <a:rPr lang="cs-CZ" dirty="0" smtClean="0"/>
              <a:t>Kovařík, </a:t>
            </a:r>
            <a:r>
              <a:rPr lang="cs-CZ" dirty="0" err="1" smtClean="0"/>
              <a:t>Tripes</a:t>
            </a:r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I/C/14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762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95548"/>
            <a:ext cx="8032700" cy="1143000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Myslivecká mluva - </a:t>
            </a:r>
            <a:br>
              <a:rPr lang="cs-CZ" sz="3600" b="1" dirty="0" smtClean="0"/>
            </a:br>
            <a:r>
              <a:rPr lang="cs-CZ" sz="3600" b="1" dirty="0" smtClean="0"/>
              <a:t>vývoj, význam, pravidla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9105" y="1844824"/>
            <a:ext cx="8136904" cy="4608512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Živý produkt, postupný vývoj</a:t>
            </a:r>
          </a:p>
          <a:p>
            <a:r>
              <a:rPr lang="cs-CZ" dirty="0" smtClean="0"/>
              <a:t>Vztah myslivce vůči zvěři a přírodě</a:t>
            </a:r>
          </a:p>
          <a:p>
            <a:r>
              <a:rPr lang="cs-CZ" dirty="0" smtClean="0"/>
              <a:t>Od středověku, lovecké družiny, specializované výrazy, pojmy neznámé ostatním obyvatelům, „myslivost“ od 14.  st.</a:t>
            </a:r>
          </a:p>
          <a:p>
            <a:r>
              <a:rPr lang="cs-CZ" dirty="0"/>
              <a:t>Jungmann – „Mluva myslivecká“</a:t>
            </a:r>
          </a:p>
          <a:p>
            <a:r>
              <a:rPr lang="cs-CZ" dirty="0" smtClean="0"/>
              <a:t>ON 48 </a:t>
            </a:r>
            <a:r>
              <a:rPr lang="cs-CZ" dirty="0"/>
              <a:t>0016 Myslivost – názvy a </a:t>
            </a:r>
            <a:r>
              <a:rPr lang="cs-CZ" dirty="0" smtClean="0"/>
              <a:t>definice</a:t>
            </a:r>
          </a:p>
          <a:p>
            <a:r>
              <a:rPr lang="cs-CZ" dirty="0" smtClean="0"/>
              <a:t>Součást nehmotného kulturního dědictví</a:t>
            </a:r>
          </a:p>
          <a:p>
            <a:r>
              <a:rPr lang="cs-CZ" dirty="0" smtClean="0"/>
              <a:t>J. V. Rozmara, C. </a:t>
            </a:r>
            <a:r>
              <a:rPr lang="cs-CZ" dirty="0" err="1" smtClean="0"/>
              <a:t>Rakušan+J</a:t>
            </a:r>
            <a:r>
              <a:rPr lang="cs-CZ" dirty="0" smtClean="0"/>
              <a:t>. Kovařík („Myslivecká mluva“ - 1994)</a:t>
            </a:r>
          </a:p>
          <a:p>
            <a:r>
              <a:rPr lang="cs-CZ" dirty="0" smtClean="0"/>
              <a:t>Použití </a:t>
            </a:r>
          </a:p>
          <a:p>
            <a:pPr lvl="1"/>
            <a:r>
              <a:rPr lang="cs-CZ" dirty="0" smtClean="0"/>
              <a:t>V mysliveckém životě důsledně</a:t>
            </a:r>
          </a:p>
          <a:p>
            <a:pPr lvl="1"/>
            <a:r>
              <a:rPr lang="cs-CZ" dirty="0" smtClean="0"/>
              <a:t>Mezi </a:t>
            </a:r>
            <a:r>
              <a:rPr lang="cs-CZ" dirty="0" err="1" smtClean="0"/>
              <a:t>nemysliveckou</a:t>
            </a:r>
            <a:r>
              <a:rPr lang="cs-CZ" dirty="0" smtClean="0"/>
              <a:t> veřejností - opatrně</a:t>
            </a:r>
          </a:p>
          <a:p>
            <a:r>
              <a:rPr lang="cs-CZ" dirty="0" smtClean="0"/>
              <a:t>Nesprávné výrazy</a:t>
            </a:r>
          </a:p>
          <a:p>
            <a:pPr lvl="1"/>
            <a:r>
              <a:rPr lang="cs-CZ" dirty="0" smtClean="0"/>
              <a:t>Lovu Dík!, telko, deka, šmolka, </a:t>
            </a:r>
            <a:r>
              <a:rPr lang="cs-CZ" dirty="0" err="1" smtClean="0"/>
              <a:t>slovit</a:t>
            </a:r>
            <a:r>
              <a:rPr lang="cs-CZ" dirty="0" smtClean="0"/>
              <a:t>, odstřelit, dohledávka (spárkatá), parukáč</a:t>
            </a:r>
          </a:p>
          <a:p>
            <a:r>
              <a:rPr lang="cs-CZ" b="1" i="1" dirty="0" smtClean="0"/>
              <a:t>Dále – pouze vybrané příklady podle jednotlivých oblastí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I/A/8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494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34938"/>
            <a:ext cx="7632848" cy="1143000"/>
          </a:xfrm>
        </p:spPr>
        <p:txBody>
          <a:bodyPr>
            <a:noAutofit/>
          </a:bodyPr>
          <a:lstStyle/>
          <a:p>
            <a:r>
              <a:rPr lang="cs-CZ" sz="3600" b="1" dirty="0"/>
              <a:t>Definice myslivosti </a:t>
            </a:r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smtClean="0"/>
              <a:t>a </a:t>
            </a:r>
            <a:r>
              <a:rPr lang="cs-CZ" sz="3600" b="1" dirty="0"/>
              <a:t>její význam pro společnost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82453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Zákon o myslivosti</a:t>
            </a:r>
            <a:endParaRPr lang="cs-CZ" dirty="0"/>
          </a:p>
          <a:p>
            <a:pPr lvl="1"/>
            <a:r>
              <a:rPr lang="cs-CZ" dirty="0"/>
              <a:t>Soubor činností prováděných v přírodě ve vztahu k volně žijící zvěři jako součásti ekosystému a spolková činnost směřující k udržení a rozvíjení mysliveckých tradic a zvyků jako součásti českého národního kulturního dědictví</a:t>
            </a:r>
            <a:endParaRPr lang="cs-CZ" dirty="0" smtClean="0"/>
          </a:p>
          <a:p>
            <a:r>
              <a:rPr lang="cs-CZ" dirty="0" smtClean="0"/>
              <a:t>Význam</a:t>
            </a:r>
            <a:endParaRPr lang="cs-CZ" dirty="0"/>
          </a:p>
          <a:p>
            <a:pPr lvl="1"/>
            <a:r>
              <a:rPr lang="cs-CZ" dirty="0" smtClean="0"/>
              <a:t>Ekologický</a:t>
            </a:r>
          </a:p>
          <a:p>
            <a:pPr lvl="1"/>
            <a:r>
              <a:rPr lang="cs-CZ" dirty="0" smtClean="0"/>
              <a:t>Ekonomický </a:t>
            </a:r>
          </a:p>
          <a:p>
            <a:pPr lvl="2"/>
            <a:r>
              <a:rPr lang="cs-CZ" dirty="0" smtClean="0"/>
              <a:t>Odnož zemědělské výroby</a:t>
            </a:r>
          </a:p>
          <a:p>
            <a:pPr lvl="2"/>
            <a:r>
              <a:rPr lang="cs-CZ" dirty="0" smtClean="0"/>
              <a:t>Producent a spotřebitel komodit</a:t>
            </a:r>
          </a:p>
          <a:p>
            <a:pPr lvl="1"/>
            <a:r>
              <a:rPr lang="cs-CZ" dirty="0" smtClean="0"/>
              <a:t>Společenský a kulturní</a:t>
            </a:r>
          </a:p>
          <a:p>
            <a:pPr lvl="1"/>
            <a:r>
              <a:rPr lang="cs-CZ" dirty="0" smtClean="0"/>
              <a:t>Rekreační a zdravotní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I/A/1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425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60648"/>
            <a:ext cx="80327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Myslivecká činnost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9105" y="1844824"/>
            <a:ext cx="8136904" cy="4608512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Výbava</a:t>
            </a:r>
          </a:p>
          <a:p>
            <a:pPr lvl="1"/>
            <a:r>
              <a:rPr lang="cs-CZ" dirty="0" smtClean="0"/>
              <a:t>Zbraně – dvojka, kozlice, kulovnice, obojetnice, lícnice</a:t>
            </a:r>
          </a:p>
          <a:p>
            <a:pPr lvl="1"/>
            <a:r>
              <a:rPr lang="cs-CZ" dirty="0" smtClean="0"/>
              <a:t>Řevnice, zaměřovací dalekohled, kolimátor, zavazák</a:t>
            </a:r>
            <a:endParaRPr lang="cs-CZ" dirty="0"/>
          </a:p>
          <a:p>
            <a:r>
              <a:rPr lang="cs-CZ" dirty="0" smtClean="0"/>
              <a:t>Lov a chov zvěře, činnost myslivců </a:t>
            </a:r>
            <a:endParaRPr lang="cs-CZ" dirty="0"/>
          </a:p>
          <a:p>
            <a:pPr lvl="1"/>
            <a:r>
              <a:rPr lang="cs-CZ" dirty="0"/>
              <a:t>Krmelec, posed, kazatelna, zásyp, </a:t>
            </a:r>
            <a:r>
              <a:rPr lang="cs-CZ" dirty="0" err="1" smtClean="0"/>
              <a:t>šoulák</a:t>
            </a:r>
            <a:r>
              <a:rPr lang="cs-CZ" dirty="0" smtClean="0"/>
              <a:t>, záštita, obeznání zvěře, umístění zásahu, komora, nástřel, tříšť, vábení</a:t>
            </a:r>
          </a:p>
          <a:p>
            <a:pPr lvl="1"/>
            <a:r>
              <a:rPr lang="cs-CZ" dirty="0" smtClean="0"/>
              <a:t>Stopa, ochoz, ždímání, </a:t>
            </a:r>
            <a:r>
              <a:rPr lang="cs-CZ" dirty="0" err="1" smtClean="0"/>
              <a:t>otěrky</a:t>
            </a:r>
            <a:r>
              <a:rPr lang="cs-CZ" dirty="0" smtClean="0"/>
              <a:t>, </a:t>
            </a:r>
            <a:r>
              <a:rPr lang="cs-CZ" dirty="0" err="1" smtClean="0"/>
              <a:t>hrabánky</a:t>
            </a:r>
            <a:r>
              <a:rPr lang="cs-CZ" dirty="0" smtClean="0"/>
              <a:t>, nebeská znamení</a:t>
            </a:r>
            <a:endParaRPr lang="cs-CZ" dirty="0"/>
          </a:p>
          <a:p>
            <a:pPr lvl="1"/>
            <a:r>
              <a:rPr lang="cs-CZ" dirty="0"/>
              <a:t>Čekaná, šoulačka, naháňka, hon, leč, </a:t>
            </a:r>
            <a:r>
              <a:rPr lang="cs-CZ" dirty="0" smtClean="0"/>
              <a:t>závodčí, sčítání</a:t>
            </a:r>
            <a:r>
              <a:rPr lang="cs-CZ" dirty="0"/>
              <a:t>, </a:t>
            </a:r>
            <a:r>
              <a:rPr lang="cs-CZ" dirty="0" smtClean="0"/>
              <a:t>trofej, lovecké právo, přikrmování, </a:t>
            </a:r>
            <a:r>
              <a:rPr lang="cs-CZ" dirty="0" err="1" smtClean="0"/>
              <a:t>hubertka</a:t>
            </a:r>
            <a:r>
              <a:rPr lang="cs-CZ" dirty="0" smtClean="0"/>
              <a:t>, shoz</a:t>
            </a:r>
            <a:endParaRPr lang="cs-CZ" dirty="0"/>
          </a:p>
          <a:p>
            <a:r>
              <a:rPr lang="cs-CZ" dirty="0"/>
              <a:t>Kynologie</a:t>
            </a:r>
          </a:p>
          <a:p>
            <a:pPr lvl="1"/>
            <a:r>
              <a:rPr lang="cs-CZ" dirty="0"/>
              <a:t>Vystavování, odložení, práce na barvě, ohař, </a:t>
            </a:r>
            <a:r>
              <a:rPr lang="cs-CZ" dirty="0" smtClean="0"/>
              <a:t>honič, načínač, aport, slídič, vysoký nos, hlásič, řemen</a:t>
            </a:r>
            <a:endParaRPr lang="cs-CZ" dirty="0"/>
          </a:p>
          <a:p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I/A/9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564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60648"/>
            <a:ext cx="80327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Popis spárkaté zvěře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9104" y="1844824"/>
            <a:ext cx="8677392" cy="4608512"/>
          </a:xfrm>
        </p:spPr>
        <p:txBody>
          <a:bodyPr>
            <a:noAutofit/>
          </a:bodyPr>
          <a:lstStyle/>
          <a:p>
            <a:r>
              <a:rPr lang="cs-CZ" sz="1500" dirty="0" smtClean="0"/>
              <a:t>Obecné pojmy</a:t>
            </a:r>
          </a:p>
          <a:p>
            <a:pPr lvl="1"/>
            <a:r>
              <a:rPr lang="cs-CZ" sz="1500" dirty="0" smtClean="0"/>
              <a:t>Světla</a:t>
            </a:r>
            <a:r>
              <a:rPr lang="cs-CZ" sz="1500" dirty="0"/>
              <a:t>, </a:t>
            </a:r>
            <a:r>
              <a:rPr lang="cs-CZ" sz="1500" dirty="0" smtClean="0"/>
              <a:t>svírák, slechy, větrník, běhy</a:t>
            </a:r>
            <a:r>
              <a:rPr lang="cs-CZ" sz="1500" dirty="0"/>
              <a:t>, </a:t>
            </a:r>
            <a:r>
              <a:rPr lang="cs-CZ" sz="1500" dirty="0" smtClean="0"/>
              <a:t>břicho, kýty, spárky, paspárky, hřbet</a:t>
            </a:r>
            <a:r>
              <a:rPr lang="cs-CZ" sz="1500" dirty="0"/>
              <a:t>, </a:t>
            </a:r>
            <a:r>
              <a:rPr lang="cs-CZ" sz="1500" dirty="0" smtClean="0"/>
              <a:t>trávník, </a:t>
            </a:r>
            <a:r>
              <a:rPr lang="cs-CZ" sz="1500" dirty="0" err="1" smtClean="0"/>
              <a:t>lízák</a:t>
            </a:r>
            <a:r>
              <a:rPr lang="cs-CZ" sz="1500" dirty="0" smtClean="0"/>
              <a:t>, svírka, kratiny, ráže, žíla, střapec, svírka, zástěrka, </a:t>
            </a:r>
            <a:r>
              <a:rPr lang="cs-CZ" sz="1500" dirty="0"/>
              <a:t>barva</a:t>
            </a:r>
            <a:r>
              <a:rPr lang="cs-CZ" sz="1500" dirty="0" smtClean="0"/>
              <a:t>, běl, zvěřina, obřitek, kelka, plece</a:t>
            </a:r>
          </a:p>
          <a:p>
            <a:pPr lvl="1"/>
            <a:r>
              <a:rPr lang="cs-CZ" sz="1500" dirty="0" smtClean="0"/>
              <a:t>Paroží, lodyhy, výsady, růže, pečetě, perly, vruby, špičák, vidlák, šesterák, nerovný, parukáč, lýčí, </a:t>
            </a:r>
            <a:r>
              <a:rPr lang="cs-CZ" sz="1500" dirty="0" err="1" smtClean="0"/>
              <a:t>škůdník</a:t>
            </a:r>
            <a:endParaRPr lang="cs-CZ" sz="1500" dirty="0"/>
          </a:p>
          <a:p>
            <a:pPr lvl="1"/>
            <a:r>
              <a:rPr lang="cs-CZ" sz="1500" dirty="0" smtClean="0"/>
              <a:t>Chrutí</a:t>
            </a:r>
            <a:r>
              <a:rPr lang="cs-CZ" sz="1500" dirty="0"/>
              <a:t>, říje, paše, lože, </a:t>
            </a:r>
            <a:r>
              <a:rPr lang="cs-CZ" sz="1500" dirty="0" smtClean="0"/>
              <a:t>vytahování, </a:t>
            </a:r>
            <a:r>
              <a:rPr lang="cs-CZ" sz="1500" dirty="0" err="1"/>
              <a:t>kalištění</a:t>
            </a:r>
            <a:r>
              <a:rPr lang="cs-CZ" sz="1500" dirty="0"/>
              <a:t>, </a:t>
            </a:r>
            <a:r>
              <a:rPr lang="cs-CZ" sz="1500" dirty="0" smtClean="0"/>
              <a:t>tlupa, shazování, nasazování, odkazování, loupání, jištění</a:t>
            </a:r>
            <a:endParaRPr lang="cs-CZ" sz="1500" dirty="0"/>
          </a:p>
          <a:p>
            <a:r>
              <a:rPr lang="cs-CZ" sz="1500" dirty="0" smtClean="0"/>
              <a:t>Jelen - laň kolouch </a:t>
            </a:r>
          </a:p>
          <a:p>
            <a:pPr lvl="1"/>
            <a:r>
              <a:rPr lang="cs-CZ" sz="1500" dirty="0" smtClean="0"/>
              <a:t>Spála, </a:t>
            </a:r>
            <a:r>
              <a:rPr lang="cs-CZ" sz="1500" dirty="0" err="1" smtClean="0"/>
              <a:t>prk</a:t>
            </a:r>
            <a:r>
              <a:rPr lang="cs-CZ" sz="1500" dirty="0" smtClean="0"/>
              <a:t>, slzník, očník, nadočník, opěrák, vlčník, koruna,</a:t>
            </a:r>
          </a:p>
          <a:p>
            <a:r>
              <a:rPr lang="cs-CZ" sz="1500" dirty="0" smtClean="0"/>
              <a:t>Daněk – daněla, daňče</a:t>
            </a:r>
          </a:p>
          <a:p>
            <a:pPr lvl="1"/>
            <a:r>
              <a:rPr lang="cs-CZ" sz="1500" dirty="0" smtClean="0"/>
              <a:t>Lopaty, vařečky, doliny, prsty, krajkování, očník, opěrák, aplauduje kelkou</a:t>
            </a:r>
          </a:p>
          <a:p>
            <a:r>
              <a:rPr lang="cs-CZ" sz="1500" dirty="0" smtClean="0"/>
              <a:t>Muflon – muflonka, muflonče</a:t>
            </a:r>
          </a:p>
          <a:p>
            <a:pPr lvl="1"/>
            <a:r>
              <a:rPr lang="cs-CZ" sz="1500" dirty="0" smtClean="0"/>
              <a:t>Sedlo, bezoárové koule, toulce, vruby, rouno</a:t>
            </a:r>
          </a:p>
          <a:p>
            <a:r>
              <a:rPr lang="cs-CZ" sz="1500" dirty="0" smtClean="0"/>
              <a:t>Srnec – srna, srnče</a:t>
            </a:r>
          </a:p>
          <a:p>
            <a:pPr lvl="1"/>
            <a:r>
              <a:rPr lang="cs-CZ" sz="1500" dirty="0" smtClean="0"/>
              <a:t>Čiplenka, </a:t>
            </a:r>
            <a:r>
              <a:rPr lang="cs-CZ" sz="1500" dirty="0" err="1" smtClean="0"/>
              <a:t>paličkáč</a:t>
            </a:r>
            <a:r>
              <a:rPr lang="cs-CZ" sz="1500" dirty="0" smtClean="0"/>
              <a:t>, </a:t>
            </a:r>
            <a:r>
              <a:rPr lang="cs-CZ" sz="1500" dirty="0" err="1" smtClean="0"/>
              <a:t>knoflíkáč</a:t>
            </a:r>
            <a:r>
              <a:rPr lang="cs-CZ" sz="1500" dirty="0" smtClean="0"/>
              <a:t>, </a:t>
            </a:r>
            <a:r>
              <a:rPr lang="cs-CZ" sz="1500" dirty="0" err="1" smtClean="0"/>
              <a:t>vývrtkáč</a:t>
            </a:r>
            <a:r>
              <a:rPr lang="cs-CZ" sz="1500" dirty="0" smtClean="0"/>
              <a:t>, </a:t>
            </a:r>
            <a:r>
              <a:rPr lang="cs-CZ" sz="1500" dirty="0" err="1" smtClean="0"/>
              <a:t>pucky</a:t>
            </a:r>
            <a:endParaRPr lang="cs-CZ" sz="1500" dirty="0" smtClean="0"/>
          </a:p>
          <a:p>
            <a:r>
              <a:rPr lang="cs-CZ" sz="1500" dirty="0" smtClean="0"/>
              <a:t>Prase – kanec, bachyně, sele</a:t>
            </a:r>
          </a:p>
          <a:p>
            <a:pPr lvl="1"/>
            <a:r>
              <a:rPr lang="cs-CZ" sz="1500" dirty="0" smtClean="0"/>
              <a:t>Zbraně, klektáky, </a:t>
            </a:r>
            <a:r>
              <a:rPr lang="cs-CZ" sz="1500" dirty="0" err="1" smtClean="0"/>
              <a:t>páráky</a:t>
            </a:r>
            <a:r>
              <a:rPr lang="cs-CZ" sz="1500" dirty="0" smtClean="0"/>
              <a:t>, ryj, pírko, hřeben, kyrys, sádlo, škára, </a:t>
            </a:r>
            <a:r>
              <a:rPr lang="cs-CZ" sz="1500" dirty="0" err="1" smtClean="0"/>
              <a:t>markazín</a:t>
            </a:r>
            <a:r>
              <a:rPr lang="cs-CZ" sz="1500" dirty="0" smtClean="0"/>
              <a:t>, lončák, buchtování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I/A/10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13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60648"/>
            <a:ext cx="80327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Popis drobné srstnaté zvěře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9105" y="1844824"/>
            <a:ext cx="8136904" cy="4608512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Obecné pojmy</a:t>
            </a:r>
          </a:p>
          <a:p>
            <a:pPr lvl="1"/>
            <a:r>
              <a:rPr lang="cs-CZ" dirty="0"/>
              <a:t>Světla, </a:t>
            </a:r>
            <a:r>
              <a:rPr lang="cs-CZ" dirty="0" smtClean="0"/>
              <a:t>huba, </a:t>
            </a:r>
            <a:r>
              <a:rPr lang="cs-CZ" dirty="0"/>
              <a:t>slechy, </a:t>
            </a:r>
            <a:r>
              <a:rPr lang="cs-CZ" dirty="0" smtClean="0"/>
              <a:t>vousy, běhy</a:t>
            </a:r>
            <a:r>
              <a:rPr lang="cs-CZ" dirty="0"/>
              <a:t>, břicho, kýty, </a:t>
            </a:r>
            <a:r>
              <a:rPr lang="cs-CZ" dirty="0" smtClean="0"/>
              <a:t>hřbet</a:t>
            </a:r>
            <a:r>
              <a:rPr lang="cs-CZ" dirty="0"/>
              <a:t>, </a:t>
            </a:r>
            <a:r>
              <a:rPr lang="cs-CZ" dirty="0" err="1" smtClean="0"/>
              <a:t>lízák</a:t>
            </a:r>
            <a:r>
              <a:rPr lang="cs-CZ" dirty="0"/>
              <a:t>, </a:t>
            </a:r>
            <a:r>
              <a:rPr lang="cs-CZ" dirty="0" smtClean="0"/>
              <a:t>barva</a:t>
            </a:r>
            <a:r>
              <a:rPr lang="cs-CZ" dirty="0"/>
              <a:t>, </a:t>
            </a:r>
            <a:r>
              <a:rPr lang="cs-CZ" dirty="0" smtClean="0"/>
              <a:t>sádlo, </a:t>
            </a:r>
            <a:r>
              <a:rPr lang="cs-CZ" dirty="0"/>
              <a:t>zvěřina, </a:t>
            </a:r>
            <a:r>
              <a:rPr lang="cs-CZ" dirty="0" smtClean="0"/>
              <a:t>pírko, vlna, bobky, ždímání, kamínkování, rez, honcování, ohryzávání </a:t>
            </a:r>
          </a:p>
          <a:p>
            <a:r>
              <a:rPr lang="cs-CZ" dirty="0" smtClean="0"/>
              <a:t>Zajíc – </a:t>
            </a:r>
            <a:r>
              <a:rPr lang="cs-CZ" dirty="0" err="1" smtClean="0"/>
              <a:t>zaječka</a:t>
            </a:r>
            <a:r>
              <a:rPr lang="cs-CZ" dirty="0" smtClean="0"/>
              <a:t>, zajíče </a:t>
            </a:r>
          </a:p>
          <a:p>
            <a:pPr lvl="1"/>
            <a:r>
              <a:rPr lang="cs-CZ" dirty="0" smtClean="0"/>
              <a:t>Struhy (</a:t>
            </a:r>
            <a:r>
              <a:rPr lang="cs-CZ" dirty="0" err="1" smtClean="0"/>
              <a:t>hlodáky</a:t>
            </a:r>
            <a:r>
              <a:rPr lang="cs-CZ" dirty="0" smtClean="0"/>
              <a:t>), kníry, </a:t>
            </a:r>
            <a:r>
              <a:rPr lang="cs-CZ" dirty="0" err="1" smtClean="0"/>
              <a:t>bakadla</a:t>
            </a:r>
            <a:r>
              <a:rPr lang="cs-CZ" dirty="0" smtClean="0"/>
              <a:t>, </a:t>
            </a:r>
            <a:r>
              <a:rPr lang="cs-CZ" dirty="0" err="1" smtClean="0"/>
              <a:t>matěj</a:t>
            </a:r>
            <a:r>
              <a:rPr lang="cs-CZ" dirty="0" smtClean="0"/>
              <a:t>, janek, ušák, kůže, lože, peláší, mrouká, vřeští, panáčkuje, beseduje, políčkuje, pěšinky</a:t>
            </a:r>
          </a:p>
          <a:p>
            <a:r>
              <a:rPr lang="cs-CZ" dirty="0" smtClean="0"/>
              <a:t>Králík – králice, králíče</a:t>
            </a:r>
          </a:p>
          <a:p>
            <a:pPr lvl="1"/>
            <a:r>
              <a:rPr lang="cs-CZ" dirty="0" smtClean="0"/>
              <a:t>Kolonie, dupe, bubnuje, vjíždí do a vychází z nory</a:t>
            </a:r>
          </a:p>
          <a:p>
            <a:r>
              <a:rPr lang="cs-CZ" dirty="0" smtClean="0"/>
              <a:t>Ondatra – </a:t>
            </a:r>
            <a:r>
              <a:rPr lang="cs-CZ" dirty="0" err="1" smtClean="0"/>
              <a:t>ondatřák</a:t>
            </a:r>
            <a:r>
              <a:rPr lang="cs-CZ" dirty="0" smtClean="0"/>
              <a:t>, ondatře</a:t>
            </a:r>
          </a:p>
          <a:p>
            <a:r>
              <a:rPr lang="cs-CZ" dirty="0" smtClean="0"/>
              <a:t>Bobr – </a:t>
            </a:r>
            <a:r>
              <a:rPr lang="cs-CZ" dirty="0" err="1" smtClean="0"/>
              <a:t>bobřák</a:t>
            </a:r>
            <a:r>
              <a:rPr lang="cs-CZ" dirty="0" smtClean="0"/>
              <a:t>, bobřice, bobře</a:t>
            </a:r>
          </a:p>
          <a:p>
            <a:r>
              <a:rPr lang="cs-CZ" dirty="0" smtClean="0"/>
              <a:t>Veverka – </a:t>
            </a:r>
            <a:r>
              <a:rPr lang="cs-CZ" dirty="0" err="1" smtClean="0"/>
              <a:t>veverčák</a:t>
            </a:r>
            <a:r>
              <a:rPr lang="cs-CZ" dirty="0" smtClean="0"/>
              <a:t>, </a:t>
            </a:r>
            <a:r>
              <a:rPr lang="cs-CZ" dirty="0" err="1" smtClean="0"/>
              <a:t>veverčice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I/A/11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623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60648"/>
            <a:ext cx="80327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Popis šelem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9105" y="1844824"/>
            <a:ext cx="8136904" cy="4608512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Obecné </a:t>
            </a:r>
            <a:r>
              <a:rPr lang="cs-CZ" dirty="0" smtClean="0"/>
              <a:t>pojmy</a:t>
            </a:r>
          </a:p>
          <a:p>
            <a:pPr lvl="1"/>
            <a:r>
              <a:rPr lang="cs-CZ" dirty="0" smtClean="0"/>
              <a:t>Světla</a:t>
            </a:r>
            <a:r>
              <a:rPr lang="cs-CZ" dirty="0"/>
              <a:t>, běhy, </a:t>
            </a:r>
            <a:r>
              <a:rPr lang="cs-CZ" dirty="0" smtClean="0"/>
              <a:t>slechy, barva</a:t>
            </a:r>
            <a:r>
              <a:rPr lang="cs-CZ" dirty="0"/>
              <a:t>, břicho, drápy, tlapky, hřbet, </a:t>
            </a:r>
            <a:r>
              <a:rPr lang="cs-CZ" dirty="0" smtClean="0"/>
              <a:t>morda, zbraně, trháky, srst, podsada, pesíky, kaňkování, přezka, spád, jádro</a:t>
            </a:r>
          </a:p>
          <a:p>
            <a:r>
              <a:rPr lang="cs-CZ" dirty="0" smtClean="0"/>
              <a:t>Liška – lišák, lišče</a:t>
            </a:r>
          </a:p>
          <a:p>
            <a:pPr lvl="1"/>
            <a:r>
              <a:rPr lang="cs-CZ" dirty="0" smtClean="0"/>
              <a:t>Pazoury, oháňka, kvítek, fialka, čáruje, kmotra, ferina, zrzka, uhlířka, kožich</a:t>
            </a:r>
          </a:p>
          <a:p>
            <a:r>
              <a:rPr lang="cs-CZ" dirty="0" smtClean="0"/>
              <a:t>Kuna – </a:t>
            </a:r>
            <a:r>
              <a:rPr lang="cs-CZ" dirty="0" err="1" smtClean="0"/>
              <a:t>kuňák</a:t>
            </a:r>
            <a:r>
              <a:rPr lang="cs-CZ" dirty="0" smtClean="0"/>
              <a:t>, </a:t>
            </a:r>
            <a:r>
              <a:rPr lang="cs-CZ" dirty="0" err="1" smtClean="0"/>
              <a:t>kunice</a:t>
            </a:r>
            <a:r>
              <a:rPr lang="cs-CZ" dirty="0" smtClean="0"/>
              <a:t>, kuně</a:t>
            </a:r>
          </a:p>
          <a:p>
            <a:pPr lvl="1"/>
            <a:r>
              <a:rPr lang="cs-CZ" dirty="0" smtClean="0"/>
              <a:t>Oháňka, </a:t>
            </a:r>
            <a:r>
              <a:rPr lang="cs-CZ" dirty="0" err="1" smtClean="0"/>
              <a:t>mordička</a:t>
            </a:r>
            <a:r>
              <a:rPr lang="cs-CZ" dirty="0" smtClean="0"/>
              <a:t>, náprsenka, </a:t>
            </a:r>
            <a:r>
              <a:rPr lang="cs-CZ" dirty="0" err="1" smtClean="0"/>
              <a:t>kýtky</a:t>
            </a:r>
            <a:endParaRPr lang="cs-CZ" dirty="0" smtClean="0"/>
          </a:p>
          <a:p>
            <a:r>
              <a:rPr lang="cs-CZ" dirty="0" smtClean="0"/>
              <a:t>Jezevec – jezevčice, jezevče</a:t>
            </a:r>
          </a:p>
          <a:p>
            <a:pPr lvl="1"/>
            <a:r>
              <a:rPr lang="cs-CZ" dirty="0" smtClean="0"/>
              <a:t>Štětec, sádelník, funí, kmotr, strýc, poustevník</a:t>
            </a:r>
          </a:p>
          <a:p>
            <a:r>
              <a:rPr lang="cs-CZ" dirty="0" smtClean="0"/>
              <a:t>Medvěd – medvědice, medvídě</a:t>
            </a:r>
          </a:p>
          <a:p>
            <a:pPr lvl="1"/>
            <a:r>
              <a:rPr lang="cs-CZ" dirty="0" smtClean="0"/>
              <a:t>Tlapy, pazoury, kelka, houně, </a:t>
            </a:r>
            <a:r>
              <a:rPr lang="cs-CZ" dirty="0" err="1" smtClean="0"/>
              <a:t>macek</a:t>
            </a:r>
            <a:r>
              <a:rPr lang="cs-CZ" dirty="0" smtClean="0"/>
              <a:t>, brumla</a:t>
            </a:r>
          </a:p>
          <a:p>
            <a:pPr marL="400050" lvl="2" indent="0">
              <a:buNone/>
            </a:pPr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I/A/12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876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60648"/>
            <a:ext cx="80327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Popis pernaté zvěře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9105" y="1844824"/>
            <a:ext cx="8136904" cy="4608512"/>
          </a:xfrm>
        </p:spPr>
        <p:txBody>
          <a:bodyPr>
            <a:normAutofit fontScale="55000" lnSpcReduction="20000"/>
          </a:bodyPr>
          <a:lstStyle/>
          <a:p>
            <a:r>
              <a:rPr lang="cs-CZ" sz="3600" dirty="0"/>
              <a:t>Obecné </a:t>
            </a:r>
            <a:r>
              <a:rPr lang="cs-CZ" sz="3600" dirty="0" smtClean="0"/>
              <a:t>pojmy</a:t>
            </a:r>
          </a:p>
          <a:p>
            <a:pPr lvl="1"/>
            <a:r>
              <a:rPr lang="cs-CZ" sz="2900" dirty="0" smtClean="0"/>
              <a:t>Stojáky, plováky, prsty, drápy, světla, </a:t>
            </a:r>
            <a:r>
              <a:rPr lang="cs-CZ" sz="2900" dirty="0" err="1" smtClean="0"/>
              <a:t>klovec</a:t>
            </a:r>
            <a:r>
              <a:rPr lang="cs-CZ" sz="2900" dirty="0" smtClean="0"/>
              <a:t>, hruď, hřbet, břicho, perutě, letky, tok, ošlapování, popelení, zvěřina, barva, </a:t>
            </a:r>
            <a:r>
              <a:rPr lang="cs-CZ" sz="2900" dirty="0" err="1" smtClean="0"/>
              <a:t>výpraš</a:t>
            </a:r>
            <a:endParaRPr lang="cs-CZ" sz="2900" dirty="0" smtClean="0"/>
          </a:p>
          <a:p>
            <a:r>
              <a:rPr lang="cs-CZ" sz="3600" dirty="0" smtClean="0"/>
              <a:t>Bažant – kohout, slepice</a:t>
            </a:r>
          </a:p>
          <a:p>
            <a:pPr lvl="1"/>
            <a:r>
              <a:rPr lang="cs-CZ" sz="2900" dirty="0" smtClean="0"/>
              <a:t>Klín, </a:t>
            </a:r>
            <a:r>
              <a:rPr lang="cs-CZ" sz="2900" dirty="0" err="1" smtClean="0"/>
              <a:t>poušky</a:t>
            </a:r>
            <a:r>
              <a:rPr lang="cs-CZ" sz="2900" dirty="0" smtClean="0"/>
              <a:t>, růžky, obojek, ostruhy, </a:t>
            </a:r>
            <a:r>
              <a:rPr lang="cs-CZ" sz="2900" dirty="0" err="1" smtClean="0"/>
              <a:t>drnošlap</a:t>
            </a:r>
            <a:r>
              <a:rPr lang="cs-CZ" sz="2900" dirty="0" smtClean="0"/>
              <a:t>, kodrcání, ostruhování</a:t>
            </a:r>
          </a:p>
          <a:p>
            <a:r>
              <a:rPr lang="cs-CZ" sz="3600" dirty="0" smtClean="0"/>
              <a:t>Koroptev – kohoutek, slepička, kuře</a:t>
            </a:r>
          </a:p>
          <a:p>
            <a:pPr lvl="1"/>
            <a:r>
              <a:rPr lang="cs-CZ" sz="2900" dirty="0" smtClean="0"/>
              <a:t>Podkova, </a:t>
            </a:r>
            <a:r>
              <a:rPr lang="cs-CZ" sz="2900" dirty="0" err="1" smtClean="0"/>
              <a:t>tatrček</a:t>
            </a:r>
            <a:r>
              <a:rPr lang="cs-CZ" sz="2900" dirty="0" smtClean="0"/>
              <a:t>, </a:t>
            </a:r>
            <a:r>
              <a:rPr lang="cs-CZ" sz="2900" dirty="0" err="1" smtClean="0"/>
              <a:t>čiřikavka</a:t>
            </a:r>
            <a:r>
              <a:rPr lang="cs-CZ" sz="2900" dirty="0" smtClean="0"/>
              <a:t>, celibátník, čiřikání, dýchánek</a:t>
            </a:r>
          </a:p>
          <a:p>
            <a:r>
              <a:rPr lang="cs-CZ" sz="3600" dirty="0" smtClean="0"/>
              <a:t>Tetřevovití</a:t>
            </a:r>
          </a:p>
          <a:p>
            <a:pPr lvl="1"/>
            <a:r>
              <a:rPr lang="cs-CZ" sz="2900" dirty="0" err="1" smtClean="0"/>
              <a:t>Tatrč</a:t>
            </a:r>
            <a:r>
              <a:rPr lang="cs-CZ" sz="2900" dirty="0" smtClean="0"/>
              <a:t>, lyra, srpky, </a:t>
            </a:r>
            <a:r>
              <a:rPr lang="cs-CZ" sz="2900" dirty="0" err="1" smtClean="0"/>
              <a:t>poušky</a:t>
            </a:r>
            <a:r>
              <a:rPr lang="cs-CZ" sz="2900" dirty="0" smtClean="0"/>
              <a:t>, bublání, pšoukání, zábrk, pukání, trylek, výlusk, broušení</a:t>
            </a:r>
          </a:p>
          <a:p>
            <a:r>
              <a:rPr lang="cs-CZ" sz="3600" dirty="0" smtClean="0"/>
              <a:t>Kachna – kačer, káče</a:t>
            </a:r>
          </a:p>
          <a:p>
            <a:pPr lvl="1"/>
            <a:r>
              <a:rPr lang="cs-CZ" sz="2900" dirty="0"/>
              <a:t>K</a:t>
            </a:r>
            <a:r>
              <a:rPr lang="cs-CZ" sz="2900" dirty="0" smtClean="0"/>
              <a:t>ačírky, zobák, vruby, nehet, zrcátka </a:t>
            </a:r>
          </a:p>
          <a:p>
            <a:r>
              <a:rPr lang="cs-CZ" sz="3600" dirty="0" smtClean="0"/>
              <a:t>Husa – houser, house</a:t>
            </a:r>
          </a:p>
          <a:p>
            <a:r>
              <a:rPr lang="cs-CZ" sz="3600" dirty="0" smtClean="0"/>
              <a:t>Dravci</a:t>
            </a:r>
          </a:p>
          <a:p>
            <a:pPr lvl="1"/>
            <a:r>
              <a:rPr lang="cs-CZ" sz="2900" dirty="0" smtClean="0"/>
              <a:t>Maso, stříkance, </a:t>
            </a:r>
            <a:r>
              <a:rPr lang="cs-CZ" sz="2900" dirty="0" err="1" smtClean="0"/>
              <a:t>rýdovák</a:t>
            </a:r>
            <a:r>
              <a:rPr lang="cs-CZ" sz="2900" dirty="0" smtClean="0"/>
              <a:t>, pařáty, kalhotky, zejk, zásnubní lety</a:t>
            </a:r>
          </a:p>
          <a:p>
            <a:r>
              <a:rPr lang="cs-CZ" sz="3600" dirty="0" smtClean="0"/>
              <a:t>Sovy</a:t>
            </a:r>
          </a:p>
          <a:p>
            <a:pPr lvl="1"/>
            <a:r>
              <a:rPr lang="cs-CZ" sz="2900" dirty="0" smtClean="0"/>
              <a:t>Závoj, vývržky, vratiprst, ouška</a:t>
            </a:r>
            <a:r>
              <a:rPr lang="cs-CZ" sz="2900" smtClean="0"/>
              <a:t>, houkání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I/A/12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037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60648"/>
            <a:ext cx="80327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Zvyky při lovu zvěře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7237" y="1772816"/>
            <a:ext cx="8136904" cy="4608512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První kule</a:t>
            </a:r>
          </a:p>
          <a:p>
            <a:pPr lvl="1"/>
            <a:r>
              <a:rPr lang="cs-CZ" dirty="0" smtClean="0"/>
              <a:t>První smrtelný zásah</a:t>
            </a:r>
          </a:p>
          <a:p>
            <a:pPr lvl="1"/>
            <a:r>
              <a:rPr lang="cs-CZ" dirty="0" smtClean="0"/>
              <a:t>Přednost před brokem</a:t>
            </a:r>
          </a:p>
          <a:p>
            <a:r>
              <a:rPr lang="cs-CZ" dirty="0" smtClean="0"/>
              <a:t>Poslední brok</a:t>
            </a:r>
          </a:p>
          <a:p>
            <a:pPr lvl="1"/>
            <a:r>
              <a:rPr lang="cs-CZ" dirty="0" smtClean="0"/>
              <a:t>Pozor na ránu „do hrobu“</a:t>
            </a:r>
          </a:p>
          <a:p>
            <a:r>
              <a:rPr lang="cs-CZ" dirty="0" smtClean="0"/>
              <a:t>Nesmí být předmětem sporů, rozhoduje vedoucí lovu</a:t>
            </a:r>
          </a:p>
          <a:p>
            <a:r>
              <a:rPr lang="cs-CZ" dirty="0" smtClean="0"/>
              <a:t>Stráž u kusu</a:t>
            </a:r>
          </a:p>
          <a:p>
            <a:pPr lvl="1"/>
            <a:r>
              <a:rPr lang="cs-CZ" dirty="0" smtClean="0"/>
              <a:t>Ihned po dosledování</a:t>
            </a:r>
          </a:p>
          <a:p>
            <a:pPr lvl="1"/>
            <a:r>
              <a:rPr lang="cs-CZ" dirty="0" smtClean="0"/>
              <a:t>Splynutí s přírodou, zamyšlení</a:t>
            </a:r>
          </a:p>
          <a:p>
            <a:pPr lvl="1"/>
            <a:r>
              <a:rPr lang="cs-CZ" dirty="0" smtClean="0"/>
              <a:t>Vzdání pocty zvěři, poděkování za úspěch</a:t>
            </a:r>
          </a:p>
          <a:p>
            <a:pPr lvl="1"/>
            <a:r>
              <a:rPr lang="cs-CZ" dirty="0" smtClean="0"/>
              <a:t>Přizpůsobit situaci – počasí, času apod.</a:t>
            </a:r>
          </a:p>
          <a:p>
            <a:r>
              <a:rPr lang="cs-CZ" dirty="0" smtClean="0"/>
              <a:t>Lovecké právo </a:t>
            </a:r>
          </a:p>
          <a:p>
            <a:pPr lvl="1"/>
            <a:r>
              <a:rPr lang="cs-CZ" dirty="0" smtClean="0"/>
              <a:t>Jedlé části vývrhu</a:t>
            </a:r>
          </a:p>
          <a:p>
            <a:pPr lvl="1"/>
            <a:r>
              <a:rPr lang="cs-CZ" dirty="0" smtClean="0"/>
              <a:t>Náleží tomu, kdo zvěř vyvrhoval</a:t>
            </a:r>
          </a:p>
          <a:p>
            <a:r>
              <a:rPr lang="cs-CZ" dirty="0" smtClean="0"/>
              <a:t>Trofej – uživatele, dle zvyku přenechává lovci</a:t>
            </a:r>
          </a:p>
          <a:p>
            <a:pPr marL="457200" lvl="1" indent="0">
              <a:buNone/>
            </a:pPr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I/A/16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514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Zvyky při individuálním lovu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892480" cy="4608512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Obecné</a:t>
            </a:r>
          </a:p>
          <a:p>
            <a:pPr lvl="1"/>
            <a:r>
              <a:rPr lang="cs-CZ" dirty="0" smtClean="0"/>
              <a:t>Klobouk, ustrojení, výbava, mluva, respektování návštěvníků přírody</a:t>
            </a:r>
          </a:p>
          <a:p>
            <a:r>
              <a:rPr lang="cs-CZ" dirty="0" smtClean="0"/>
              <a:t>Lov</a:t>
            </a:r>
          </a:p>
          <a:p>
            <a:pPr lvl="1"/>
            <a:r>
              <a:rPr lang="cs-CZ" dirty="0" smtClean="0"/>
              <a:t>Myslivecká vzdálenost, průběrný odstřel, zálomky, úlomky, stráž u kusu, ošetření zvěře, transport zvěře</a:t>
            </a:r>
          </a:p>
          <a:p>
            <a:r>
              <a:rPr lang="cs-CZ" dirty="0" smtClean="0"/>
              <a:t>Průvodce</a:t>
            </a:r>
          </a:p>
          <a:p>
            <a:pPr lvl="1"/>
            <a:r>
              <a:rPr lang="cs-CZ" dirty="0" smtClean="0"/>
              <a:t>Přejícnost, snaha o úspěch, prvky přátelství, dopředu podmínky  </a:t>
            </a:r>
          </a:p>
          <a:p>
            <a:r>
              <a:rPr lang="cs-CZ" dirty="0" smtClean="0"/>
              <a:t>Host </a:t>
            </a:r>
          </a:p>
          <a:p>
            <a:pPr lvl="1"/>
            <a:r>
              <a:rPr lang="cs-CZ" dirty="0" smtClean="0"/>
              <a:t>Nekritizování, respektování pravidel a pokynů, doprovod dohodnout dopředu, přezkoušení zbraně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I/A/14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097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Zvyky při společném lovu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892480" cy="4608512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Obecné</a:t>
            </a:r>
          </a:p>
          <a:p>
            <a:pPr lvl="1"/>
            <a:r>
              <a:rPr lang="cs-CZ" dirty="0" smtClean="0"/>
              <a:t>Příchod, omluva, zdravení, klobouk, ustrojení, výbava, mluva, přátelské chování, přejícnost, bezpečnost…</a:t>
            </a:r>
          </a:p>
          <a:p>
            <a:r>
              <a:rPr lang="cs-CZ" dirty="0" smtClean="0"/>
              <a:t>Stanoviště</a:t>
            </a:r>
          </a:p>
          <a:p>
            <a:pPr lvl="1"/>
            <a:r>
              <a:rPr lang="cs-CZ" dirty="0" smtClean="0"/>
              <a:t>Respektování místa, nekritizování, nepřecházení, řada,  </a:t>
            </a:r>
            <a:r>
              <a:rPr lang="cs-CZ" dirty="0" err="1" smtClean="0"/>
              <a:t>neustřelování</a:t>
            </a:r>
            <a:r>
              <a:rPr lang="cs-CZ" dirty="0" smtClean="0"/>
              <a:t> zvěře, přednost hosta a staršího, myslivecká vzdálenost, znalost zálomků a signálů, výlož</a:t>
            </a:r>
          </a:p>
          <a:p>
            <a:r>
              <a:rPr lang="cs-CZ" dirty="0" smtClean="0"/>
              <a:t>Výřad</a:t>
            </a:r>
          </a:p>
          <a:p>
            <a:pPr lvl="1"/>
            <a:r>
              <a:rPr lang="cs-CZ" dirty="0" smtClean="0"/>
              <a:t>Účast, ustrojení, vzdání pocty, úlomky, focení, telefonování</a:t>
            </a:r>
          </a:p>
          <a:p>
            <a:r>
              <a:rPr lang="cs-CZ" dirty="0" smtClean="0"/>
              <a:t>Poslední leč – účast, omluva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I/A/15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856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Úlomky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892480" cy="4752528"/>
          </a:xfrm>
        </p:spPr>
        <p:txBody>
          <a:bodyPr>
            <a:normAutofit fontScale="55000" lnSpcReduction="20000"/>
          </a:bodyPr>
          <a:lstStyle/>
          <a:p>
            <a:r>
              <a:rPr lang="cs-CZ" dirty="0" smtClean="0"/>
              <a:t>Domácí dřeviny</a:t>
            </a:r>
          </a:p>
          <a:p>
            <a:r>
              <a:rPr lang="cs-CZ" dirty="0" err="1" smtClean="0"/>
              <a:t>Třívýhonkový</a:t>
            </a:r>
            <a:r>
              <a:rPr lang="cs-CZ" dirty="0" smtClean="0"/>
              <a:t> -  spárkatá, větší šelmy a pernatá</a:t>
            </a:r>
          </a:p>
          <a:p>
            <a:r>
              <a:rPr lang="cs-CZ" dirty="0" smtClean="0"/>
              <a:t>Lovcův úlomek</a:t>
            </a:r>
          </a:p>
          <a:p>
            <a:pPr lvl="1"/>
            <a:r>
              <a:rPr lang="cs-CZ" dirty="0" smtClean="0"/>
              <a:t>Individuálně - za každý kus, po ulovení</a:t>
            </a:r>
          </a:p>
          <a:p>
            <a:pPr lvl="1"/>
            <a:r>
              <a:rPr lang="cs-CZ" dirty="0" smtClean="0"/>
              <a:t>Společný lov – za různé druhy různé, na výřadu</a:t>
            </a:r>
          </a:p>
          <a:p>
            <a:pPr lvl="1"/>
            <a:r>
              <a:rPr lang="cs-CZ" dirty="0" smtClean="0"/>
              <a:t>Pravá strana klobouku, smočit v barvě na vstřelu</a:t>
            </a:r>
          </a:p>
          <a:p>
            <a:pPr lvl="1"/>
            <a:r>
              <a:rPr lang="cs-CZ" dirty="0" smtClean="0"/>
              <a:t>Předání průvodcem – na klobouku, tesáku, slavnostní akt</a:t>
            </a:r>
          </a:p>
          <a:p>
            <a:pPr lvl="1"/>
            <a:r>
              <a:rPr lang="cs-CZ" dirty="0" smtClean="0"/>
              <a:t>Boční část zpět průvodci nebo psovi</a:t>
            </a:r>
          </a:p>
          <a:p>
            <a:r>
              <a:rPr lang="cs-CZ" dirty="0" smtClean="0"/>
              <a:t>Poslední hryz</a:t>
            </a:r>
          </a:p>
          <a:p>
            <a:pPr lvl="1"/>
            <a:r>
              <a:rPr lang="cs-CZ" dirty="0" smtClean="0"/>
              <a:t>Po ulovení, na výloži</a:t>
            </a:r>
          </a:p>
          <a:p>
            <a:pPr lvl="1"/>
            <a:r>
              <a:rPr lang="cs-CZ" dirty="0" smtClean="0"/>
              <a:t>Do svíráku (</a:t>
            </a:r>
            <a:r>
              <a:rPr lang="cs-CZ" dirty="0" err="1" smtClean="0"/>
              <a:t>klovce</a:t>
            </a:r>
            <a:r>
              <a:rPr lang="cs-CZ" dirty="0" smtClean="0"/>
              <a:t>), u šelem ne </a:t>
            </a:r>
          </a:p>
          <a:p>
            <a:r>
              <a:rPr lang="cs-CZ" dirty="0" smtClean="0"/>
              <a:t>Vlastnický</a:t>
            </a:r>
          </a:p>
          <a:p>
            <a:pPr lvl="1"/>
            <a:r>
              <a:rPr lang="cs-CZ" dirty="0" err="1" smtClean="0"/>
              <a:t>Pětivýhonkový</a:t>
            </a:r>
            <a:r>
              <a:rPr lang="cs-CZ" dirty="0" smtClean="0"/>
              <a:t>, samčí zvěř – směrem k trofeji, holá – ke kýtám</a:t>
            </a:r>
          </a:p>
          <a:p>
            <a:r>
              <a:rPr lang="cs-CZ" dirty="0" err="1" smtClean="0"/>
              <a:t>Vstřelový</a:t>
            </a:r>
            <a:r>
              <a:rPr lang="cs-CZ" dirty="0" smtClean="0"/>
              <a:t> </a:t>
            </a:r>
          </a:p>
          <a:p>
            <a:pPr lvl="1"/>
            <a:r>
              <a:rPr lang="cs-CZ" dirty="0" err="1" smtClean="0"/>
              <a:t>Jednovýhonkový</a:t>
            </a:r>
            <a:r>
              <a:rPr lang="cs-CZ" dirty="0" smtClean="0"/>
              <a:t> – do vstřelu</a:t>
            </a:r>
          </a:p>
          <a:p>
            <a:r>
              <a:rPr lang="cs-CZ" dirty="0" smtClean="0"/>
              <a:t>Stavovský</a:t>
            </a:r>
          </a:p>
          <a:p>
            <a:pPr lvl="1"/>
            <a:r>
              <a:rPr lang="cs-CZ" dirty="0" smtClean="0"/>
              <a:t>Společenský – levá strana klobouku</a:t>
            </a:r>
          </a:p>
          <a:p>
            <a:pPr lvl="1"/>
            <a:r>
              <a:rPr lang="cs-CZ" dirty="0" smtClean="0"/>
              <a:t>Rozloučení – rubem navrch, ev. na klopu, pak do hrobu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I/A/18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478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Výlož a výřad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892480" cy="4752528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Společné lovy</a:t>
            </a:r>
          </a:p>
          <a:p>
            <a:r>
              <a:rPr lang="cs-CZ" dirty="0" smtClean="0"/>
              <a:t>Evidenční a slavnostní charakter, veškerá zvěř</a:t>
            </a:r>
          </a:p>
          <a:p>
            <a:r>
              <a:rPr lang="cs-CZ" dirty="0" smtClean="0"/>
              <a:t>Všichni zúčastnění, troubení signálů a fanfár</a:t>
            </a:r>
          </a:p>
          <a:p>
            <a:r>
              <a:rPr lang="cs-CZ" dirty="0" smtClean="0"/>
              <a:t>Zvěř na pravý bok (pernatá na záda), každý 10. kus povytažený</a:t>
            </a:r>
          </a:p>
          <a:p>
            <a:r>
              <a:rPr lang="cs-CZ" dirty="0" smtClean="0"/>
              <a:t>Spárkatá – vpředu samčí, dále holá, liška nakonec</a:t>
            </a:r>
          </a:p>
          <a:p>
            <a:r>
              <a:rPr lang="cs-CZ" dirty="0" smtClean="0"/>
              <a:t>Drobná – vpředu liška, pak srstnatá, pernatá nakonec</a:t>
            </a:r>
          </a:p>
          <a:p>
            <a:r>
              <a:rPr lang="cs-CZ" dirty="0" smtClean="0"/>
              <a:t>Výlož – po každé leči, ošetření, poslední hryz</a:t>
            </a:r>
          </a:p>
          <a:p>
            <a:r>
              <a:rPr lang="cs-CZ" dirty="0" smtClean="0"/>
              <a:t>Výřad – na zakončení honu, v rozích ohně, pod zvěř chvojí</a:t>
            </a:r>
          </a:p>
          <a:p>
            <a:pPr lvl="1"/>
            <a:r>
              <a:rPr lang="cs-CZ" dirty="0" smtClean="0"/>
              <a:t>Nástupní pravidla – honci a psovodi za zvěři, střelci proti hlavám, vedoucí u hřbetu, trubači proti vedoucímu</a:t>
            </a:r>
          </a:p>
          <a:p>
            <a:pPr lvl="1"/>
            <a:r>
              <a:rPr lang="cs-CZ" dirty="0" smtClean="0"/>
              <a:t>Výsledek lovu, úlomky, rozdělení zvěřiny, poděkování </a:t>
            </a:r>
          </a:p>
          <a:p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I/A/19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85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sz="3600" b="1" dirty="0"/>
              <a:t>Myslivost jako hospodářská činnost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3888432" cy="482453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Vstupní předpoklady</a:t>
            </a:r>
            <a:endParaRPr lang="cs-CZ" dirty="0"/>
          </a:p>
          <a:p>
            <a:pPr lvl="1"/>
            <a:r>
              <a:rPr lang="cs-CZ" dirty="0"/>
              <a:t>Hospodaření v krajině</a:t>
            </a:r>
          </a:p>
          <a:p>
            <a:pPr lvl="1"/>
            <a:r>
              <a:rPr lang="cs-CZ" dirty="0"/>
              <a:t>Využití části přírodních zdrojů</a:t>
            </a:r>
          </a:p>
          <a:p>
            <a:pPr lvl="1"/>
            <a:r>
              <a:rPr lang="cs-CZ" dirty="0"/>
              <a:t>Participace na zemědělských produktech</a:t>
            </a:r>
          </a:p>
          <a:p>
            <a:pPr lvl="1"/>
            <a:r>
              <a:rPr lang="cs-CZ" dirty="0"/>
              <a:t>Škody na zemědělských i lesních kulturách</a:t>
            </a:r>
          </a:p>
          <a:p>
            <a:r>
              <a:rPr lang="cs-CZ" dirty="0"/>
              <a:t>Produkty</a:t>
            </a:r>
          </a:p>
          <a:p>
            <a:pPr lvl="1"/>
            <a:r>
              <a:rPr lang="cs-CZ" dirty="0"/>
              <a:t>Zvěřina – kvantitativní a kvalitativní význam</a:t>
            </a:r>
          </a:p>
          <a:p>
            <a:pPr lvl="1"/>
            <a:r>
              <a:rPr lang="cs-CZ" dirty="0"/>
              <a:t>Parohy, rohy, </a:t>
            </a:r>
            <a:r>
              <a:rPr lang="cs-CZ" dirty="0" smtClean="0"/>
              <a:t>kůže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252426" y="1772816"/>
            <a:ext cx="3888432" cy="482453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3300" dirty="0" smtClean="0"/>
              <a:t>Ekonomika</a:t>
            </a:r>
          </a:p>
          <a:p>
            <a:pPr lvl="1"/>
            <a:r>
              <a:rPr lang="cs-CZ" sz="2900" dirty="0" smtClean="0"/>
              <a:t>Péče o národní bohatství</a:t>
            </a:r>
          </a:p>
          <a:p>
            <a:pPr lvl="1"/>
            <a:r>
              <a:rPr lang="cs-CZ" sz="2900" dirty="0" smtClean="0"/>
              <a:t>Odběr výrobků</a:t>
            </a:r>
          </a:p>
          <a:p>
            <a:pPr lvl="1"/>
            <a:r>
              <a:rPr lang="cs-CZ" sz="2900" dirty="0" smtClean="0"/>
              <a:t>Cestovní ruch</a:t>
            </a:r>
          </a:p>
          <a:p>
            <a:pPr lvl="1"/>
            <a:r>
              <a:rPr lang="cs-CZ" sz="2900" dirty="0" smtClean="0"/>
              <a:t>Pracovní příležitosti</a:t>
            </a:r>
          </a:p>
          <a:p>
            <a:pPr lvl="1"/>
            <a:r>
              <a:rPr lang="cs-CZ" sz="2900" dirty="0" smtClean="0"/>
              <a:t>Pohonné hmoty</a:t>
            </a:r>
          </a:p>
          <a:p>
            <a:pPr lvl="1"/>
            <a:r>
              <a:rPr lang="cs-CZ" sz="2900" dirty="0" smtClean="0"/>
              <a:t>Daně</a:t>
            </a:r>
          </a:p>
          <a:p>
            <a:pPr lvl="1"/>
            <a:r>
              <a:rPr lang="cs-CZ" sz="2900" dirty="0" smtClean="0"/>
              <a:t>Nájmy z honiteb</a:t>
            </a:r>
          </a:p>
          <a:p>
            <a:pPr lvl="1"/>
            <a:r>
              <a:rPr lang="cs-CZ" sz="2900" dirty="0" smtClean="0"/>
              <a:t>Škody zvěří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I/A/2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991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Zálomky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892480" cy="4752528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Dorozumívací prostředek</a:t>
            </a:r>
          </a:p>
          <a:p>
            <a:r>
              <a:rPr lang="cs-CZ" dirty="0" smtClean="0"/>
              <a:t>Hlavní – upozornění, délka paže, rubem nahoru, ostrouhat</a:t>
            </a:r>
          </a:p>
          <a:p>
            <a:r>
              <a:rPr lang="cs-CZ" dirty="0" smtClean="0"/>
              <a:t>Směrový – délka předloktí, uříznutým koncem ukazuje směr, ostrouhaný, rubem nahoru</a:t>
            </a:r>
          </a:p>
          <a:p>
            <a:r>
              <a:rPr lang="cs-CZ" dirty="0" smtClean="0"/>
              <a:t>Nástřelový – délka paže, zabodnutý</a:t>
            </a:r>
          </a:p>
          <a:p>
            <a:pPr lvl="1"/>
            <a:r>
              <a:rPr lang="cs-CZ" dirty="0" err="1" smtClean="0"/>
              <a:t>Slednice</a:t>
            </a:r>
            <a:r>
              <a:rPr lang="cs-CZ" dirty="0" smtClean="0"/>
              <a:t> – směr odskoku, velikost ruky</a:t>
            </a:r>
          </a:p>
          <a:p>
            <a:pPr lvl="1"/>
            <a:r>
              <a:rPr lang="cs-CZ" dirty="0" smtClean="0"/>
              <a:t>Příčný – za </a:t>
            </a:r>
            <a:r>
              <a:rPr lang="cs-CZ" dirty="0" err="1" smtClean="0"/>
              <a:t>slednicí</a:t>
            </a:r>
            <a:r>
              <a:rPr lang="cs-CZ" dirty="0" smtClean="0"/>
              <a:t>, velikost prstu</a:t>
            </a:r>
          </a:p>
          <a:p>
            <a:r>
              <a:rPr lang="cs-CZ" dirty="0" smtClean="0"/>
              <a:t>Stanovištní – délka paže, zabodnutý, zbavený postranních větví kromě vrcholových</a:t>
            </a:r>
          </a:p>
          <a:p>
            <a:r>
              <a:rPr lang="cs-CZ" dirty="0" smtClean="0"/>
              <a:t>Výstražný – délka paže, oloupaný, jen vrcholové výhonky, stočený do kruhu</a:t>
            </a:r>
          </a:p>
          <a:p>
            <a:r>
              <a:rPr lang="cs-CZ" dirty="0" err="1" smtClean="0"/>
              <a:t>Čekalka</a:t>
            </a:r>
            <a:r>
              <a:rPr lang="cs-CZ" dirty="0" smtClean="0"/>
              <a:t> – dva dlouhé zálomky křížem přes sebe, rubem nahoru</a:t>
            </a:r>
          </a:p>
          <a:p>
            <a:pPr lvl="1"/>
            <a:r>
              <a:rPr lang="cs-CZ" dirty="0" smtClean="0"/>
              <a:t>Tři </a:t>
            </a:r>
            <a:r>
              <a:rPr lang="cs-CZ" dirty="0" err="1" smtClean="0"/>
              <a:t>čekalky</a:t>
            </a:r>
            <a:r>
              <a:rPr lang="cs-CZ" dirty="0" smtClean="0"/>
              <a:t> = shromaždiště</a:t>
            </a:r>
          </a:p>
          <a:p>
            <a:pPr lvl="1"/>
            <a:r>
              <a:rPr lang="cs-CZ" dirty="0" smtClean="0"/>
              <a:t>Olámaná </a:t>
            </a:r>
            <a:r>
              <a:rPr lang="cs-CZ" dirty="0" err="1" smtClean="0"/>
              <a:t>čekalka</a:t>
            </a:r>
            <a:r>
              <a:rPr lang="cs-CZ" dirty="0" smtClean="0"/>
              <a:t> = odešel jsem, nemohu čekat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I/A/20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528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Přijímání mezi myslivce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892480" cy="4752528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Historicky – ukončení vzdělání, přijetí do cechu</a:t>
            </a:r>
          </a:p>
          <a:p>
            <a:r>
              <a:rPr lang="cs-CZ" dirty="0" smtClean="0"/>
              <a:t>Jedenkrát v životě, po složení zkoušky</a:t>
            </a:r>
          </a:p>
          <a:p>
            <a:r>
              <a:rPr lang="cs-CZ" dirty="0" smtClean="0"/>
              <a:t>Tesák, stolek, chvojí, borlice, zbraň, svíce, trubač</a:t>
            </a:r>
          </a:p>
          <a:p>
            <a:r>
              <a:rPr lang="cs-CZ" dirty="0" smtClean="0"/>
              <a:t>Slavnostní atmosféra, vážnost, možno zjednodušit</a:t>
            </a:r>
          </a:p>
          <a:p>
            <a:r>
              <a:rPr lang="cs-CZ" dirty="0" smtClean="0"/>
              <a:t>Pasující – zkušený myslivec, musí zvládnout zpaměti, vhodný komentář</a:t>
            </a:r>
          </a:p>
          <a:p>
            <a:r>
              <a:rPr lang="cs-CZ" dirty="0" smtClean="0"/>
              <a:t>Pravé koleno, sejmutý klobouk, tři údery na levé rameno</a:t>
            </a:r>
          </a:p>
          <a:p>
            <a:r>
              <a:rPr lang="cs-CZ" dirty="0" smtClean="0"/>
              <a:t>Přítomní v půlkruhu, stavovské úlomky</a:t>
            </a:r>
          </a:p>
          <a:p>
            <a:r>
              <a:rPr lang="cs-CZ" dirty="0" smtClean="0"/>
              <a:t>Po obřadu předání zbraně, přípitek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I/B/1</a:t>
            </a:r>
          </a:p>
        </p:txBody>
      </p:sp>
    </p:spTree>
    <p:extLst>
      <p:ext uri="{BB962C8B-B14F-4D97-AF65-F5344CB8AC3E}">
        <p14:creationId xmlns:p14="http://schemas.microsoft.com/office/powerpoint/2010/main" val="354030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Pasování na lovce zvěře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892480" cy="4752528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Po ulovení prvního kusu vzácné zvěře</a:t>
            </a:r>
          </a:p>
          <a:p>
            <a:r>
              <a:rPr lang="cs-CZ" dirty="0" smtClean="0"/>
              <a:t>Přímo po ulovení nebo při slavnostní příležitosti</a:t>
            </a:r>
          </a:p>
          <a:p>
            <a:r>
              <a:rPr lang="cs-CZ" dirty="0" smtClean="0"/>
              <a:t>Pasující – zkušený myslivec, sám již pasovaný</a:t>
            </a:r>
          </a:p>
          <a:p>
            <a:r>
              <a:rPr lang="cs-CZ" dirty="0" smtClean="0"/>
              <a:t>Střelec levým bokem ke zvěři, levá ruka na trofeji, v pravé zbraň, pokleknutí na pravé koleno</a:t>
            </a:r>
          </a:p>
          <a:p>
            <a:r>
              <a:rPr lang="cs-CZ" dirty="0" smtClean="0"/>
              <a:t>Trofej případně na stolku, ozdobená chvojím</a:t>
            </a:r>
          </a:p>
          <a:p>
            <a:r>
              <a:rPr lang="cs-CZ" dirty="0" smtClean="0"/>
              <a:t>Tři údery tesáku na levé rameno, vhodný komentář</a:t>
            </a:r>
          </a:p>
          <a:p>
            <a:r>
              <a:rPr lang="cs-CZ" dirty="0" smtClean="0"/>
              <a:t>Ostatní přítomní v půlkruhu</a:t>
            </a:r>
          </a:p>
          <a:p>
            <a:r>
              <a:rPr lang="cs-CZ" dirty="0" smtClean="0"/>
              <a:t>Vždy slavnostní atmosféra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I/B/2</a:t>
            </a:r>
          </a:p>
        </p:txBody>
      </p:sp>
    </p:spTree>
    <p:extLst>
      <p:ext uri="{BB962C8B-B14F-4D97-AF65-F5344CB8AC3E}">
        <p14:creationId xmlns:p14="http://schemas.microsoft.com/office/powerpoint/2010/main" val="224715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Zvyky při životních příležitostech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628800"/>
            <a:ext cx="8892480" cy="4752528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Svatba</a:t>
            </a:r>
          </a:p>
          <a:p>
            <a:pPr lvl="1"/>
            <a:r>
              <a:rPr lang="cs-CZ" dirty="0" smtClean="0"/>
              <a:t>Večer rozloučení se svobodou</a:t>
            </a:r>
          </a:p>
          <a:p>
            <a:pPr lvl="1"/>
            <a:r>
              <a:rPr lang="cs-CZ" dirty="0" smtClean="0"/>
              <a:t>Vchod zdobený chvojím</a:t>
            </a:r>
          </a:p>
          <a:p>
            <a:pPr lvl="1"/>
            <a:r>
              <a:rPr lang="cs-CZ" dirty="0" smtClean="0"/>
              <a:t>Špalír myslivců, slavobrána, troubení fanfár</a:t>
            </a:r>
          </a:p>
          <a:p>
            <a:r>
              <a:rPr lang="cs-CZ" dirty="0" smtClean="0"/>
              <a:t>Křtiny</a:t>
            </a:r>
          </a:p>
          <a:p>
            <a:pPr lvl="1"/>
            <a:r>
              <a:rPr lang="cs-CZ" dirty="0" smtClean="0"/>
              <a:t>Špalíry před domem a u kostela</a:t>
            </a:r>
          </a:p>
          <a:p>
            <a:r>
              <a:rPr lang="cs-CZ" dirty="0" smtClean="0"/>
              <a:t>Oslavy životních jubileí</a:t>
            </a:r>
            <a:endParaRPr lang="cs-CZ" dirty="0"/>
          </a:p>
          <a:p>
            <a:r>
              <a:rPr lang="cs-CZ" dirty="0" smtClean="0"/>
              <a:t>Rozloučení</a:t>
            </a:r>
          </a:p>
          <a:p>
            <a:pPr lvl="1"/>
            <a:r>
              <a:rPr lang="cs-CZ" dirty="0" smtClean="0"/>
              <a:t>Stavovské úlomky, rubem navrch, černé stuhy, troubení</a:t>
            </a:r>
          </a:p>
          <a:p>
            <a:pPr lvl="1"/>
            <a:r>
              <a:rPr lang="cs-CZ" dirty="0" smtClean="0"/>
              <a:t>Vystavená vyznamenání</a:t>
            </a:r>
            <a:endParaRPr lang="cs-CZ" dirty="0"/>
          </a:p>
          <a:p>
            <a:pPr lvl="1"/>
            <a:r>
              <a:rPr lang="cs-CZ" dirty="0" smtClean="0"/>
              <a:t>Čestná stráž u rakve, smuteční řečník</a:t>
            </a:r>
          </a:p>
          <a:p>
            <a:pPr lvl="1"/>
            <a:r>
              <a:rPr lang="cs-CZ" dirty="0" smtClean="0"/>
              <a:t>Poslední salva, úlomky do hrobu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I/B/3</a:t>
            </a:r>
          </a:p>
        </p:txBody>
      </p:sp>
    </p:spTree>
    <p:extLst>
      <p:ext uri="{BB962C8B-B14F-4D97-AF65-F5344CB8AC3E}">
        <p14:creationId xmlns:p14="http://schemas.microsoft.com/office/powerpoint/2010/main" val="317240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Myslivecké odívání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628800"/>
            <a:ext cx="8892480" cy="4752528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Pokrývka hlavy</a:t>
            </a:r>
            <a:r>
              <a:rPr lang="cs-CZ" dirty="0"/>
              <a:t> </a:t>
            </a:r>
            <a:endParaRPr lang="cs-CZ" dirty="0" smtClean="0"/>
          </a:p>
          <a:p>
            <a:pPr lvl="1"/>
            <a:r>
              <a:rPr lang="cs-CZ" dirty="0" smtClean="0"/>
              <a:t>Vždy - klobouk, lovecká čepice</a:t>
            </a:r>
          </a:p>
          <a:p>
            <a:pPr lvl="1"/>
            <a:r>
              <a:rPr lang="cs-CZ" dirty="0" smtClean="0"/>
              <a:t>Nikdy – kšiltovka, přemíra ozdob</a:t>
            </a:r>
          </a:p>
          <a:p>
            <a:r>
              <a:rPr lang="cs-CZ" dirty="0" smtClean="0"/>
              <a:t>Barva - zelená, hnědá, šedá </a:t>
            </a:r>
          </a:p>
          <a:p>
            <a:r>
              <a:rPr lang="cs-CZ" dirty="0" smtClean="0"/>
              <a:t>Odlišit – společenské, lovecké, pracovní</a:t>
            </a:r>
          </a:p>
          <a:p>
            <a:r>
              <a:rPr lang="cs-CZ" dirty="0" smtClean="0"/>
              <a:t>Kamuflážní vzory</a:t>
            </a:r>
          </a:p>
          <a:p>
            <a:pPr lvl="1"/>
            <a:r>
              <a:rPr lang="cs-CZ" dirty="0" smtClean="0"/>
              <a:t>Jen pro vábení</a:t>
            </a:r>
          </a:p>
          <a:p>
            <a:pPr lvl="1"/>
            <a:r>
              <a:rPr lang="cs-CZ" dirty="0" smtClean="0"/>
              <a:t>Nikdy vojenské doplňky</a:t>
            </a:r>
          </a:p>
          <a:p>
            <a:r>
              <a:rPr lang="cs-CZ" dirty="0" smtClean="0"/>
              <a:t>Reflexní doplňky</a:t>
            </a:r>
          </a:p>
          <a:p>
            <a:pPr lvl="1"/>
            <a:r>
              <a:rPr lang="cs-CZ" dirty="0" smtClean="0"/>
              <a:t>Součást bezpečnosti</a:t>
            </a:r>
          </a:p>
          <a:p>
            <a:pPr lvl="1"/>
            <a:r>
              <a:rPr lang="cs-CZ" dirty="0" smtClean="0"/>
              <a:t>Společné lovy a zhoršené světelné podmínky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I/B/4</a:t>
            </a:r>
          </a:p>
        </p:txBody>
      </p:sp>
    </p:spTree>
    <p:extLst>
      <p:ext uri="{BB962C8B-B14F-4D97-AF65-F5344CB8AC3E}">
        <p14:creationId xmlns:p14="http://schemas.microsoft.com/office/powerpoint/2010/main" val="253115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Poslední leč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628800"/>
            <a:ext cx="8892480" cy="4752528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Společenské zakončení společného lovu</a:t>
            </a:r>
          </a:p>
          <a:p>
            <a:r>
              <a:rPr lang="cs-CZ" dirty="0" smtClean="0"/>
              <a:t>Občerstvení </a:t>
            </a:r>
          </a:p>
          <a:p>
            <a:r>
              <a:rPr lang="cs-CZ" dirty="0" smtClean="0"/>
              <a:t>Účast slušností, jinak omluva</a:t>
            </a:r>
          </a:p>
          <a:p>
            <a:r>
              <a:rPr lang="cs-CZ" dirty="0" smtClean="0"/>
              <a:t>Zábava, hudba, anekdoty, historky, pasování</a:t>
            </a:r>
          </a:p>
          <a:p>
            <a:r>
              <a:rPr lang="cs-CZ" dirty="0" smtClean="0"/>
              <a:t>Král honu</a:t>
            </a:r>
          </a:p>
          <a:p>
            <a:pPr lvl="1"/>
            <a:r>
              <a:rPr lang="cs-CZ" dirty="0" smtClean="0"/>
              <a:t>Pravá ruka na levé rameno, prohlášení králem</a:t>
            </a:r>
          </a:p>
          <a:p>
            <a:pPr lvl="1"/>
            <a:r>
              <a:rPr lang="cs-CZ" dirty="0" smtClean="0"/>
              <a:t>Dekorování úlomkem</a:t>
            </a:r>
          </a:p>
          <a:p>
            <a:pPr lvl="1"/>
            <a:r>
              <a:rPr lang="cs-CZ" dirty="0" smtClean="0"/>
              <a:t>Přísedící u soudu</a:t>
            </a:r>
          </a:p>
          <a:p>
            <a:r>
              <a:rPr lang="cs-CZ" dirty="0" smtClean="0"/>
              <a:t>Myslivecký soud</a:t>
            </a:r>
          </a:p>
          <a:p>
            <a:pPr lvl="1"/>
            <a:r>
              <a:rPr lang="cs-CZ" dirty="0" smtClean="0"/>
              <a:t>Poučný, zábavný, nikdy ponižují a vyděračský</a:t>
            </a:r>
          </a:p>
          <a:p>
            <a:pPr lvl="1"/>
            <a:r>
              <a:rPr lang="cs-CZ" dirty="0" smtClean="0"/>
              <a:t>Jen zkušení myslivci a řečníci – soudce, obhájce, žalobce</a:t>
            </a:r>
          </a:p>
          <a:p>
            <a:pPr lvl="1"/>
            <a:r>
              <a:rPr lang="cs-CZ" dirty="0" smtClean="0"/>
              <a:t>Stručně, krátce, neprotahovat</a:t>
            </a:r>
          </a:p>
          <a:p>
            <a:pPr lvl="1"/>
            <a:r>
              <a:rPr lang="cs-CZ" dirty="0" smtClean="0"/>
              <a:t>Drobné prohřešky proti etice, zvyklostem apod.</a:t>
            </a:r>
          </a:p>
          <a:p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I/B/5</a:t>
            </a:r>
          </a:p>
        </p:txBody>
      </p:sp>
    </p:spTree>
    <p:extLst>
      <p:ext uri="{BB962C8B-B14F-4D97-AF65-F5344CB8AC3E}">
        <p14:creationId xmlns:p14="http://schemas.microsoft.com/office/powerpoint/2010/main" val="127601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Myslivecké troubení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892480" cy="4752528"/>
          </a:xfrm>
        </p:spPr>
        <p:txBody>
          <a:bodyPr>
            <a:normAutofit fontScale="92500" lnSpcReduction="20000"/>
          </a:bodyPr>
          <a:lstStyle/>
          <a:p>
            <a:r>
              <a:rPr lang="cs-CZ" dirty="0" err="1" smtClean="0"/>
              <a:t>Sporck</a:t>
            </a:r>
            <a:r>
              <a:rPr lang="cs-CZ" dirty="0" smtClean="0"/>
              <a:t>, </a:t>
            </a:r>
            <a:r>
              <a:rPr lang="cs-CZ" dirty="0" err="1" smtClean="0"/>
              <a:t>Selement</a:t>
            </a:r>
            <a:r>
              <a:rPr lang="cs-CZ" dirty="0" smtClean="0"/>
              <a:t>, Vacek</a:t>
            </a:r>
          </a:p>
          <a:p>
            <a:r>
              <a:rPr lang="cs-CZ" dirty="0" smtClean="0"/>
              <a:t>Borlice, lesnice, lesní roh</a:t>
            </a:r>
          </a:p>
          <a:p>
            <a:r>
              <a:rPr lang="cs-CZ" dirty="0" smtClean="0"/>
              <a:t>Signály, návěští, povely</a:t>
            </a:r>
          </a:p>
          <a:p>
            <a:pPr lvl="1"/>
            <a:r>
              <a:rPr lang="cs-CZ" dirty="0" smtClean="0"/>
              <a:t>Pozor! Počátek honu, Zastavit!</a:t>
            </a:r>
          </a:p>
          <a:p>
            <a:r>
              <a:rPr lang="cs-CZ" dirty="0" smtClean="0"/>
              <a:t>Pozdravy a fanfáry</a:t>
            </a:r>
          </a:p>
          <a:p>
            <a:pPr lvl="1"/>
            <a:r>
              <a:rPr lang="cs-CZ" dirty="0" smtClean="0"/>
              <a:t>Lovu zdar!, Loučení</a:t>
            </a:r>
          </a:p>
          <a:p>
            <a:r>
              <a:rPr lang="cs-CZ" dirty="0" smtClean="0"/>
              <a:t>Hlaholy</a:t>
            </a:r>
          </a:p>
          <a:p>
            <a:pPr lvl="1"/>
            <a:r>
              <a:rPr lang="cs-CZ" dirty="0" smtClean="0"/>
              <a:t>Halali, vytrubování úlovků</a:t>
            </a:r>
          </a:p>
          <a:p>
            <a:r>
              <a:rPr lang="cs-CZ" dirty="0" smtClean="0"/>
              <a:t>Povelka – řízení honu</a:t>
            </a:r>
          </a:p>
          <a:p>
            <a:r>
              <a:rPr lang="cs-CZ" dirty="0" smtClean="0"/>
              <a:t>Koncertní skladby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I/B/6</a:t>
            </a:r>
          </a:p>
        </p:txBody>
      </p:sp>
    </p:spTree>
    <p:extLst>
      <p:ext uri="{BB962C8B-B14F-4D97-AF65-F5344CB8AC3E}">
        <p14:creationId xmlns:p14="http://schemas.microsoft.com/office/powerpoint/2010/main" val="59266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Patroni myslivosti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892480" cy="4752528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Artemis, Diana, Eustach, </a:t>
            </a:r>
            <a:r>
              <a:rPr lang="cs-CZ" dirty="0" err="1" smtClean="0"/>
              <a:t>Děvana</a:t>
            </a:r>
            <a:r>
              <a:rPr lang="cs-CZ" dirty="0" smtClean="0"/>
              <a:t>, </a:t>
            </a:r>
            <a:r>
              <a:rPr lang="cs-CZ" dirty="0" err="1" smtClean="0"/>
              <a:t>Devana</a:t>
            </a:r>
            <a:endParaRPr lang="cs-CZ" dirty="0" smtClean="0"/>
          </a:p>
          <a:p>
            <a:r>
              <a:rPr lang="cs-CZ" dirty="0" smtClean="0"/>
              <a:t>Jiljí, Ivan, Prokop</a:t>
            </a:r>
          </a:p>
          <a:p>
            <a:r>
              <a:rPr lang="cs-CZ" dirty="0" smtClean="0"/>
              <a:t>Svatý Hubertus</a:t>
            </a:r>
          </a:p>
          <a:p>
            <a:pPr lvl="1"/>
            <a:r>
              <a:rPr lang="cs-CZ" dirty="0" smtClean="0"/>
              <a:t>657 – 727 – východní Francie, Ardeny</a:t>
            </a:r>
          </a:p>
          <a:p>
            <a:pPr lvl="1"/>
            <a:r>
              <a:rPr lang="cs-CZ" dirty="0" smtClean="0"/>
              <a:t>Světský život, konverze ke křesťanství</a:t>
            </a:r>
          </a:p>
          <a:p>
            <a:pPr lvl="1"/>
            <a:r>
              <a:rPr lang="cs-CZ" dirty="0" smtClean="0"/>
              <a:t>Lutych – biskup</a:t>
            </a:r>
          </a:p>
          <a:p>
            <a:pPr lvl="1"/>
            <a:r>
              <a:rPr lang="cs-CZ" dirty="0" smtClean="0"/>
              <a:t>3. listopad</a:t>
            </a:r>
          </a:p>
          <a:p>
            <a:pPr lvl="1"/>
            <a:r>
              <a:rPr lang="cs-CZ" dirty="0" smtClean="0"/>
              <a:t>Jelen desaterák, zlatý kříž mezi parohy</a:t>
            </a:r>
          </a:p>
          <a:p>
            <a:pPr lvl="1"/>
            <a:r>
              <a:rPr lang="cs-CZ" dirty="0" smtClean="0"/>
              <a:t>Patron myslivců, lovců, ochránce před vzteklinou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I/B/8</a:t>
            </a:r>
          </a:p>
        </p:txBody>
      </p:sp>
    </p:spTree>
    <p:extLst>
      <p:ext uri="{BB962C8B-B14F-4D97-AF65-F5344CB8AC3E}">
        <p14:creationId xmlns:p14="http://schemas.microsoft.com/office/powerpoint/2010/main" val="212205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Myslivecké písemnictví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892480" cy="4752528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Počátky</a:t>
            </a:r>
          </a:p>
          <a:p>
            <a:pPr lvl="1"/>
            <a:r>
              <a:rPr lang="cs-CZ" dirty="0" smtClean="0"/>
              <a:t>Špatný, Černý</a:t>
            </a:r>
          </a:p>
          <a:p>
            <a:r>
              <a:rPr lang="cs-CZ" dirty="0" smtClean="0"/>
              <a:t>Odborná literatura</a:t>
            </a:r>
          </a:p>
          <a:p>
            <a:pPr lvl="1"/>
            <a:r>
              <a:rPr lang="cs-CZ" dirty="0" smtClean="0"/>
              <a:t>Nečas, Lochman, Wolf, Mikula, Báča, Faktor, Lankaš, Hromas</a:t>
            </a:r>
          </a:p>
          <a:p>
            <a:pPr lvl="1"/>
            <a:r>
              <a:rPr lang="cs-CZ" dirty="0" err="1" smtClean="0"/>
              <a:t>Bouchner</a:t>
            </a:r>
            <a:r>
              <a:rPr lang="cs-CZ" dirty="0" smtClean="0"/>
              <a:t>, Kolář, Kovařík, Červený, Rakušan, Vach,  Hanzal, Tichá, </a:t>
            </a:r>
            <a:r>
              <a:rPr lang="cs-CZ" dirty="0" err="1" smtClean="0"/>
              <a:t>Forejtek</a:t>
            </a:r>
            <a:r>
              <a:rPr lang="cs-CZ" dirty="0" smtClean="0"/>
              <a:t>, </a:t>
            </a:r>
            <a:r>
              <a:rPr lang="cs-CZ" dirty="0" err="1" smtClean="0"/>
              <a:t>Scherer</a:t>
            </a:r>
            <a:r>
              <a:rPr lang="cs-CZ" dirty="0" smtClean="0"/>
              <a:t>, </a:t>
            </a:r>
            <a:r>
              <a:rPr lang="cs-CZ" dirty="0" err="1" smtClean="0"/>
              <a:t>Drmota</a:t>
            </a:r>
            <a:endParaRPr lang="cs-CZ" dirty="0" smtClean="0"/>
          </a:p>
          <a:p>
            <a:r>
              <a:rPr lang="cs-CZ" dirty="0" smtClean="0"/>
              <a:t>Beletrie</a:t>
            </a:r>
          </a:p>
          <a:p>
            <a:pPr lvl="1"/>
            <a:r>
              <a:rPr lang="cs-CZ" dirty="0" smtClean="0"/>
              <a:t>Javůrek, Vrba, Tomeček, Mikula</a:t>
            </a:r>
          </a:p>
          <a:p>
            <a:pPr lvl="1"/>
            <a:r>
              <a:rPr lang="cs-CZ" dirty="0" err="1" smtClean="0"/>
              <a:t>Paulišta</a:t>
            </a:r>
            <a:r>
              <a:rPr lang="cs-CZ" dirty="0" smtClean="0"/>
              <a:t>, Bouzek, </a:t>
            </a:r>
            <a:r>
              <a:rPr lang="cs-CZ" dirty="0" err="1" smtClean="0"/>
              <a:t>Tabášek</a:t>
            </a:r>
            <a:r>
              <a:rPr lang="cs-CZ" dirty="0" smtClean="0"/>
              <a:t>, Krop, </a:t>
            </a:r>
            <a:r>
              <a:rPr lang="cs-CZ" dirty="0" err="1" smtClean="0"/>
              <a:t>Mlčoušek</a:t>
            </a:r>
            <a:r>
              <a:rPr lang="cs-CZ" dirty="0" smtClean="0"/>
              <a:t>, </a:t>
            </a:r>
            <a:r>
              <a:rPr lang="cs-CZ" dirty="0" err="1" smtClean="0"/>
              <a:t>Šmotek</a:t>
            </a:r>
            <a:endParaRPr lang="cs-CZ" dirty="0" smtClean="0"/>
          </a:p>
          <a:p>
            <a:r>
              <a:rPr lang="cs-CZ" dirty="0" smtClean="0"/>
              <a:t>Periodika</a:t>
            </a:r>
          </a:p>
          <a:p>
            <a:pPr lvl="1"/>
            <a:r>
              <a:rPr lang="cs-CZ" dirty="0" smtClean="0"/>
              <a:t>Myslivost/Stráž myslivosti – 1923</a:t>
            </a:r>
          </a:p>
          <a:p>
            <a:pPr lvl="1"/>
            <a:r>
              <a:rPr lang="cs-CZ" dirty="0" smtClean="0"/>
              <a:t>Svět myslivosti</a:t>
            </a:r>
          </a:p>
          <a:p>
            <a:pPr lvl="1"/>
            <a:r>
              <a:rPr lang="cs-CZ" dirty="0" err="1" smtClean="0"/>
              <a:t>Wild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Hund</a:t>
            </a:r>
            <a:endParaRPr lang="cs-CZ" dirty="0" smtClean="0"/>
          </a:p>
          <a:p>
            <a:pPr lvl="1"/>
            <a:r>
              <a:rPr lang="cs-CZ" dirty="0" err="1" smtClean="0"/>
              <a:t>Hubertlov</a:t>
            </a:r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I/C/1,2,3</a:t>
            </a:r>
          </a:p>
        </p:txBody>
      </p:sp>
    </p:spTree>
    <p:extLst>
      <p:ext uri="{BB962C8B-B14F-4D97-AF65-F5344CB8AC3E}">
        <p14:creationId xmlns:p14="http://schemas.microsoft.com/office/powerpoint/2010/main" val="144435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13593"/>
            <a:ext cx="771520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Československá myslivecká jednota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892480" cy="4752528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22. dubna 1923, Brno</a:t>
            </a:r>
          </a:p>
          <a:p>
            <a:r>
              <a:rPr lang="cs-CZ" dirty="0" smtClean="0"/>
              <a:t>Sdružení spolků (</a:t>
            </a:r>
            <a:r>
              <a:rPr lang="cs-CZ" dirty="0"/>
              <a:t>Spolek přátel myslivosti v </a:t>
            </a:r>
            <a:r>
              <a:rPr lang="cs-CZ" dirty="0" smtClean="0"/>
              <a:t>Tišnově, Lovecký </a:t>
            </a:r>
            <a:r>
              <a:rPr lang="cs-CZ" dirty="0"/>
              <a:t>klub v Českých </a:t>
            </a:r>
            <a:r>
              <a:rPr lang="cs-CZ" dirty="0" smtClean="0"/>
              <a:t>Budějovicích,…</a:t>
            </a:r>
          </a:p>
          <a:p>
            <a:r>
              <a:rPr lang="cs-CZ" dirty="0" smtClean="0"/>
              <a:t>Zdeněk Slanina (předseda), Josef </a:t>
            </a:r>
            <a:r>
              <a:rPr lang="cs-CZ" dirty="0" err="1" smtClean="0"/>
              <a:t>Žalman</a:t>
            </a:r>
            <a:r>
              <a:rPr lang="cs-CZ" dirty="0" smtClean="0"/>
              <a:t>, Karel Podhájský, Jaroslav Svoboda, Antonín Dyk</a:t>
            </a:r>
          </a:p>
          <a:p>
            <a:r>
              <a:rPr lang="cs-CZ" dirty="0" smtClean="0"/>
              <a:t>Různé aktivity</a:t>
            </a:r>
          </a:p>
          <a:p>
            <a:pPr lvl="1"/>
            <a:r>
              <a:rPr lang="cs-CZ" dirty="0"/>
              <a:t>Stráž myslivosti</a:t>
            </a:r>
          </a:p>
          <a:p>
            <a:pPr lvl="1"/>
            <a:r>
              <a:rPr lang="cs-CZ" dirty="0"/>
              <a:t>Plemenná kniha (</a:t>
            </a:r>
            <a:r>
              <a:rPr lang="cs-CZ" dirty="0" err="1"/>
              <a:t>Člp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Memoriál Karla Podhájského</a:t>
            </a:r>
          </a:p>
          <a:p>
            <a:pPr lvl="1"/>
            <a:r>
              <a:rPr lang="cs-CZ" dirty="0" smtClean="0"/>
              <a:t>Knihovna Stráže myslivosti</a:t>
            </a:r>
          </a:p>
          <a:p>
            <a:pPr lvl="1"/>
            <a:r>
              <a:rPr lang="cs-CZ" dirty="0" smtClean="0"/>
              <a:t>Malý honební zákon</a:t>
            </a:r>
          </a:p>
          <a:p>
            <a:r>
              <a:rPr lang="cs-CZ" dirty="0" smtClean="0"/>
              <a:t>1961 – Československý myslivecký svaz</a:t>
            </a:r>
          </a:p>
          <a:p>
            <a:r>
              <a:rPr lang="cs-CZ" dirty="0" smtClean="0"/>
              <a:t>1969 – Český myslivecký svaz (Slovenský polovnický svaz)</a:t>
            </a:r>
          </a:p>
          <a:p>
            <a:r>
              <a:rPr lang="cs-CZ" dirty="0" smtClean="0"/>
              <a:t>1992 – Českomoravská myslivecká jednota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I/B/18</a:t>
            </a:r>
          </a:p>
        </p:txBody>
      </p:sp>
    </p:spTree>
    <p:extLst>
      <p:ext uri="{BB962C8B-B14F-4D97-AF65-F5344CB8AC3E}">
        <p14:creationId xmlns:p14="http://schemas.microsoft.com/office/powerpoint/2010/main" val="201782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Myslivost a životní prostředí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892480" cy="4608512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Kulturní krajina, ekosystém, ekologie</a:t>
            </a:r>
          </a:p>
          <a:p>
            <a:r>
              <a:rPr lang="cs-CZ" dirty="0" smtClean="0"/>
              <a:t>Společenstva, populace, jedinci, potravní řetězec</a:t>
            </a:r>
          </a:p>
          <a:p>
            <a:r>
              <a:rPr lang="cs-CZ" dirty="0" smtClean="0"/>
              <a:t>Myslivost</a:t>
            </a:r>
          </a:p>
          <a:p>
            <a:pPr lvl="1"/>
            <a:r>
              <a:rPr lang="cs-CZ" dirty="0" smtClean="0"/>
              <a:t>Trvale udržitelný rozvoj</a:t>
            </a:r>
          </a:p>
          <a:p>
            <a:pPr lvl="1"/>
            <a:r>
              <a:rPr lang="cs-CZ" dirty="0" smtClean="0"/>
              <a:t>Management volně žijící zvěře</a:t>
            </a:r>
          </a:p>
          <a:p>
            <a:pPr lvl="1"/>
            <a:r>
              <a:rPr lang="cs-CZ" dirty="0" smtClean="0"/>
              <a:t>Regulační prvek, udržení rovnováhy</a:t>
            </a:r>
          </a:p>
          <a:p>
            <a:pPr lvl="1"/>
            <a:r>
              <a:rPr lang="cs-CZ" dirty="0" smtClean="0"/>
              <a:t>Životní prostředí zvěře</a:t>
            </a:r>
          </a:p>
          <a:p>
            <a:pPr lvl="1"/>
            <a:r>
              <a:rPr lang="cs-CZ" dirty="0" smtClean="0"/>
              <a:t>Nepřímá podpora ohrožených druhů</a:t>
            </a:r>
          </a:p>
          <a:p>
            <a:pPr lvl="1"/>
            <a:r>
              <a:rPr lang="cs-CZ" dirty="0" err="1" smtClean="0"/>
              <a:t>Reintrodukce</a:t>
            </a:r>
            <a:endParaRPr lang="cs-CZ" dirty="0" smtClean="0"/>
          </a:p>
          <a:p>
            <a:pPr lvl="1"/>
            <a:r>
              <a:rPr lang="cs-CZ" dirty="0" smtClean="0"/>
              <a:t>Přikrmování, veterinární údržba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I/A/3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546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13593"/>
            <a:ext cx="771520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Českomoravská myslivecká jednota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7948" y="1844824"/>
            <a:ext cx="8892480" cy="4680520"/>
          </a:xfrm>
        </p:spPr>
        <p:txBody>
          <a:bodyPr>
            <a:normAutofit fontScale="55000" lnSpcReduction="20000"/>
          </a:bodyPr>
          <a:lstStyle/>
          <a:p>
            <a:r>
              <a:rPr lang="cs-CZ" dirty="0" smtClean="0"/>
              <a:t>12. září 1992</a:t>
            </a:r>
          </a:p>
          <a:p>
            <a:r>
              <a:rPr lang="cs-CZ" dirty="0" smtClean="0"/>
              <a:t>Odkaz na tradici ČSMJ</a:t>
            </a:r>
          </a:p>
          <a:p>
            <a:r>
              <a:rPr lang="cs-CZ" dirty="0" smtClean="0"/>
              <a:t>Předseda - Josef Hromas, Jaroslav Palas, Jiří Janota </a:t>
            </a:r>
          </a:p>
          <a:p>
            <a:r>
              <a:rPr lang="cs-CZ" dirty="0" smtClean="0"/>
              <a:t>Poslání</a:t>
            </a:r>
          </a:p>
          <a:p>
            <a:pPr lvl="1"/>
            <a:r>
              <a:rPr lang="cs-CZ" dirty="0" smtClean="0"/>
              <a:t>Rozvoj myslivosti a tradic</a:t>
            </a:r>
          </a:p>
          <a:p>
            <a:pPr lvl="1"/>
            <a:r>
              <a:rPr lang="cs-CZ" dirty="0" smtClean="0"/>
              <a:t>Ochrana přírody a krajiny</a:t>
            </a:r>
          </a:p>
          <a:p>
            <a:pPr lvl="1"/>
            <a:r>
              <a:rPr lang="cs-CZ" dirty="0" smtClean="0"/>
              <a:t>Spolupráce se státní správou</a:t>
            </a:r>
          </a:p>
          <a:p>
            <a:pPr lvl="1"/>
            <a:r>
              <a:rPr lang="cs-CZ" dirty="0" smtClean="0"/>
              <a:t>Podpora kynologie, sokolnictví, střelectví</a:t>
            </a:r>
          </a:p>
          <a:p>
            <a:pPr lvl="1"/>
            <a:r>
              <a:rPr lang="cs-CZ" dirty="0" smtClean="0"/>
              <a:t>Vzdělávání myslivců</a:t>
            </a:r>
          </a:p>
          <a:p>
            <a:pPr lvl="1"/>
            <a:r>
              <a:rPr lang="cs-CZ" dirty="0" smtClean="0"/>
              <a:t>Podpora mysliveckého písemnictví</a:t>
            </a:r>
          </a:p>
          <a:p>
            <a:pPr lvl="1"/>
            <a:r>
              <a:rPr lang="cs-CZ" dirty="0" smtClean="0"/>
              <a:t>Pojištění členů</a:t>
            </a:r>
          </a:p>
          <a:p>
            <a:r>
              <a:rPr lang="cs-CZ" dirty="0" smtClean="0"/>
              <a:t>Organizační struktura</a:t>
            </a:r>
          </a:p>
          <a:p>
            <a:pPr lvl="1"/>
            <a:r>
              <a:rPr lang="cs-CZ" dirty="0" smtClean="0"/>
              <a:t>Ústředí – sbor zástupců, myslivecká rada, dozorčí rada, odborné komise, kluby</a:t>
            </a:r>
          </a:p>
          <a:p>
            <a:pPr lvl="1"/>
            <a:r>
              <a:rPr lang="cs-CZ" dirty="0" smtClean="0"/>
              <a:t>Okresní – okresní myslivecké spolky, okresní sněm, okresní myslivecká rada, okresní dozorčí rada, odborné komise</a:t>
            </a:r>
          </a:p>
          <a:p>
            <a:r>
              <a:rPr lang="cs-CZ" dirty="0" smtClean="0"/>
              <a:t>Obchodní organizace</a:t>
            </a:r>
          </a:p>
          <a:p>
            <a:pPr lvl="1"/>
            <a:r>
              <a:rPr lang="cs-CZ" dirty="0" smtClean="0"/>
              <a:t>Halali</a:t>
            </a:r>
          </a:p>
          <a:p>
            <a:pPr lvl="1"/>
            <a:r>
              <a:rPr lang="cs-CZ" dirty="0" smtClean="0"/>
              <a:t>Myslivost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I/B/19</a:t>
            </a:r>
          </a:p>
        </p:txBody>
      </p:sp>
    </p:spTree>
    <p:extLst>
      <p:ext uri="{BB962C8B-B14F-4D97-AF65-F5344CB8AC3E}">
        <p14:creationId xmlns:p14="http://schemas.microsoft.com/office/powerpoint/2010/main" val="366100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13593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Kluby ČMMJ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7948" y="1844824"/>
            <a:ext cx="8892480" cy="4680520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Poslání – podpora, propagace a rozvoj myslivosti </a:t>
            </a:r>
          </a:p>
          <a:p>
            <a:r>
              <a:rPr lang="cs-CZ" dirty="0" smtClean="0"/>
              <a:t>Podpora činnosti ČMMJ</a:t>
            </a:r>
          </a:p>
          <a:p>
            <a:r>
              <a:rPr lang="cs-CZ" dirty="0" smtClean="0"/>
              <a:t>Organizace vlastních aktivit</a:t>
            </a:r>
          </a:p>
          <a:p>
            <a:r>
              <a:rPr lang="cs-CZ" dirty="0" smtClean="0"/>
              <a:t>Přehled klubů ČMMJ</a:t>
            </a:r>
          </a:p>
          <a:p>
            <a:pPr lvl="1"/>
            <a:r>
              <a:rPr lang="cs-CZ" dirty="0" smtClean="0"/>
              <a:t>Klub </a:t>
            </a:r>
            <a:r>
              <a:rPr lang="cs-CZ" dirty="0"/>
              <a:t>sokolníků </a:t>
            </a:r>
            <a:r>
              <a:rPr lang="cs-CZ" dirty="0" smtClean="0"/>
              <a:t>– </a:t>
            </a:r>
            <a:r>
              <a:rPr lang="cs-CZ" dirty="0"/>
              <a:t>založen 1967</a:t>
            </a:r>
          </a:p>
          <a:p>
            <a:pPr lvl="1"/>
            <a:r>
              <a:rPr lang="cs-CZ" dirty="0"/>
              <a:t>Klub </a:t>
            </a:r>
            <a:r>
              <a:rPr lang="cs-CZ" dirty="0" smtClean="0"/>
              <a:t>fotografů – </a:t>
            </a:r>
            <a:r>
              <a:rPr lang="cs-CZ" dirty="0"/>
              <a:t>založen 1989</a:t>
            </a:r>
          </a:p>
          <a:p>
            <a:pPr lvl="1"/>
            <a:r>
              <a:rPr lang="cs-CZ" dirty="0"/>
              <a:t>Klub </a:t>
            </a:r>
            <a:r>
              <a:rPr lang="cs-CZ" dirty="0" smtClean="0"/>
              <a:t>trubačů – </a:t>
            </a:r>
            <a:r>
              <a:rPr lang="cs-CZ" dirty="0"/>
              <a:t>založen 1991</a:t>
            </a:r>
          </a:p>
          <a:p>
            <a:pPr lvl="1"/>
            <a:r>
              <a:rPr lang="cs-CZ" dirty="0" smtClean="0"/>
              <a:t>Videoklub – </a:t>
            </a:r>
            <a:r>
              <a:rPr lang="cs-CZ" dirty="0"/>
              <a:t>založen 2001</a:t>
            </a:r>
          </a:p>
          <a:p>
            <a:pPr lvl="1"/>
            <a:r>
              <a:rPr lang="cs-CZ" dirty="0"/>
              <a:t>Klub </a:t>
            </a:r>
            <a:r>
              <a:rPr lang="cs-CZ" dirty="0" smtClean="0"/>
              <a:t>autorů – </a:t>
            </a:r>
            <a:r>
              <a:rPr lang="cs-CZ" dirty="0"/>
              <a:t>založen 2006</a:t>
            </a:r>
          </a:p>
          <a:p>
            <a:pPr lvl="1"/>
            <a:r>
              <a:rPr lang="cs-CZ" dirty="0"/>
              <a:t>Klub </a:t>
            </a:r>
            <a:r>
              <a:rPr lang="cs-CZ" dirty="0" smtClean="0"/>
              <a:t>přátel – </a:t>
            </a:r>
            <a:r>
              <a:rPr lang="cs-CZ" dirty="0"/>
              <a:t>založen 1998</a:t>
            </a:r>
          </a:p>
          <a:p>
            <a:pPr lvl="1"/>
            <a:r>
              <a:rPr lang="cs-CZ" dirty="0"/>
              <a:t>Klub </a:t>
            </a:r>
            <a:r>
              <a:rPr lang="cs-CZ" dirty="0" smtClean="0"/>
              <a:t>vábičů – </a:t>
            </a:r>
            <a:r>
              <a:rPr lang="cs-CZ" dirty="0"/>
              <a:t>založen 2010</a:t>
            </a:r>
          </a:p>
          <a:p>
            <a:pPr lvl="1"/>
            <a:r>
              <a:rPr lang="cs-CZ" dirty="0"/>
              <a:t>Klub dámy české </a:t>
            </a:r>
            <a:r>
              <a:rPr lang="cs-CZ" dirty="0" smtClean="0"/>
              <a:t>myslivosti – </a:t>
            </a:r>
            <a:r>
              <a:rPr lang="cs-CZ" dirty="0"/>
              <a:t>založen 2012</a:t>
            </a:r>
          </a:p>
          <a:p>
            <a:pPr lvl="1"/>
            <a:r>
              <a:rPr lang="cs-CZ" dirty="0" smtClean="0"/>
              <a:t>Klub </a:t>
            </a:r>
            <a:r>
              <a:rPr lang="cs-CZ" dirty="0"/>
              <a:t>lovecké lukostřelby ČMMJ </a:t>
            </a:r>
            <a:r>
              <a:rPr lang="cs-CZ" dirty="0" smtClean="0"/>
              <a:t>- založen 2017</a:t>
            </a:r>
          </a:p>
          <a:p>
            <a:r>
              <a:rPr lang="cs-CZ" dirty="0" smtClean="0"/>
              <a:t>Členství v ČMMJ prostřednictvím klubů</a:t>
            </a:r>
            <a:endParaRPr lang="cs-CZ" dirty="0"/>
          </a:p>
          <a:p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I/B/20</a:t>
            </a:r>
          </a:p>
        </p:txBody>
      </p:sp>
    </p:spTree>
    <p:extLst>
      <p:ext uri="{BB962C8B-B14F-4D97-AF65-F5344CB8AC3E}">
        <p14:creationId xmlns:p14="http://schemas.microsoft.com/office/powerpoint/2010/main" val="139684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13593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Naše myslivecké organizace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844824"/>
            <a:ext cx="8964488" cy="4680520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Historie</a:t>
            </a:r>
          </a:p>
          <a:p>
            <a:pPr lvl="1"/>
            <a:r>
              <a:rPr lang="cs-CZ" dirty="0" smtClean="0"/>
              <a:t>1695 (1978, 1992) – Řád sv. Huberta (</a:t>
            </a:r>
            <a:r>
              <a:rPr lang="cs-CZ" dirty="0" err="1" smtClean="0"/>
              <a:t>Sporck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1699 - Hluboká n. V. – Lovecké bratrstvo </a:t>
            </a:r>
          </a:p>
          <a:p>
            <a:pPr lvl="1"/>
            <a:r>
              <a:rPr lang="cs-CZ" dirty="0" smtClean="0"/>
              <a:t>1923 – ČSMJ (ČSMS, ČMS)</a:t>
            </a:r>
            <a:endParaRPr lang="cs-CZ" dirty="0"/>
          </a:p>
          <a:p>
            <a:r>
              <a:rPr lang="cs-CZ" dirty="0" smtClean="0"/>
              <a:t>Současnost </a:t>
            </a:r>
          </a:p>
          <a:p>
            <a:pPr lvl="1"/>
            <a:r>
              <a:rPr lang="cs-CZ" dirty="0" smtClean="0"/>
              <a:t>1992 – ČMMJ</a:t>
            </a:r>
          </a:p>
          <a:p>
            <a:pPr lvl="1"/>
            <a:r>
              <a:rPr lang="cs-CZ" dirty="0" smtClean="0"/>
              <a:t>1992 – Safari club </a:t>
            </a:r>
            <a:r>
              <a:rPr lang="cs-CZ" dirty="0" err="1" smtClean="0"/>
              <a:t>international</a:t>
            </a:r>
            <a:endParaRPr lang="cs-CZ" dirty="0" smtClean="0"/>
          </a:p>
          <a:p>
            <a:pPr lvl="1"/>
            <a:r>
              <a:rPr lang="cs-CZ" dirty="0" smtClean="0"/>
              <a:t>1995 – Asociace profesionálních myslivců</a:t>
            </a:r>
          </a:p>
          <a:p>
            <a:pPr lvl="1"/>
            <a:r>
              <a:rPr lang="cs-CZ" dirty="0" smtClean="0"/>
              <a:t>2007 - Myslivecká Matice česká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I/B/16</a:t>
            </a:r>
          </a:p>
        </p:txBody>
      </p:sp>
    </p:spTree>
    <p:extLst>
      <p:ext uri="{BB962C8B-B14F-4D97-AF65-F5344CB8AC3E}">
        <p14:creationId xmlns:p14="http://schemas.microsoft.com/office/powerpoint/2010/main" val="78460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13593"/>
            <a:ext cx="771520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Mezinárodní myslivecké organizace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844824"/>
            <a:ext cx="8964488" cy="4680520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Mezinárodní rada pro myslivost a ochranu </a:t>
            </a:r>
            <a:r>
              <a:rPr lang="cs-CZ" dirty="0" smtClean="0"/>
              <a:t>zvěře (C.I.C.)</a:t>
            </a:r>
          </a:p>
          <a:p>
            <a:pPr lvl="1"/>
            <a:r>
              <a:rPr lang="cs-CZ" dirty="0" smtClean="0"/>
              <a:t>1928 – Nové Zámky (za ČSR – prof. Dyk)</a:t>
            </a:r>
          </a:p>
          <a:p>
            <a:pPr lvl="1"/>
            <a:r>
              <a:rPr lang="cs-CZ" dirty="0" smtClean="0"/>
              <a:t>Odborné komise (Komise pro hodnocení trofejí,…)</a:t>
            </a:r>
          </a:p>
          <a:p>
            <a:pPr lvl="1"/>
            <a:r>
              <a:rPr lang="cs-CZ" dirty="0" smtClean="0"/>
              <a:t>Bodový systém pro hodnocení trofejí naší zvěře</a:t>
            </a:r>
          </a:p>
          <a:p>
            <a:r>
              <a:rPr lang="cs-CZ" dirty="0"/>
              <a:t>Federace mysliveckých organizací Evropské unie </a:t>
            </a:r>
            <a:r>
              <a:rPr lang="cs-CZ" dirty="0" smtClean="0"/>
              <a:t>(F.A.C.E.) </a:t>
            </a:r>
          </a:p>
          <a:p>
            <a:pPr lvl="1"/>
            <a:r>
              <a:rPr lang="cs-CZ" dirty="0" smtClean="0"/>
              <a:t>Členem myslivecké spolky (ČMMJ)</a:t>
            </a:r>
          </a:p>
          <a:p>
            <a:pPr lvl="1"/>
            <a:r>
              <a:rPr lang="cs-CZ" dirty="0" smtClean="0"/>
              <a:t>Oblast působnosti – myslivecká legislativa v rámci EU</a:t>
            </a:r>
          </a:p>
          <a:p>
            <a:r>
              <a:rPr lang="cs-CZ" dirty="0"/>
              <a:t>Mezinárodní kynologická federace </a:t>
            </a:r>
            <a:r>
              <a:rPr lang="cs-CZ" dirty="0" smtClean="0"/>
              <a:t>(F.C.I.)</a:t>
            </a:r>
          </a:p>
          <a:p>
            <a:pPr lvl="1"/>
            <a:r>
              <a:rPr lang="cs-CZ" dirty="0" smtClean="0"/>
              <a:t>Českomoravská kynologická unie</a:t>
            </a:r>
          </a:p>
          <a:p>
            <a:pPr lvl="1"/>
            <a:r>
              <a:rPr lang="cs-CZ" dirty="0" smtClean="0"/>
              <a:t>Českomoravská kynologická jednota (chovatelské kluby)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I/B/16</a:t>
            </a:r>
          </a:p>
        </p:txBody>
      </p:sp>
    </p:spTree>
    <p:extLst>
      <p:ext uri="{BB962C8B-B14F-4D97-AF65-F5344CB8AC3E}">
        <p14:creationId xmlns:p14="http://schemas.microsoft.com/office/powerpoint/2010/main" val="385114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99293"/>
            <a:ext cx="7715200" cy="1143000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Významné postavy </a:t>
            </a:r>
            <a:br>
              <a:rPr lang="cs-CZ" sz="3600" b="1" dirty="0" smtClean="0"/>
            </a:br>
            <a:r>
              <a:rPr lang="cs-CZ" sz="3600" b="1" dirty="0" smtClean="0"/>
              <a:t>v historii naší myslivosti I.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28800"/>
            <a:ext cx="8964488" cy="4680520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Počátky myslivosti</a:t>
            </a:r>
          </a:p>
          <a:p>
            <a:pPr lvl="1"/>
            <a:r>
              <a:rPr lang="cs-CZ" dirty="0" smtClean="0"/>
              <a:t>Boleslav I., Václav IV., František Antonín hrabě </a:t>
            </a:r>
            <a:r>
              <a:rPr lang="cs-CZ" dirty="0" err="1" smtClean="0"/>
              <a:t>Sporck</a:t>
            </a:r>
            <a:r>
              <a:rPr lang="cs-CZ" dirty="0" smtClean="0"/>
              <a:t> </a:t>
            </a:r>
          </a:p>
          <a:p>
            <a:r>
              <a:rPr lang="cs-CZ" dirty="0" smtClean="0"/>
              <a:t>Puškaři 19. století</a:t>
            </a:r>
          </a:p>
          <a:p>
            <a:pPr lvl="1"/>
            <a:r>
              <a:rPr lang="cs-CZ" dirty="0" smtClean="0"/>
              <a:t>Antonín Vincenc Lebeda, Bedřich Brandejs, Jan a Antonín Novotní</a:t>
            </a:r>
          </a:p>
          <a:p>
            <a:r>
              <a:rPr lang="cs-CZ" dirty="0" smtClean="0"/>
              <a:t>Literáti 19. století</a:t>
            </a:r>
          </a:p>
          <a:p>
            <a:pPr lvl="1"/>
            <a:r>
              <a:rPr lang="cs-CZ" dirty="0" smtClean="0"/>
              <a:t>František Špatný, Josef Vilém Černý, Josef Václav Rozmara</a:t>
            </a:r>
          </a:p>
          <a:p>
            <a:r>
              <a:rPr lang="cs-CZ" dirty="0" smtClean="0"/>
              <a:t>Zakladatelé a budovatelé ČSMJ</a:t>
            </a:r>
          </a:p>
          <a:p>
            <a:pPr lvl="1"/>
            <a:r>
              <a:rPr lang="cs-CZ" dirty="0"/>
              <a:t>Zdeněk </a:t>
            </a:r>
            <a:r>
              <a:rPr lang="cs-CZ" dirty="0" smtClean="0"/>
              <a:t>Slanina, </a:t>
            </a:r>
            <a:r>
              <a:rPr lang="cs-CZ" dirty="0"/>
              <a:t>Josef </a:t>
            </a:r>
            <a:r>
              <a:rPr lang="cs-CZ" dirty="0" err="1"/>
              <a:t>Žalman</a:t>
            </a:r>
            <a:r>
              <a:rPr lang="cs-CZ" dirty="0"/>
              <a:t>, Karel Podhájský, Jaroslav Svoboda, Antonín </a:t>
            </a:r>
            <a:r>
              <a:rPr lang="cs-CZ" dirty="0" smtClean="0"/>
              <a:t>Dyk, Richard </a:t>
            </a:r>
            <a:r>
              <a:rPr lang="cs-CZ" dirty="0" err="1" smtClean="0"/>
              <a:t>Knoll</a:t>
            </a:r>
            <a:r>
              <a:rPr lang="cs-CZ" dirty="0" smtClean="0"/>
              <a:t>, Josef Hromas</a:t>
            </a:r>
            <a:endParaRPr lang="cs-CZ" dirty="0"/>
          </a:p>
          <a:p>
            <a:pPr lvl="1"/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I/B/15</a:t>
            </a:r>
          </a:p>
        </p:txBody>
      </p:sp>
    </p:spTree>
    <p:extLst>
      <p:ext uri="{BB962C8B-B14F-4D97-AF65-F5344CB8AC3E}">
        <p14:creationId xmlns:p14="http://schemas.microsoft.com/office/powerpoint/2010/main" val="196332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99293"/>
            <a:ext cx="7715200" cy="1143000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Významné postavy </a:t>
            </a:r>
            <a:r>
              <a:rPr lang="cs-CZ" sz="3600" b="1" dirty="0"/>
              <a:t/>
            </a:r>
            <a:br>
              <a:rPr lang="cs-CZ" sz="3600" b="1" dirty="0"/>
            </a:br>
            <a:r>
              <a:rPr lang="cs-CZ" sz="3600" b="1" dirty="0"/>
              <a:t>v historii naší </a:t>
            </a:r>
            <a:r>
              <a:rPr lang="cs-CZ" sz="3600" b="1" dirty="0" smtClean="0"/>
              <a:t>myslivosti II.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844824"/>
            <a:ext cx="8964488" cy="4680520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Literáti - beletrie</a:t>
            </a:r>
          </a:p>
          <a:p>
            <a:pPr lvl="1"/>
            <a:r>
              <a:rPr lang="cs-CZ" dirty="0" smtClean="0"/>
              <a:t>Jan Vrba, Julius Komárek, Jaromír Tomeček, Rudolf </a:t>
            </a:r>
            <a:r>
              <a:rPr lang="cs-CZ" dirty="0" err="1" smtClean="0"/>
              <a:t>Luskač</a:t>
            </a:r>
            <a:r>
              <a:rPr lang="cs-CZ" dirty="0" smtClean="0"/>
              <a:t>, Alois Mikula, Jaromír Javůrek</a:t>
            </a:r>
          </a:p>
          <a:p>
            <a:r>
              <a:rPr lang="cs-CZ" dirty="0" smtClean="0"/>
              <a:t>Literáti – odborná literatura</a:t>
            </a:r>
          </a:p>
          <a:p>
            <a:pPr lvl="1"/>
            <a:r>
              <a:rPr lang="cs-CZ" dirty="0" smtClean="0"/>
              <a:t>Josef Nečas, Josef Lochman, Robert Wolf, Zdeněk Kolář</a:t>
            </a:r>
          </a:p>
          <a:p>
            <a:r>
              <a:rPr lang="cs-CZ" dirty="0" smtClean="0"/>
              <a:t>Výtvarníci</a:t>
            </a:r>
          </a:p>
          <a:p>
            <a:pPr lvl="1"/>
            <a:r>
              <a:rPr lang="cs-CZ" dirty="0" smtClean="0"/>
              <a:t>Jiří Židlický, Jaroslav Prouza, Mirko Hanák, František </a:t>
            </a:r>
            <a:r>
              <a:rPr lang="cs-CZ" dirty="0" err="1" smtClean="0"/>
              <a:t>Liebl</a:t>
            </a:r>
            <a:r>
              <a:rPr lang="cs-CZ" dirty="0" smtClean="0"/>
              <a:t>, Jaroslav </a:t>
            </a:r>
            <a:r>
              <a:rPr lang="cs-CZ" dirty="0" err="1" smtClean="0"/>
              <a:t>Béza</a:t>
            </a:r>
            <a:r>
              <a:rPr lang="cs-CZ" dirty="0" smtClean="0"/>
              <a:t>, Bohumil Siegl</a:t>
            </a:r>
          </a:p>
          <a:p>
            <a:r>
              <a:rPr lang="cs-CZ" dirty="0" smtClean="0"/>
              <a:t>Fotografové</a:t>
            </a:r>
          </a:p>
          <a:p>
            <a:pPr lvl="1"/>
            <a:r>
              <a:rPr lang="cs-CZ" dirty="0" smtClean="0"/>
              <a:t>Jaroslav Holeček, Jaroslav Štochl</a:t>
            </a:r>
            <a:endParaRPr lang="cs-CZ" dirty="0"/>
          </a:p>
          <a:p>
            <a:r>
              <a:rPr lang="cs-CZ" dirty="0" smtClean="0"/>
              <a:t>Filmografie, televizní tvorba</a:t>
            </a:r>
          </a:p>
          <a:p>
            <a:pPr lvl="1"/>
            <a:r>
              <a:rPr lang="cs-CZ" dirty="0" smtClean="0"/>
              <a:t>Jaromír Tomeček, Václav Chaloupek </a:t>
            </a:r>
          </a:p>
          <a:p>
            <a:r>
              <a:rPr lang="cs-CZ" dirty="0" smtClean="0"/>
              <a:t>Lovecká hudba</a:t>
            </a:r>
          </a:p>
          <a:p>
            <a:pPr lvl="1"/>
            <a:r>
              <a:rPr lang="cs-CZ" dirty="0" smtClean="0"/>
              <a:t>Josef </a:t>
            </a:r>
            <a:r>
              <a:rPr lang="cs-CZ" dirty="0" err="1" smtClean="0"/>
              <a:t>Selement</a:t>
            </a:r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I/B/15</a:t>
            </a:r>
          </a:p>
        </p:txBody>
      </p:sp>
    </p:spTree>
    <p:extLst>
      <p:ext uri="{BB962C8B-B14F-4D97-AF65-F5344CB8AC3E}">
        <p14:creationId xmlns:p14="http://schemas.microsoft.com/office/powerpoint/2010/main" val="232589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13593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Výstavy v propagaci myslivosti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844824"/>
            <a:ext cx="8964488" cy="4680520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Chovatelské přehlídky trofejí</a:t>
            </a:r>
          </a:p>
          <a:p>
            <a:pPr lvl="1"/>
            <a:r>
              <a:rPr lang="cs-CZ" dirty="0" smtClean="0"/>
              <a:t>Chovatelská a propagační role</a:t>
            </a:r>
          </a:p>
          <a:p>
            <a:pPr lvl="1"/>
            <a:r>
              <a:rPr lang="cs-CZ" dirty="0" smtClean="0"/>
              <a:t>Návštěvy z řad </a:t>
            </a:r>
            <a:r>
              <a:rPr lang="cs-CZ" dirty="0" err="1" smtClean="0"/>
              <a:t>nemyslivců</a:t>
            </a:r>
            <a:r>
              <a:rPr lang="cs-CZ" dirty="0" smtClean="0"/>
              <a:t>, včetně dětí</a:t>
            </a:r>
          </a:p>
          <a:p>
            <a:pPr lvl="1"/>
            <a:r>
              <a:rPr lang="cs-CZ" dirty="0" smtClean="0"/>
              <a:t>Doprovodný program – expozice, troubení, ukázky</a:t>
            </a:r>
          </a:p>
          <a:p>
            <a:pPr lvl="1"/>
            <a:r>
              <a:rPr lang="cs-CZ" dirty="0" smtClean="0"/>
              <a:t>Nutné odborně komentovat</a:t>
            </a:r>
          </a:p>
          <a:p>
            <a:pPr lvl="1"/>
            <a:r>
              <a:rPr lang="cs-CZ" dirty="0" smtClean="0"/>
              <a:t>Výsledek není za jeden rok, ale za chovatelskou etapu</a:t>
            </a:r>
          </a:p>
          <a:p>
            <a:r>
              <a:rPr lang="cs-CZ" dirty="0" smtClean="0"/>
              <a:t>Ostatní akce</a:t>
            </a:r>
          </a:p>
          <a:p>
            <a:pPr lvl="1"/>
            <a:r>
              <a:rPr lang="cs-CZ" dirty="0" smtClean="0"/>
              <a:t>Národní myslivecké slavnosti Ohrada</a:t>
            </a:r>
          </a:p>
          <a:p>
            <a:pPr lvl="1"/>
            <a:r>
              <a:rPr lang="cs-CZ" dirty="0" smtClean="0"/>
              <a:t>Natura </a:t>
            </a:r>
            <a:r>
              <a:rPr lang="cs-CZ" dirty="0" err="1" smtClean="0"/>
              <a:t>Viva</a:t>
            </a:r>
            <a:r>
              <a:rPr lang="cs-CZ" dirty="0" smtClean="0"/>
              <a:t> Lysá nad Labem</a:t>
            </a:r>
          </a:p>
          <a:p>
            <a:pPr lvl="1"/>
            <a:r>
              <a:rPr lang="cs-CZ" dirty="0" smtClean="0"/>
              <a:t>Myslivecká Třeboň</a:t>
            </a:r>
          </a:p>
          <a:p>
            <a:pPr lvl="1"/>
            <a:r>
              <a:rPr lang="cs-CZ" dirty="0" smtClean="0"/>
              <a:t>Evropská myslivecká pouť – Dub nad Moravou</a:t>
            </a:r>
          </a:p>
          <a:p>
            <a:pPr lvl="1"/>
            <a:r>
              <a:rPr lang="cs-CZ" dirty="0" smtClean="0"/>
              <a:t>Vánoční koncert – Rudolfinum</a:t>
            </a:r>
          </a:p>
          <a:p>
            <a:pPr lvl="1"/>
            <a:r>
              <a:rPr lang="cs-CZ" dirty="0" err="1" smtClean="0"/>
              <a:t>Hubertské</a:t>
            </a:r>
            <a:r>
              <a:rPr lang="cs-CZ" dirty="0" smtClean="0"/>
              <a:t> mše, svěcení kapliček aj.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I/C/9,12</a:t>
            </a:r>
          </a:p>
        </p:txBody>
      </p:sp>
    </p:spTree>
    <p:extLst>
      <p:ext uri="{BB962C8B-B14F-4D97-AF65-F5344CB8AC3E}">
        <p14:creationId xmlns:p14="http://schemas.microsoft.com/office/powerpoint/2010/main" val="396082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13593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Práce s mládeží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844824"/>
            <a:ext cx="8964488" cy="4680520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Mladá generace = budoucnost každého oboru</a:t>
            </a:r>
          </a:p>
          <a:p>
            <a:r>
              <a:rPr lang="cs-CZ" dirty="0" smtClean="0"/>
              <a:t>Nutné podchytit a správně informovat</a:t>
            </a:r>
          </a:p>
          <a:p>
            <a:r>
              <a:rPr lang="cs-CZ" dirty="0" smtClean="0"/>
              <a:t>Kroužky mladých přátel myslivosti</a:t>
            </a:r>
          </a:p>
          <a:p>
            <a:pPr lvl="1"/>
            <a:r>
              <a:rPr lang="cs-CZ" dirty="0" smtClean="0"/>
              <a:t>Podpora ČMMJ i jednotlivých OMS</a:t>
            </a:r>
          </a:p>
          <a:p>
            <a:pPr lvl="1"/>
            <a:r>
              <a:rPr lang="cs-CZ" dirty="0" smtClean="0"/>
              <a:t>O zlatou srnčí trofej</a:t>
            </a:r>
          </a:p>
          <a:p>
            <a:pPr lvl="1"/>
            <a:r>
              <a:rPr lang="cs-CZ" dirty="0" smtClean="0"/>
              <a:t>Celostátní letní tábor, finále soutěže</a:t>
            </a:r>
          </a:p>
          <a:p>
            <a:r>
              <a:rPr lang="cs-CZ" dirty="0" smtClean="0"/>
              <a:t>Návštěvy škol</a:t>
            </a:r>
          </a:p>
          <a:p>
            <a:r>
              <a:rPr lang="cs-CZ" dirty="0" smtClean="0"/>
              <a:t>Dětské dny</a:t>
            </a:r>
          </a:p>
          <a:p>
            <a:r>
              <a:rPr lang="cs-CZ" dirty="0" smtClean="0"/>
              <a:t>Výšlapy do honitby, naučné stezky, vánoční přikrmování zvěře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I/C/9,12</a:t>
            </a:r>
          </a:p>
        </p:txBody>
      </p:sp>
    </p:spTree>
    <p:extLst>
      <p:ext uri="{BB962C8B-B14F-4D97-AF65-F5344CB8AC3E}">
        <p14:creationId xmlns:p14="http://schemas.microsoft.com/office/powerpoint/2010/main" val="327940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13593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Vzdělávání a výzkum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28800"/>
            <a:ext cx="8964488" cy="4680520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Vzdělávání = celoživotní důležitý proces</a:t>
            </a:r>
          </a:p>
          <a:p>
            <a:r>
              <a:rPr lang="cs-CZ" dirty="0" smtClean="0"/>
              <a:t>Myslivecké vzdělávání</a:t>
            </a:r>
          </a:p>
          <a:p>
            <a:pPr lvl="1"/>
            <a:r>
              <a:rPr lang="cs-CZ" dirty="0" smtClean="0"/>
              <a:t>Kurz uchazečů  o první lovecký lístek</a:t>
            </a:r>
          </a:p>
          <a:p>
            <a:pPr lvl="1"/>
            <a:r>
              <a:rPr lang="cs-CZ" dirty="0" smtClean="0"/>
              <a:t>Zkoušky mysliveckých hospodářů</a:t>
            </a:r>
          </a:p>
          <a:p>
            <a:pPr lvl="1"/>
            <a:r>
              <a:rPr lang="cs-CZ" dirty="0" smtClean="0"/>
              <a:t>Vyšší odborná zkouška z myslivosti</a:t>
            </a:r>
          </a:p>
          <a:p>
            <a:pPr lvl="1"/>
            <a:r>
              <a:rPr lang="cs-CZ" dirty="0" smtClean="0"/>
              <a:t>Paralelní vzdělání na lesnických a zemědělských školách</a:t>
            </a:r>
          </a:p>
          <a:p>
            <a:r>
              <a:rPr lang="cs-CZ" dirty="0" smtClean="0"/>
              <a:t>Myslivecký výzkum</a:t>
            </a:r>
          </a:p>
          <a:p>
            <a:pPr lvl="1"/>
            <a:r>
              <a:rPr lang="cs-CZ" dirty="0"/>
              <a:t>Výzkumný ústav lesního hospodářství a </a:t>
            </a:r>
            <a:r>
              <a:rPr lang="cs-CZ" dirty="0" smtClean="0"/>
              <a:t>myslivosti Praha</a:t>
            </a:r>
          </a:p>
          <a:p>
            <a:pPr lvl="1"/>
            <a:r>
              <a:rPr lang="cs-CZ" dirty="0"/>
              <a:t>Středoevropský institut ekologie zvěře </a:t>
            </a:r>
            <a:r>
              <a:rPr lang="cs-CZ" dirty="0" smtClean="0"/>
              <a:t>Brno-</a:t>
            </a:r>
            <a:r>
              <a:rPr lang="cs-CZ" dirty="0" err="1" smtClean="0"/>
              <a:t>Wien</a:t>
            </a:r>
            <a:r>
              <a:rPr lang="cs-CZ" dirty="0" smtClean="0"/>
              <a:t>-Nitra</a:t>
            </a:r>
          </a:p>
          <a:p>
            <a:pPr lvl="1"/>
            <a:r>
              <a:rPr lang="cs-CZ" dirty="0" smtClean="0"/>
              <a:t>Vysoké školy – Praha, Brno, Č. Budějovice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I/C/9,12</a:t>
            </a:r>
          </a:p>
        </p:txBody>
      </p:sp>
    </p:spTree>
    <p:extLst>
      <p:ext uri="{BB962C8B-B14F-4D97-AF65-F5344CB8AC3E}">
        <p14:creationId xmlns:p14="http://schemas.microsoft.com/office/powerpoint/2010/main" val="288129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13593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Červen – měsíc myslivosti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844824"/>
            <a:ext cx="8964488" cy="4680520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Červen – měsíc myslivosti a ochrany přírody</a:t>
            </a:r>
          </a:p>
          <a:p>
            <a:r>
              <a:rPr lang="cs-CZ" dirty="0" smtClean="0"/>
              <a:t>Smysl – propagovat myslivost, práci myslivců a problematiku ochrany přírody</a:t>
            </a:r>
          </a:p>
          <a:p>
            <a:r>
              <a:rPr lang="cs-CZ" dirty="0" smtClean="0"/>
              <a:t>Od roku 1959</a:t>
            </a:r>
          </a:p>
          <a:p>
            <a:r>
              <a:rPr lang="cs-CZ" dirty="0" smtClean="0"/>
              <a:t>Propagační materiály</a:t>
            </a:r>
          </a:p>
          <a:p>
            <a:r>
              <a:rPr lang="cs-CZ" dirty="0" smtClean="0"/>
              <a:t>Propagační vývěsky</a:t>
            </a:r>
          </a:p>
          <a:p>
            <a:r>
              <a:rPr lang="cs-CZ" dirty="0" smtClean="0"/>
              <a:t>Akce pro mládež</a:t>
            </a:r>
          </a:p>
          <a:p>
            <a:r>
              <a:rPr lang="cs-CZ" dirty="0" smtClean="0"/>
              <a:t>Spolkový život – četnější akce</a:t>
            </a:r>
          </a:p>
          <a:p>
            <a:r>
              <a:rPr lang="cs-CZ" dirty="0" smtClean="0"/>
              <a:t>Národní myslivecké slavnosti - Ohrada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I/C/9,12</a:t>
            </a:r>
          </a:p>
        </p:txBody>
      </p:sp>
    </p:spTree>
    <p:extLst>
      <p:ext uri="{BB962C8B-B14F-4D97-AF65-F5344CB8AC3E}">
        <p14:creationId xmlns:p14="http://schemas.microsoft.com/office/powerpoint/2010/main" val="320803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Myslivost a rekreace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892480" cy="4608512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Volnočasové aktivity, rekreace</a:t>
            </a:r>
          </a:p>
          <a:p>
            <a:r>
              <a:rPr lang="cs-CZ" dirty="0" smtClean="0"/>
              <a:t>Aktivní trávení volného času</a:t>
            </a:r>
          </a:p>
          <a:p>
            <a:r>
              <a:rPr lang="cs-CZ" dirty="0" smtClean="0"/>
              <a:t>Vztah k přírodě</a:t>
            </a:r>
          </a:p>
          <a:p>
            <a:r>
              <a:rPr lang="cs-CZ" dirty="0" smtClean="0"/>
              <a:t>Životní hodnoty</a:t>
            </a:r>
          </a:p>
          <a:p>
            <a:r>
              <a:rPr lang="cs-CZ" dirty="0" smtClean="0"/>
              <a:t>Odklon od konzumního stylu</a:t>
            </a:r>
          </a:p>
          <a:p>
            <a:r>
              <a:rPr lang="cs-CZ" dirty="0" smtClean="0"/>
              <a:t>Zdravotní aspekty</a:t>
            </a:r>
          </a:p>
          <a:p>
            <a:r>
              <a:rPr lang="cs-CZ" dirty="0" smtClean="0"/>
              <a:t>Manuální zručnost</a:t>
            </a:r>
          </a:p>
          <a:p>
            <a:r>
              <a:rPr lang="cs-CZ" dirty="0" smtClean="0"/>
              <a:t>Podpora cestovního ruchu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I/B/7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791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6912768" cy="1143000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Historie introdukcí zvěře, obornictví a bažantnictví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844824"/>
            <a:ext cx="8964488" cy="4680520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Bohatá historie, dnes významné krajinné prvky</a:t>
            </a:r>
          </a:p>
          <a:p>
            <a:r>
              <a:rPr lang="cs-CZ" dirty="0" smtClean="0"/>
              <a:t>Obory – od 14. století</a:t>
            </a:r>
          </a:p>
          <a:p>
            <a:pPr lvl="1"/>
            <a:r>
              <a:rPr lang="cs-CZ" dirty="0" smtClean="0"/>
              <a:t>Jelen, daněk (15. st.), černá (18.-20. st.)</a:t>
            </a:r>
          </a:p>
          <a:p>
            <a:pPr lvl="1"/>
            <a:r>
              <a:rPr lang="cs-CZ" dirty="0" smtClean="0"/>
              <a:t>Muflon, sika, kamzík – od 19. století</a:t>
            </a:r>
          </a:p>
          <a:p>
            <a:r>
              <a:rPr lang="cs-CZ" dirty="0" smtClean="0"/>
              <a:t>Bažantnice – od 14. století</a:t>
            </a:r>
          </a:p>
          <a:p>
            <a:pPr lvl="1"/>
            <a:r>
              <a:rPr lang="cs-CZ" dirty="0" smtClean="0"/>
              <a:t>Rozmach v 19. století</a:t>
            </a:r>
          </a:p>
          <a:p>
            <a:pPr lvl="1"/>
            <a:r>
              <a:rPr lang="cs-CZ" dirty="0" smtClean="0"/>
              <a:t>Různé formy bažanta</a:t>
            </a:r>
          </a:p>
          <a:p>
            <a:r>
              <a:rPr lang="cs-CZ" dirty="0" smtClean="0"/>
              <a:t>Divoký králík – středověk</a:t>
            </a:r>
          </a:p>
          <a:p>
            <a:r>
              <a:rPr lang="cs-CZ" dirty="0" smtClean="0"/>
              <a:t>Ondatra – 1905</a:t>
            </a:r>
          </a:p>
          <a:p>
            <a:r>
              <a:rPr lang="cs-CZ" dirty="0" smtClean="0"/>
              <a:t>Perlička, krocan, orebice, koza bezoárová  - 20. století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I/C/13</a:t>
            </a:r>
          </a:p>
        </p:txBody>
      </p:sp>
    </p:spTree>
    <p:extLst>
      <p:ext uri="{BB962C8B-B14F-4D97-AF65-F5344CB8AC3E}">
        <p14:creationId xmlns:p14="http://schemas.microsoft.com/office/powerpoint/2010/main" val="271460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13593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Myslivecké pověry a pověsti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860" y="1700808"/>
            <a:ext cx="8964488" cy="4680520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Pověry </a:t>
            </a:r>
          </a:p>
          <a:p>
            <a:pPr lvl="1"/>
            <a:r>
              <a:rPr lang="cs-CZ" dirty="0" smtClean="0"/>
              <a:t>Vyplývaly ze zvláštností myslivecké profese</a:t>
            </a:r>
          </a:p>
          <a:p>
            <a:pPr lvl="1"/>
            <a:r>
              <a:rPr lang="cs-CZ" dirty="0" smtClean="0"/>
              <a:t>Často živeny uměle, punc tajemna a kouzelnictví</a:t>
            </a:r>
          </a:p>
          <a:p>
            <a:pPr lvl="1"/>
            <a:r>
              <a:rPr lang="cs-CZ" dirty="0" smtClean="0"/>
              <a:t>Měly přinést úspěch při lovu</a:t>
            </a:r>
          </a:p>
          <a:p>
            <a:pPr lvl="1"/>
            <a:r>
              <a:rPr lang="cs-CZ" dirty="0" smtClean="0"/>
              <a:t>Některé dodnes</a:t>
            </a:r>
          </a:p>
          <a:p>
            <a:pPr lvl="2"/>
            <a:r>
              <a:rPr lang="cs-CZ" dirty="0" smtClean="0"/>
              <a:t>Ulovení bílé zvěře</a:t>
            </a:r>
          </a:p>
          <a:p>
            <a:pPr lvl="2"/>
            <a:r>
              <a:rPr lang="cs-CZ" dirty="0" smtClean="0"/>
              <a:t>Tři náboje do kulovnice, poplivání posledního</a:t>
            </a:r>
          </a:p>
          <a:p>
            <a:pPr lvl="2"/>
            <a:r>
              <a:rPr lang="cs-CZ" dirty="0" smtClean="0"/>
              <a:t>Škrob do brokových nábojů</a:t>
            </a:r>
          </a:p>
          <a:p>
            <a:pPr lvl="2"/>
            <a:r>
              <a:rPr lang="cs-CZ" dirty="0" smtClean="0"/>
              <a:t>Šťastné a nešťastné dny</a:t>
            </a:r>
          </a:p>
          <a:p>
            <a:r>
              <a:rPr lang="cs-CZ" dirty="0" smtClean="0"/>
              <a:t>Pověsti</a:t>
            </a:r>
          </a:p>
          <a:p>
            <a:pPr lvl="1"/>
            <a:r>
              <a:rPr lang="cs-CZ" dirty="0" smtClean="0"/>
              <a:t>O divém lovci</a:t>
            </a:r>
          </a:p>
          <a:p>
            <a:pPr lvl="1"/>
            <a:r>
              <a:rPr lang="cs-CZ" dirty="0" smtClean="0"/>
              <a:t>O objevení karlovarských pramenů</a:t>
            </a:r>
          </a:p>
          <a:p>
            <a:pPr lvl="1"/>
            <a:r>
              <a:rPr lang="cs-CZ" dirty="0" smtClean="0"/>
              <a:t>O Bivojovi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I/C/17</a:t>
            </a:r>
          </a:p>
        </p:txBody>
      </p:sp>
    </p:spTree>
    <p:extLst>
      <p:ext uri="{BB962C8B-B14F-4D97-AF65-F5344CB8AC3E}">
        <p14:creationId xmlns:p14="http://schemas.microsoft.com/office/powerpoint/2010/main" val="49531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13593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Myslivecké sbírky a muzea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861592"/>
            <a:ext cx="4536504" cy="4600128"/>
          </a:xfrm>
        </p:spPr>
        <p:txBody>
          <a:bodyPr>
            <a:normAutofit/>
          </a:bodyPr>
          <a:lstStyle/>
          <a:p>
            <a:r>
              <a:rPr lang="cs-CZ" dirty="0" smtClean="0"/>
              <a:t>Sbírky a muzea</a:t>
            </a:r>
          </a:p>
          <a:p>
            <a:pPr lvl="1"/>
            <a:r>
              <a:rPr lang="cs-CZ" dirty="0" smtClean="0"/>
              <a:t>Ohrada u Hluboké nad Vltavou</a:t>
            </a:r>
          </a:p>
          <a:p>
            <a:pPr lvl="1"/>
            <a:r>
              <a:rPr lang="cs-CZ" dirty="0" smtClean="0"/>
              <a:t>Lednice</a:t>
            </a:r>
          </a:p>
          <a:p>
            <a:pPr lvl="1"/>
            <a:r>
              <a:rPr lang="cs-CZ" dirty="0" smtClean="0"/>
              <a:t>Konopiště</a:t>
            </a:r>
          </a:p>
          <a:p>
            <a:pPr lvl="1"/>
            <a:r>
              <a:rPr lang="cs-CZ" dirty="0" smtClean="0"/>
              <a:t>Křivoklát</a:t>
            </a:r>
          </a:p>
          <a:p>
            <a:pPr lvl="1"/>
            <a:r>
              <a:rPr lang="cs-CZ" dirty="0" smtClean="0"/>
              <a:t>Vysoké školy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I/C/18</a:t>
            </a: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4342412" y="1781200"/>
            <a:ext cx="4536504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Hrady a zámky</a:t>
            </a:r>
          </a:p>
          <a:p>
            <a:pPr lvl="1"/>
            <a:r>
              <a:rPr lang="cs-CZ" dirty="0" smtClean="0"/>
              <a:t>Opočno</a:t>
            </a:r>
          </a:p>
          <a:p>
            <a:pPr lvl="1"/>
            <a:r>
              <a:rPr lang="cs-CZ" dirty="0" smtClean="0"/>
              <a:t>Bučovice</a:t>
            </a:r>
          </a:p>
          <a:p>
            <a:pPr lvl="1"/>
            <a:r>
              <a:rPr lang="cs-CZ" dirty="0" smtClean="0"/>
              <a:t>Bruntál</a:t>
            </a:r>
          </a:p>
          <a:p>
            <a:pPr lvl="1"/>
            <a:r>
              <a:rPr lang="cs-CZ" dirty="0" smtClean="0"/>
              <a:t>Kuks</a:t>
            </a:r>
          </a:p>
          <a:p>
            <a:pPr lvl="1"/>
            <a:r>
              <a:rPr lang="cs-CZ" dirty="0" smtClean="0"/>
              <a:t>Žleby </a:t>
            </a:r>
          </a:p>
          <a:p>
            <a:pPr lvl="1"/>
            <a:r>
              <a:rPr lang="cs-CZ" dirty="0" smtClean="0"/>
              <a:t>Orlík </a:t>
            </a:r>
          </a:p>
          <a:p>
            <a:pPr lvl="1"/>
            <a:r>
              <a:rPr lang="cs-CZ" dirty="0" smtClean="0"/>
              <a:t>Bítov </a:t>
            </a:r>
          </a:p>
        </p:txBody>
      </p:sp>
    </p:spTree>
    <p:extLst>
      <p:ext uri="{BB962C8B-B14F-4D97-AF65-F5344CB8AC3E}">
        <p14:creationId xmlns:p14="http://schemas.microsoft.com/office/powerpoint/2010/main" val="391224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13593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Osobnosti regionů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567840" cy="4663752"/>
          </a:xfrm>
        </p:spPr>
        <p:txBody>
          <a:bodyPr>
            <a:normAutofit fontScale="55000" lnSpcReduction="20000"/>
          </a:bodyPr>
          <a:lstStyle/>
          <a:p>
            <a:r>
              <a:rPr lang="cs-CZ" sz="3600" dirty="0"/>
              <a:t>Hl. město Praha a Střední Čechy </a:t>
            </a:r>
          </a:p>
          <a:p>
            <a:pPr lvl="1"/>
            <a:r>
              <a:rPr lang="cs-CZ" sz="2900" dirty="0" smtClean="0"/>
              <a:t>J</a:t>
            </a:r>
            <a:r>
              <a:rPr lang="cs-CZ" sz="2900" dirty="0"/>
              <a:t>. V. </a:t>
            </a:r>
            <a:r>
              <a:rPr lang="cs-CZ" sz="2900" dirty="0" smtClean="0"/>
              <a:t>Černý, A</a:t>
            </a:r>
            <a:r>
              <a:rPr lang="cs-CZ" sz="2900" dirty="0"/>
              <a:t>. V. </a:t>
            </a:r>
            <a:r>
              <a:rPr lang="cs-CZ" sz="2900" dirty="0" smtClean="0"/>
              <a:t>Lebeda, F</a:t>
            </a:r>
            <a:r>
              <a:rPr lang="cs-CZ" sz="2900" dirty="0"/>
              <a:t>. </a:t>
            </a:r>
            <a:r>
              <a:rPr lang="cs-CZ" sz="2900" dirty="0" smtClean="0"/>
              <a:t>Špatný, J</a:t>
            </a:r>
            <a:r>
              <a:rPr lang="cs-CZ" sz="2900" dirty="0"/>
              <a:t>. Holeček st. a ml</a:t>
            </a:r>
            <a:r>
              <a:rPr lang="cs-CZ" sz="2900" dirty="0" smtClean="0"/>
              <a:t>., J</a:t>
            </a:r>
            <a:r>
              <a:rPr lang="cs-CZ" sz="2900" dirty="0"/>
              <a:t>. Židlický, F. </a:t>
            </a:r>
            <a:r>
              <a:rPr lang="cs-CZ" sz="2900" dirty="0" err="1"/>
              <a:t>Liebl</a:t>
            </a:r>
            <a:r>
              <a:rPr lang="cs-CZ" sz="2900" dirty="0"/>
              <a:t>, </a:t>
            </a:r>
            <a:r>
              <a:rPr lang="cs-CZ" sz="2900" dirty="0" smtClean="0"/>
              <a:t>J</a:t>
            </a:r>
            <a:r>
              <a:rPr lang="cs-CZ" sz="2900" dirty="0"/>
              <a:t>. </a:t>
            </a:r>
            <a:r>
              <a:rPr lang="cs-CZ" sz="2900" dirty="0" err="1" smtClean="0"/>
              <a:t>Béza</a:t>
            </a:r>
            <a:r>
              <a:rPr lang="cs-CZ" sz="2900" dirty="0" smtClean="0"/>
              <a:t>, P</a:t>
            </a:r>
            <a:r>
              <a:rPr lang="cs-CZ" sz="2900" dirty="0"/>
              <a:t>. </a:t>
            </a:r>
            <a:r>
              <a:rPr lang="cs-CZ" sz="2900" dirty="0" smtClean="0"/>
              <a:t>Tříska, A</a:t>
            </a:r>
            <a:r>
              <a:rPr lang="cs-CZ" sz="2900" dirty="0"/>
              <a:t>. </a:t>
            </a:r>
            <a:r>
              <a:rPr lang="cs-CZ" sz="2900" dirty="0" smtClean="0"/>
              <a:t>Mikula, J</a:t>
            </a:r>
            <a:r>
              <a:rPr lang="cs-CZ" sz="2900" dirty="0"/>
              <a:t>. </a:t>
            </a:r>
            <a:r>
              <a:rPr lang="cs-CZ" sz="2900" dirty="0" smtClean="0"/>
              <a:t>Hanák, A</a:t>
            </a:r>
            <a:r>
              <a:rPr lang="cs-CZ" sz="2900" dirty="0"/>
              <a:t>. </a:t>
            </a:r>
            <a:r>
              <a:rPr lang="cs-CZ" sz="2900" dirty="0" err="1" smtClean="0"/>
              <a:t>Tabášek</a:t>
            </a:r>
            <a:r>
              <a:rPr lang="cs-CZ" sz="2900" dirty="0" smtClean="0"/>
              <a:t>, J</a:t>
            </a:r>
            <a:r>
              <a:rPr lang="cs-CZ" sz="2900" dirty="0"/>
              <a:t>. </a:t>
            </a:r>
            <a:r>
              <a:rPr lang="cs-CZ" sz="2900" dirty="0" err="1" smtClean="0"/>
              <a:t>Selement</a:t>
            </a:r>
            <a:r>
              <a:rPr lang="cs-CZ" sz="2900" dirty="0" smtClean="0"/>
              <a:t>, M</a:t>
            </a:r>
            <a:r>
              <a:rPr lang="cs-CZ" sz="2900" dirty="0"/>
              <a:t>. </a:t>
            </a:r>
            <a:r>
              <a:rPr lang="cs-CZ" sz="2900" dirty="0" smtClean="0"/>
              <a:t>Vach, R</a:t>
            </a:r>
            <a:r>
              <a:rPr lang="cs-CZ" sz="2900" dirty="0"/>
              <a:t>. Wolf </a:t>
            </a:r>
            <a:r>
              <a:rPr lang="cs-CZ" sz="2900" dirty="0" smtClean="0"/>
              <a:t>M</a:t>
            </a:r>
            <a:r>
              <a:rPr lang="cs-CZ" sz="2900" dirty="0"/>
              <a:t>. </a:t>
            </a:r>
            <a:r>
              <a:rPr lang="cs-CZ" sz="2900" dirty="0" err="1" smtClean="0"/>
              <a:t>Bouchner</a:t>
            </a:r>
            <a:r>
              <a:rPr lang="cs-CZ" sz="2900" dirty="0" smtClean="0"/>
              <a:t>, </a:t>
            </a:r>
            <a:r>
              <a:rPr lang="cs-CZ" sz="2900" dirty="0"/>
              <a:t>F. </a:t>
            </a:r>
            <a:r>
              <a:rPr lang="cs-CZ" sz="2900" dirty="0" smtClean="0"/>
              <a:t>Havránek</a:t>
            </a:r>
          </a:p>
          <a:p>
            <a:r>
              <a:rPr lang="cs-CZ" sz="3600" dirty="0"/>
              <a:t>Severní Čechy</a:t>
            </a:r>
          </a:p>
          <a:p>
            <a:pPr lvl="1"/>
            <a:r>
              <a:rPr lang="cs-CZ" sz="2900" dirty="0" smtClean="0"/>
              <a:t>B</a:t>
            </a:r>
            <a:r>
              <a:rPr lang="cs-CZ" sz="2900" dirty="0"/>
              <a:t>. </a:t>
            </a:r>
            <a:r>
              <a:rPr lang="cs-CZ" sz="2900" dirty="0" smtClean="0"/>
              <a:t>Brandejs, J</a:t>
            </a:r>
            <a:r>
              <a:rPr lang="cs-CZ" sz="2900" dirty="0"/>
              <a:t>. </a:t>
            </a:r>
            <a:r>
              <a:rPr lang="cs-CZ" sz="2900" dirty="0" smtClean="0"/>
              <a:t>Komárek, F</a:t>
            </a:r>
            <a:r>
              <a:rPr lang="cs-CZ" sz="2900" dirty="0"/>
              <a:t>. </a:t>
            </a:r>
            <a:r>
              <a:rPr lang="cs-CZ" sz="2900" dirty="0" err="1" smtClean="0"/>
              <a:t>Vogt</a:t>
            </a:r>
            <a:r>
              <a:rPr lang="cs-CZ" sz="2900" dirty="0" smtClean="0"/>
              <a:t>, R</a:t>
            </a:r>
            <a:r>
              <a:rPr lang="cs-CZ" sz="2900" dirty="0"/>
              <a:t>. </a:t>
            </a:r>
            <a:r>
              <a:rPr lang="cs-CZ" sz="2900" dirty="0" smtClean="0"/>
              <a:t>Stach</a:t>
            </a:r>
          </a:p>
          <a:p>
            <a:r>
              <a:rPr lang="cs-CZ" sz="3600" dirty="0"/>
              <a:t>Západní Čechy</a:t>
            </a:r>
          </a:p>
          <a:p>
            <a:pPr lvl="1"/>
            <a:r>
              <a:rPr lang="cs-CZ" sz="2900" dirty="0" smtClean="0"/>
              <a:t>J</a:t>
            </a:r>
            <a:r>
              <a:rPr lang="cs-CZ" sz="2900" dirty="0"/>
              <a:t>. V. Rozmara, </a:t>
            </a:r>
            <a:r>
              <a:rPr lang="cs-CZ" sz="2900" dirty="0" smtClean="0"/>
              <a:t>J</a:t>
            </a:r>
            <a:r>
              <a:rPr lang="cs-CZ" sz="2900" dirty="0"/>
              <a:t>. </a:t>
            </a:r>
            <a:r>
              <a:rPr lang="cs-CZ" sz="2900" dirty="0" smtClean="0"/>
              <a:t>Vrba, V</a:t>
            </a:r>
            <a:r>
              <a:rPr lang="cs-CZ" sz="2900" dirty="0"/>
              <a:t>. </a:t>
            </a:r>
            <a:r>
              <a:rPr lang="cs-CZ" sz="2900" dirty="0" smtClean="0"/>
              <a:t>Svoboda, V</a:t>
            </a:r>
            <a:r>
              <a:rPr lang="cs-CZ" sz="2900" dirty="0"/>
              <a:t>. </a:t>
            </a:r>
            <a:r>
              <a:rPr lang="cs-CZ" sz="2900" dirty="0" smtClean="0"/>
              <a:t>Nasvětil</a:t>
            </a:r>
            <a:endParaRPr lang="cs-CZ" sz="2900" dirty="0"/>
          </a:p>
          <a:p>
            <a:r>
              <a:rPr lang="cs-CZ" sz="3600" dirty="0"/>
              <a:t>Východní Čechy</a:t>
            </a:r>
          </a:p>
          <a:p>
            <a:pPr lvl="1"/>
            <a:r>
              <a:rPr lang="cs-CZ" sz="2900" dirty="0" smtClean="0"/>
              <a:t>F</a:t>
            </a:r>
            <a:r>
              <a:rPr lang="cs-CZ" sz="2900" dirty="0"/>
              <a:t>. A. hr. </a:t>
            </a:r>
            <a:r>
              <a:rPr lang="cs-CZ" sz="2900" dirty="0" err="1" smtClean="0"/>
              <a:t>Sporck</a:t>
            </a:r>
            <a:r>
              <a:rPr lang="cs-CZ" sz="2900" dirty="0" smtClean="0"/>
              <a:t>, </a:t>
            </a:r>
            <a:r>
              <a:rPr lang="cs-CZ" sz="2900" dirty="0"/>
              <a:t>J. </a:t>
            </a:r>
            <a:r>
              <a:rPr lang="cs-CZ" sz="2900" dirty="0" smtClean="0"/>
              <a:t>Javůrek, K</a:t>
            </a:r>
            <a:r>
              <a:rPr lang="cs-CZ" sz="2900" dirty="0"/>
              <a:t>. </a:t>
            </a:r>
            <a:r>
              <a:rPr lang="cs-CZ" sz="2900" dirty="0" smtClean="0"/>
              <a:t>Podhajský F</a:t>
            </a:r>
            <a:r>
              <a:rPr lang="cs-CZ" sz="2900" dirty="0"/>
              <a:t>. </a:t>
            </a:r>
            <a:r>
              <a:rPr lang="cs-CZ" sz="2900" dirty="0" smtClean="0"/>
              <a:t>Vojtěch, V</a:t>
            </a:r>
            <a:r>
              <a:rPr lang="cs-CZ" sz="2900" dirty="0"/>
              <a:t>. </a:t>
            </a:r>
            <a:r>
              <a:rPr lang="cs-CZ" sz="2900" dirty="0" smtClean="0"/>
              <a:t>Jirkovský, F</a:t>
            </a:r>
            <a:r>
              <a:rPr lang="cs-CZ" sz="2900" dirty="0"/>
              <a:t>. </a:t>
            </a:r>
            <a:r>
              <a:rPr lang="cs-CZ" sz="2900" dirty="0" smtClean="0"/>
              <a:t>Kolda, P</a:t>
            </a:r>
            <a:r>
              <a:rPr lang="cs-CZ" sz="2900" dirty="0"/>
              <a:t>. </a:t>
            </a:r>
            <a:r>
              <a:rPr lang="cs-CZ" sz="2900" dirty="0" smtClean="0"/>
              <a:t>Zvolánek, </a:t>
            </a:r>
            <a:r>
              <a:rPr lang="cs-CZ" sz="2900" dirty="0"/>
              <a:t>J. </a:t>
            </a:r>
            <a:r>
              <a:rPr lang="cs-CZ" sz="2900" dirty="0" smtClean="0"/>
              <a:t>Kovařík</a:t>
            </a:r>
          </a:p>
          <a:p>
            <a:r>
              <a:rPr lang="cs-CZ" sz="3600" dirty="0"/>
              <a:t>Jižní Čechy</a:t>
            </a:r>
          </a:p>
          <a:p>
            <a:pPr lvl="1"/>
            <a:r>
              <a:rPr lang="cs-CZ" sz="2900" dirty="0" smtClean="0"/>
              <a:t>F</a:t>
            </a:r>
            <a:r>
              <a:rPr lang="cs-CZ" sz="2900" dirty="0"/>
              <a:t>. </a:t>
            </a:r>
            <a:r>
              <a:rPr lang="cs-CZ" sz="2900" dirty="0" smtClean="0"/>
              <a:t>Houska, K</a:t>
            </a:r>
            <a:r>
              <a:rPr lang="cs-CZ" sz="2900" dirty="0"/>
              <a:t>. </a:t>
            </a:r>
            <a:r>
              <a:rPr lang="cs-CZ" sz="2900" dirty="0" err="1" smtClean="0"/>
              <a:t>Klosterman</a:t>
            </a:r>
            <a:r>
              <a:rPr lang="cs-CZ" sz="2900" dirty="0" smtClean="0"/>
              <a:t>, </a:t>
            </a:r>
            <a:r>
              <a:rPr lang="cs-CZ" sz="2900" dirty="0"/>
              <a:t>J. </a:t>
            </a:r>
            <a:r>
              <a:rPr lang="cs-CZ" sz="2900" dirty="0" err="1" smtClean="0"/>
              <a:t>Andreska</a:t>
            </a:r>
            <a:r>
              <a:rPr lang="cs-CZ" sz="2900" dirty="0" smtClean="0"/>
              <a:t>, V</a:t>
            </a:r>
            <a:r>
              <a:rPr lang="cs-CZ" sz="2900" dirty="0"/>
              <a:t>. </a:t>
            </a:r>
            <a:r>
              <a:rPr lang="cs-CZ" sz="2900" dirty="0" smtClean="0"/>
              <a:t>Hanzal, O</a:t>
            </a:r>
            <a:r>
              <a:rPr lang="cs-CZ" sz="2900" dirty="0"/>
              <a:t>. </a:t>
            </a:r>
            <a:r>
              <a:rPr lang="cs-CZ" sz="2900" dirty="0" err="1" smtClean="0"/>
              <a:t>Tripes</a:t>
            </a:r>
            <a:endParaRPr lang="cs-CZ" sz="2900" dirty="0" smtClean="0"/>
          </a:p>
          <a:p>
            <a:r>
              <a:rPr lang="cs-CZ" sz="3600" dirty="0"/>
              <a:t>Jižní Morava a Vysočina</a:t>
            </a:r>
          </a:p>
          <a:p>
            <a:pPr lvl="1"/>
            <a:r>
              <a:rPr lang="cs-CZ" sz="2900" dirty="0" smtClean="0"/>
              <a:t>J</a:t>
            </a:r>
            <a:r>
              <a:rPr lang="cs-CZ" sz="2900" dirty="0"/>
              <a:t>. </a:t>
            </a:r>
            <a:r>
              <a:rPr lang="cs-CZ" sz="2900" dirty="0" err="1"/>
              <a:t>Žalman</a:t>
            </a:r>
            <a:r>
              <a:rPr lang="cs-CZ" sz="2900" dirty="0"/>
              <a:t>, J. </a:t>
            </a:r>
            <a:r>
              <a:rPr lang="cs-CZ" sz="2900" dirty="0" smtClean="0"/>
              <a:t>Svoboda, V</a:t>
            </a:r>
            <a:r>
              <a:rPr lang="cs-CZ" sz="2900" dirty="0"/>
              <a:t>.  Dyk, </a:t>
            </a:r>
            <a:r>
              <a:rPr lang="cs-CZ" sz="2900" dirty="0" smtClean="0"/>
              <a:t>J</a:t>
            </a:r>
            <a:r>
              <a:rPr lang="cs-CZ" sz="2900" dirty="0"/>
              <a:t>. </a:t>
            </a:r>
            <a:r>
              <a:rPr lang="cs-CZ" sz="2900" dirty="0" smtClean="0"/>
              <a:t>Tomeček, Z</a:t>
            </a:r>
            <a:r>
              <a:rPr lang="cs-CZ" sz="2900" dirty="0"/>
              <a:t>. </a:t>
            </a:r>
            <a:r>
              <a:rPr lang="cs-CZ" sz="2900" dirty="0" err="1" smtClean="0"/>
              <a:t>Hostička</a:t>
            </a:r>
            <a:r>
              <a:rPr lang="cs-CZ" sz="2900" dirty="0" smtClean="0"/>
              <a:t>, V</a:t>
            </a:r>
            <a:r>
              <a:rPr lang="cs-CZ" sz="2900" dirty="0"/>
              <a:t>. </a:t>
            </a:r>
            <a:r>
              <a:rPr lang="cs-CZ" sz="2900" dirty="0" err="1" smtClean="0"/>
              <a:t>Paulišta</a:t>
            </a:r>
            <a:r>
              <a:rPr lang="cs-CZ" sz="2900" dirty="0" smtClean="0"/>
              <a:t>, Z</a:t>
            </a:r>
            <a:r>
              <a:rPr lang="cs-CZ" sz="2900" dirty="0"/>
              <a:t>. </a:t>
            </a:r>
            <a:r>
              <a:rPr lang="cs-CZ" sz="2900" dirty="0" smtClean="0"/>
              <a:t>Kunert, A</a:t>
            </a:r>
            <a:r>
              <a:rPr lang="cs-CZ" sz="2900" dirty="0"/>
              <a:t>. </a:t>
            </a:r>
            <a:r>
              <a:rPr lang="cs-CZ" sz="2900" dirty="0" err="1" smtClean="0"/>
              <a:t>Indruch</a:t>
            </a:r>
            <a:r>
              <a:rPr lang="cs-CZ" sz="2900" dirty="0" smtClean="0"/>
              <a:t>, O</a:t>
            </a:r>
            <a:r>
              <a:rPr lang="cs-CZ" sz="2900" dirty="0"/>
              <a:t>. </a:t>
            </a:r>
            <a:r>
              <a:rPr lang="cs-CZ" sz="2900" dirty="0" smtClean="0"/>
              <a:t>Koudelka, J</a:t>
            </a:r>
            <a:r>
              <a:rPr lang="cs-CZ" sz="2900" dirty="0"/>
              <a:t>. </a:t>
            </a:r>
            <a:r>
              <a:rPr lang="cs-CZ" sz="2900" dirty="0" smtClean="0"/>
              <a:t>Hromas, J</a:t>
            </a:r>
            <a:r>
              <a:rPr lang="cs-CZ" sz="2900" dirty="0"/>
              <a:t>. </a:t>
            </a:r>
            <a:r>
              <a:rPr lang="cs-CZ" sz="2900" dirty="0" err="1"/>
              <a:t>Feureisel</a:t>
            </a:r>
            <a:r>
              <a:rPr lang="cs-CZ" sz="2900" dirty="0"/>
              <a:t>, </a:t>
            </a:r>
            <a:r>
              <a:rPr lang="cs-CZ" sz="2900" dirty="0" smtClean="0"/>
              <a:t>M</a:t>
            </a:r>
            <a:r>
              <a:rPr lang="cs-CZ" sz="2900" dirty="0"/>
              <a:t>.  </a:t>
            </a:r>
            <a:r>
              <a:rPr lang="cs-CZ" sz="2900" dirty="0" smtClean="0"/>
              <a:t>Vodňanský, R</a:t>
            </a:r>
            <a:r>
              <a:rPr lang="cs-CZ" sz="2900" dirty="0"/>
              <a:t>. </a:t>
            </a:r>
            <a:r>
              <a:rPr lang="cs-CZ" sz="2900" dirty="0" err="1" smtClean="0"/>
              <a:t>Těsnohlídek</a:t>
            </a:r>
            <a:r>
              <a:rPr lang="cs-CZ" sz="2900" dirty="0" smtClean="0"/>
              <a:t>, L</a:t>
            </a:r>
            <a:r>
              <a:rPr lang="cs-CZ" sz="2900" dirty="0"/>
              <a:t>. </a:t>
            </a:r>
            <a:r>
              <a:rPr lang="cs-CZ" sz="2900" dirty="0" smtClean="0"/>
              <a:t>Janáček, J</a:t>
            </a:r>
            <a:r>
              <a:rPr lang="cs-CZ" sz="2900" dirty="0"/>
              <a:t>. </a:t>
            </a:r>
            <a:r>
              <a:rPr lang="cs-CZ" sz="2900" dirty="0" smtClean="0"/>
              <a:t>Nečas, Z</a:t>
            </a:r>
            <a:r>
              <a:rPr lang="cs-CZ" sz="2900" dirty="0"/>
              <a:t>. </a:t>
            </a:r>
            <a:r>
              <a:rPr lang="cs-CZ" sz="2900" dirty="0" smtClean="0"/>
              <a:t>Kolář, J</a:t>
            </a:r>
            <a:r>
              <a:rPr lang="cs-CZ" sz="2900" dirty="0"/>
              <a:t>. </a:t>
            </a:r>
            <a:r>
              <a:rPr lang="cs-CZ" sz="2900" dirty="0" err="1" smtClean="0"/>
              <a:t>Drmota</a:t>
            </a:r>
            <a:endParaRPr lang="cs-CZ" sz="2900" dirty="0" smtClean="0"/>
          </a:p>
          <a:p>
            <a:r>
              <a:rPr lang="cs-CZ" sz="3600" dirty="0"/>
              <a:t>Severní Morava a Slezsko</a:t>
            </a:r>
          </a:p>
          <a:p>
            <a:pPr lvl="1"/>
            <a:r>
              <a:rPr lang="cs-CZ" sz="2900" dirty="0" smtClean="0"/>
              <a:t>R</a:t>
            </a:r>
            <a:r>
              <a:rPr lang="cs-CZ" sz="2900" dirty="0"/>
              <a:t>. </a:t>
            </a:r>
            <a:r>
              <a:rPr lang="cs-CZ" sz="2900" dirty="0" smtClean="0"/>
              <a:t>Novák, C</a:t>
            </a:r>
            <a:r>
              <a:rPr lang="cs-CZ" sz="2900" dirty="0"/>
              <a:t>. </a:t>
            </a:r>
            <a:r>
              <a:rPr lang="cs-CZ" sz="2900" dirty="0" smtClean="0"/>
              <a:t>Babička, L</a:t>
            </a:r>
            <a:r>
              <a:rPr lang="cs-CZ" sz="2900" dirty="0"/>
              <a:t>. </a:t>
            </a:r>
            <a:r>
              <a:rPr lang="cs-CZ" sz="2900" dirty="0" smtClean="0"/>
              <a:t>Kunc, O</a:t>
            </a:r>
            <a:r>
              <a:rPr lang="cs-CZ" sz="2900" dirty="0"/>
              <a:t>. </a:t>
            </a:r>
            <a:r>
              <a:rPr lang="cs-CZ" sz="2900" dirty="0" smtClean="0"/>
              <a:t>Bouzek, J</a:t>
            </a:r>
            <a:r>
              <a:rPr lang="cs-CZ" sz="2900" dirty="0"/>
              <a:t>. </a:t>
            </a:r>
            <a:r>
              <a:rPr lang="cs-CZ" sz="2900" dirty="0" err="1" smtClean="0"/>
              <a:t>Mlčoušek</a:t>
            </a:r>
            <a:r>
              <a:rPr lang="cs-CZ" sz="2900" dirty="0" smtClean="0"/>
              <a:t>, V. Krop</a:t>
            </a:r>
            <a:endParaRPr lang="cs-CZ" sz="2900" dirty="0"/>
          </a:p>
          <a:p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I/C/19</a:t>
            </a:r>
          </a:p>
        </p:txBody>
      </p:sp>
    </p:spTree>
    <p:extLst>
      <p:ext uri="{BB962C8B-B14F-4D97-AF65-F5344CB8AC3E}">
        <p14:creationId xmlns:p14="http://schemas.microsoft.com/office/powerpoint/2010/main" val="375405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13593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Památky v regionech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556792"/>
            <a:ext cx="8567840" cy="4663752"/>
          </a:xfrm>
        </p:spPr>
        <p:txBody>
          <a:bodyPr>
            <a:noAutofit/>
          </a:bodyPr>
          <a:lstStyle/>
          <a:p>
            <a:r>
              <a:rPr lang="cs-CZ" sz="1200" dirty="0"/>
              <a:t>Hlavní město Praha</a:t>
            </a:r>
          </a:p>
          <a:p>
            <a:pPr lvl="1"/>
            <a:r>
              <a:rPr lang="cs-CZ" sz="1200" dirty="0"/>
              <a:t>Zoologické oddělení Národního muzea, Stromovka, Obora Hvězda, domovní znamení a názvy domů dle zvěře zejména na Malé Straně. Výzdoba </a:t>
            </a:r>
            <a:r>
              <a:rPr lang="cs-CZ" sz="1200" dirty="0" err="1"/>
              <a:t>Vrbovské</a:t>
            </a:r>
            <a:r>
              <a:rPr lang="cs-CZ" sz="1200" dirty="0"/>
              <a:t> zahrady, zámku </a:t>
            </a:r>
            <a:r>
              <a:rPr lang="cs-CZ" sz="1200" dirty="0" err="1"/>
              <a:t>Trója</a:t>
            </a:r>
            <a:r>
              <a:rPr lang="cs-CZ" sz="1200" dirty="0"/>
              <a:t>, </a:t>
            </a:r>
            <a:r>
              <a:rPr lang="cs-CZ" sz="1200" dirty="0" err="1"/>
              <a:t>svatohubertské</a:t>
            </a:r>
            <a:r>
              <a:rPr lang="cs-CZ" sz="1200" dirty="0"/>
              <a:t> plastiky na Malé Straně a medvědí fontána na Smíchově.</a:t>
            </a:r>
          </a:p>
          <a:p>
            <a:r>
              <a:rPr lang="cs-CZ" sz="1200" dirty="0"/>
              <a:t> </a:t>
            </a:r>
            <a:r>
              <a:rPr lang="cs-CZ" sz="1200" dirty="0" smtClean="0"/>
              <a:t>Střední Čechy</a:t>
            </a:r>
          </a:p>
          <a:p>
            <a:pPr lvl="1"/>
            <a:r>
              <a:rPr lang="cs-CZ" sz="1200" dirty="0" smtClean="0"/>
              <a:t>Hrady </a:t>
            </a:r>
            <a:r>
              <a:rPr lang="cs-CZ" sz="1200" dirty="0"/>
              <a:t>a zámky Konopiště, Vlašim, Žleby, Křivoklát, Bon </a:t>
            </a:r>
            <a:r>
              <a:rPr lang="cs-CZ" sz="1200" dirty="0" err="1"/>
              <a:t>Repos</a:t>
            </a:r>
            <a:r>
              <a:rPr lang="cs-CZ" sz="1200" dirty="0"/>
              <a:t>. Výzdoba na zámcích Brandýs nad Labem, Kokořín a Hlavenec. Významná je i obora Žehušice s ojedinělým stádem bílých jelenů. </a:t>
            </a:r>
          </a:p>
          <a:p>
            <a:r>
              <a:rPr lang="cs-CZ" sz="1200" dirty="0"/>
              <a:t> </a:t>
            </a:r>
            <a:r>
              <a:rPr lang="cs-CZ" sz="1200" dirty="0" smtClean="0"/>
              <a:t>Jižní </a:t>
            </a:r>
            <a:r>
              <a:rPr lang="cs-CZ" sz="1200" dirty="0"/>
              <a:t>Čechy</a:t>
            </a:r>
          </a:p>
          <a:p>
            <a:pPr lvl="1"/>
            <a:r>
              <a:rPr lang="cs-CZ" sz="1200" dirty="0"/>
              <a:t>Zámky Hluboká nad Vltavou, Český Krumlov, Ohrada, Orlík, </a:t>
            </a:r>
            <a:r>
              <a:rPr lang="cs-CZ" sz="1200" dirty="0" err="1"/>
              <a:t>Jemčina</a:t>
            </a:r>
            <a:r>
              <a:rPr lang="cs-CZ" sz="1200" dirty="0"/>
              <a:t>. Výzdoba v zámku Chlum u Třeboně, v </a:t>
            </a:r>
            <a:r>
              <a:rPr lang="cs-CZ" sz="1200" dirty="0" err="1"/>
              <a:t>Poněšické</a:t>
            </a:r>
            <a:r>
              <a:rPr lang="cs-CZ" sz="1200" dirty="0"/>
              <a:t> oboře a jelení památníky na Boubíně. Kámen ulovení posledního medvěda na Šumavě a muzeum K. </a:t>
            </a:r>
            <a:r>
              <a:rPr lang="cs-CZ" sz="1200" dirty="0" err="1"/>
              <a:t>Klostermanna</a:t>
            </a:r>
            <a:r>
              <a:rPr lang="cs-CZ" sz="1200" dirty="0"/>
              <a:t> ve </a:t>
            </a:r>
            <a:r>
              <a:rPr lang="cs-CZ" sz="1200" dirty="0" err="1"/>
              <a:t>Štěkeni</a:t>
            </a:r>
            <a:r>
              <a:rPr lang="cs-CZ" sz="1200" dirty="0"/>
              <a:t>. </a:t>
            </a:r>
          </a:p>
          <a:p>
            <a:r>
              <a:rPr lang="cs-CZ" sz="1200" dirty="0"/>
              <a:t> </a:t>
            </a:r>
            <a:r>
              <a:rPr lang="cs-CZ" sz="1200" dirty="0" smtClean="0"/>
              <a:t>Západní </a:t>
            </a:r>
            <a:r>
              <a:rPr lang="cs-CZ" sz="1200" dirty="0"/>
              <a:t>Čechy </a:t>
            </a:r>
          </a:p>
          <a:p>
            <a:pPr lvl="1"/>
            <a:r>
              <a:rPr lang="cs-CZ" sz="1200" dirty="0"/>
              <a:t>Zámek Kozel, pomník F.A. </a:t>
            </a:r>
            <a:r>
              <a:rPr lang="cs-CZ" sz="1200" dirty="0" err="1"/>
              <a:t>Sporcka</a:t>
            </a:r>
            <a:r>
              <a:rPr lang="cs-CZ" sz="1200" dirty="0"/>
              <a:t> (zámek Valeč), socha sv. Eustacha (kostel Tři sekery) a pamětní deska J. Vrby (Domažlice</a:t>
            </a:r>
            <a:r>
              <a:rPr lang="cs-CZ" sz="1200" dirty="0" smtClean="0"/>
              <a:t>).</a:t>
            </a:r>
            <a:endParaRPr lang="cs-CZ" sz="1200" dirty="0"/>
          </a:p>
          <a:p>
            <a:r>
              <a:rPr lang="cs-CZ" sz="1200" dirty="0"/>
              <a:t>Severní Čechy </a:t>
            </a:r>
          </a:p>
          <a:p>
            <a:pPr lvl="1"/>
            <a:r>
              <a:rPr lang="cs-CZ" sz="1200" dirty="0"/>
              <a:t>Zámky Frýdlant, Sloup, </a:t>
            </a:r>
            <a:r>
              <a:rPr lang="cs-CZ" sz="1200" dirty="0" err="1"/>
              <a:t>Vřísek</a:t>
            </a:r>
            <a:r>
              <a:rPr lang="cs-CZ" sz="1200" dirty="0"/>
              <a:t>, Kaple sv. Huberta (</a:t>
            </a:r>
            <a:r>
              <a:rPr lang="cs-CZ" sz="1200" dirty="0" err="1"/>
              <a:t>Mstišov</a:t>
            </a:r>
            <a:r>
              <a:rPr lang="cs-CZ" sz="1200" dirty="0"/>
              <a:t>), Rysí kámen (Zadní Jetřichovice) a Vlčí deska (Zadní Doubice</a:t>
            </a:r>
            <a:r>
              <a:rPr lang="cs-CZ" sz="1200" dirty="0" smtClean="0"/>
              <a:t>).</a:t>
            </a:r>
            <a:endParaRPr lang="cs-CZ" sz="1200" dirty="0"/>
          </a:p>
          <a:p>
            <a:r>
              <a:rPr lang="cs-CZ" sz="1200" dirty="0"/>
              <a:t>Východní Čechy</a:t>
            </a:r>
          </a:p>
          <a:p>
            <a:pPr lvl="1"/>
            <a:r>
              <a:rPr lang="cs-CZ" sz="1200" dirty="0"/>
              <a:t>Zámky Opočno, Slatiňany, Karlštejn (Svratouch), barokní lovecký dům a zámek v Chlumci nad Cidlinou. Kaple sv. Huberta (Starý Ples), socha sv. Eustacha (Chrudim) a pomník myslivců (Hradec Králové</a:t>
            </a:r>
            <a:r>
              <a:rPr lang="cs-CZ" sz="1200" dirty="0" smtClean="0"/>
              <a:t>).</a:t>
            </a:r>
            <a:endParaRPr lang="cs-CZ" sz="1200" dirty="0"/>
          </a:p>
          <a:p>
            <a:r>
              <a:rPr lang="cs-CZ" sz="1200" dirty="0"/>
              <a:t>Jižní Morava</a:t>
            </a:r>
          </a:p>
          <a:p>
            <a:pPr lvl="1"/>
            <a:r>
              <a:rPr lang="cs-CZ" sz="1200" dirty="0"/>
              <a:t>Dolní Věstonice (lovci mamutů), zámek Lednice a Lednicko-valtický areál, zámky Bučovice, Židlochovice, hrady </a:t>
            </a:r>
            <a:r>
              <a:rPr lang="cs-CZ" sz="1200" dirty="0" err="1"/>
              <a:t>Roštejn</a:t>
            </a:r>
            <a:r>
              <a:rPr lang="cs-CZ" sz="1200" dirty="0"/>
              <a:t> a Bítov. Výzdoba v Křtinách, Škrdlovicích, kostela Krásné</a:t>
            </a:r>
            <a:r>
              <a:rPr lang="cs-CZ" sz="1200" dirty="0" smtClean="0"/>
              <a:t>.</a:t>
            </a:r>
            <a:endParaRPr lang="cs-CZ" sz="1200" dirty="0"/>
          </a:p>
          <a:p>
            <a:r>
              <a:rPr lang="cs-CZ" sz="1200" dirty="0"/>
              <a:t>Severní Morava</a:t>
            </a:r>
          </a:p>
          <a:p>
            <a:pPr lvl="1"/>
            <a:r>
              <a:rPr lang="cs-CZ" sz="1200" dirty="0"/>
              <a:t>Zámek Úsov (lesnické a lovecké muzeum), Nové Zámky, Bruntál, Nové Valteřice a Šilheřovice. Kaple sv. Huberta (Karlova Studánka), pomníček lišky Bystroušky (obora Hukvaldy</a:t>
            </a:r>
            <a:r>
              <a:rPr lang="cs-CZ" sz="1200" dirty="0" smtClean="0"/>
              <a:t>).</a:t>
            </a:r>
            <a:endParaRPr lang="cs-CZ" sz="12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I/C/20</a:t>
            </a:r>
          </a:p>
        </p:txBody>
      </p:sp>
    </p:spTree>
    <p:extLst>
      <p:ext uri="{BB962C8B-B14F-4D97-AF65-F5344CB8AC3E}">
        <p14:creationId xmlns:p14="http://schemas.microsoft.com/office/powerpoint/2010/main" val="423730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Děkujeme za pozornost…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79712" y="2564904"/>
            <a:ext cx="5904656" cy="3096344"/>
          </a:xfrm>
        </p:spPr>
        <p:txBody>
          <a:bodyPr/>
          <a:lstStyle/>
          <a:p>
            <a:pPr marL="0" indent="0">
              <a:buNone/>
            </a:pPr>
            <a:r>
              <a:rPr lang="cs-CZ" smtClean="0"/>
              <a:t>Za ČMMJ </a:t>
            </a:r>
            <a:r>
              <a:rPr lang="cs-CZ" dirty="0" smtClean="0"/>
              <a:t>připravil:</a:t>
            </a:r>
          </a:p>
          <a:p>
            <a:pPr marL="457200" lvl="1" indent="0">
              <a:buNone/>
            </a:pPr>
            <a:r>
              <a:rPr lang="cs-CZ" dirty="0" smtClean="0"/>
              <a:t>Mgr. Josef </a:t>
            </a:r>
            <a:r>
              <a:rPr lang="cs-CZ" dirty="0" err="1" smtClean="0"/>
              <a:t>Drmota</a:t>
            </a:r>
            <a:endParaRPr lang="cs-CZ" dirty="0" smtClean="0"/>
          </a:p>
          <a:p>
            <a:pPr marL="457200" lvl="1" indent="0">
              <a:buNone/>
            </a:pPr>
            <a:r>
              <a:rPr lang="cs-CZ" dirty="0" smtClean="0"/>
              <a:t>josef.drmota@myslivost.cz</a:t>
            </a:r>
          </a:p>
          <a:p>
            <a:pPr marL="0" indent="0">
              <a:buNone/>
            </a:pPr>
            <a:r>
              <a:rPr lang="cs-CZ" dirty="0" smtClean="0"/>
              <a:t>Ke stažení:</a:t>
            </a:r>
          </a:p>
          <a:p>
            <a:pPr marL="457200" lvl="1" indent="0">
              <a:buNone/>
            </a:pPr>
            <a:r>
              <a:rPr lang="cs-CZ" dirty="0" smtClean="0"/>
              <a:t>www.cmmj.cz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132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Myslivost a kulturní dědictví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896964"/>
            <a:ext cx="8964488" cy="4968552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Myslivost – nehmotná kulturní památka (MK ČR), Zákon o myslivosti</a:t>
            </a:r>
          </a:p>
          <a:p>
            <a:r>
              <a:rPr lang="cs-CZ" dirty="0" smtClean="0"/>
              <a:t>Myslivecké odívání, mluva, písemnictví</a:t>
            </a:r>
          </a:p>
          <a:p>
            <a:r>
              <a:rPr lang="cs-CZ" dirty="0" smtClean="0"/>
              <a:t>Duchovní odkaz (kapličky sv. Huberta, </a:t>
            </a:r>
            <a:r>
              <a:rPr lang="cs-CZ" dirty="0" err="1"/>
              <a:t>Svatohuberstké</a:t>
            </a:r>
            <a:r>
              <a:rPr lang="cs-CZ" dirty="0"/>
              <a:t> </a:t>
            </a:r>
            <a:r>
              <a:rPr lang="cs-CZ" dirty="0" smtClean="0"/>
              <a:t>mše)</a:t>
            </a:r>
          </a:p>
          <a:p>
            <a:r>
              <a:rPr lang="cs-CZ" dirty="0" smtClean="0"/>
              <a:t>Spoluorganizátor veřejného života (plesy, poslední </a:t>
            </a:r>
            <a:r>
              <a:rPr lang="cs-CZ" dirty="0" err="1" smtClean="0"/>
              <a:t>leče</a:t>
            </a:r>
            <a:r>
              <a:rPr lang="cs-CZ" dirty="0" smtClean="0"/>
              <a:t>, dětské dny) </a:t>
            </a:r>
          </a:p>
          <a:p>
            <a:r>
              <a:rPr lang="cs-CZ" dirty="0" smtClean="0"/>
              <a:t>Dlouhodobý vliv na mnoho žánrů</a:t>
            </a:r>
          </a:p>
          <a:p>
            <a:pPr lvl="1"/>
            <a:r>
              <a:rPr lang="cs-CZ" dirty="0" smtClean="0"/>
              <a:t>Lidová slovesnost, hudba, naivní umění (pohádky, písně, rčení)</a:t>
            </a:r>
          </a:p>
          <a:p>
            <a:pPr lvl="2"/>
            <a:r>
              <a:rPr lang="cs-CZ" dirty="0" smtClean="0"/>
              <a:t>Čert a Káča, Šly panenky silnicí, Vrána k vráně sedá, výjevy sv. Huberta </a:t>
            </a:r>
          </a:p>
          <a:p>
            <a:pPr lvl="1"/>
            <a:r>
              <a:rPr lang="cs-CZ" dirty="0" smtClean="0"/>
              <a:t>Literatura (beletrie, poezie)</a:t>
            </a:r>
          </a:p>
          <a:p>
            <a:pPr lvl="2"/>
            <a:r>
              <a:rPr lang="cs-CZ" dirty="0" smtClean="0"/>
              <a:t>Vrba (Bažantnice), Němcová (Divá Bára),  Sládek (Lesní studánka)</a:t>
            </a:r>
          </a:p>
          <a:p>
            <a:pPr lvl="1"/>
            <a:r>
              <a:rPr lang="cs-CZ" dirty="0" smtClean="0"/>
              <a:t>Užitné umění (porcelán, sklo)</a:t>
            </a:r>
          </a:p>
          <a:p>
            <a:pPr lvl="1"/>
            <a:r>
              <a:rPr lang="cs-CZ" dirty="0" smtClean="0"/>
              <a:t>Výtvarné umění (obrazy, ilustrace, sochy, dřevořezba, fotografie, film, humor)</a:t>
            </a:r>
          </a:p>
          <a:p>
            <a:pPr lvl="2"/>
            <a:r>
              <a:rPr lang="cs-CZ" dirty="0" smtClean="0"/>
              <a:t>Židlický, </a:t>
            </a:r>
            <a:r>
              <a:rPr lang="cs-CZ" dirty="0" err="1" smtClean="0"/>
              <a:t>Béza</a:t>
            </a:r>
            <a:r>
              <a:rPr lang="cs-CZ" dirty="0" smtClean="0"/>
              <a:t>, Braun, Tříska, Holeček, Chaloupek, </a:t>
            </a:r>
            <a:r>
              <a:rPr lang="cs-CZ" dirty="0" err="1" smtClean="0"/>
              <a:t>Slaba</a:t>
            </a:r>
            <a:r>
              <a:rPr lang="cs-CZ" dirty="0" smtClean="0"/>
              <a:t>, Nasvětil, Zumr, Stach</a:t>
            </a:r>
          </a:p>
          <a:p>
            <a:pPr lvl="1"/>
            <a:r>
              <a:rPr lang="cs-CZ" dirty="0" smtClean="0"/>
              <a:t>Architektura (lovecké objekty, výzdoba interiéru i exteriéru)</a:t>
            </a:r>
          </a:p>
          <a:p>
            <a:pPr lvl="2"/>
            <a:r>
              <a:rPr lang="cs-CZ" dirty="0" smtClean="0"/>
              <a:t>Ohrada, Bučovice, Opočno</a:t>
            </a:r>
          </a:p>
          <a:p>
            <a:pPr lvl="1"/>
            <a:r>
              <a:rPr lang="cs-CZ" dirty="0"/>
              <a:t>H</a:t>
            </a:r>
            <a:r>
              <a:rPr lang="cs-CZ" dirty="0" smtClean="0"/>
              <a:t>udba (vážná, folk, jazz, lovecké troubení) </a:t>
            </a:r>
          </a:p>
          <a:p>
            <a:pPr lvl="2"/>
            <a:r>
              <a:rPr lang="cs-CZ" dirty="0" smtClean="0"/>
              <a:t>Koželuh (Hon na černou), Dvořák (Liška Bystrouška), Nohavica (Zajíci), Mládek (Medvědi nevědí)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I/A/4, I/C/4-8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194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Myslivost a veřejné mínění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72816"/>
            <a:ext cx="8507288" cy="4781128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Veřejné mínění </a:t>
            </a:r>
          </a:p>
          <a:p>
            <a:pPr lvl="1"/>
            <a:r>
              <a:rPr lang="cs-CZ" dirty="0" smtClean="0"/>
              <a:t>Soubor názorů občanů na danou problematiku</a:t>
            </a:r>
          </a:p>
          <a:p>
            <a:pPr lvl="1"/>
            <a:r>
              <a:rPr lang="cs-CZ" dirty="0" smtClean="0"/>
              <a:t>Nemusí vycházet z detailních znalostí problematiky</a:t>
            </a:r>
          </a:p>
          <a:p>
            <a:r>
              <a:rPr lang="cs-CZ" dirty="0" smtClean="0"/>
              <a:t>Obraz myslivosti </a:t>
            </a:r>
          </a:p>
          <a:p>
            <a:pPr lvl="1"/>
            <a:r>
              <a:rPr lang="cs-CZ" dirty="0" smtClean="0"/>
              <a:t>Vesměs negativní</a:t>
            </a:r>
          </a:p>
          <a:p>
            <a:pPr lvl="1"/>
            <a:r>
              <a:rPr lang="cs-CZ" dirty="0" smtClean="0"/>
              <a:t>Vliv ochranářských sdružení a organizací</a:t>
            </a:r>
          </a:p>
          <a:p>
            <a:pPr lvl="1"/>
            <a:r>
              <a:rPr lang="cs-CZ" dirty="0" smtClean="0"/>
              <a:t>Vliv bulvárně zabarvených zpráv v médiích</a:t>
            </a:r>
          </a:p>
          <a:p>
            <a:pPr lvl="1"/>
            <a:r>
              <a:rPr lang="cs-CZ" dirty="0" smtClean="0"/>
              <a:t>Ztráta vazby lidí na přírodu</a:t>
            </a:r>
          </a:p>
          <a:p>
            <a:r>
              <a:rPr lang="cs-CZ" dirty="0" smtClean="0"/>
              <a:t>Obrana myslivosti</a:t>
            </a:r>
          </a:p>
          <a:p>
            <a:pPr lvl="1"/>
            <a:r>
              <a:rPr lang="cs-CZ" dirty="0" smtClean="0"/>
              <a:t>Vystupování, chování a odívání myslivců</a:t>
            </a:r>
          </a:p>
          <a:p>
            <a:pPr lvl="1"/>
            <a:r>
              <a:rPr lang="cs-CZ" dirty="0" smtClean="0"/>
              <a:t>Vzdělání a všeobecný přehled myslivců</a:t>
            </a:r>
          </a:p>
          <a:p>
            <a:pPr lvl="1"/>
            <a:r>
              <a:rPr lang="cs-CZ" dirty="0" smtClean="0"/>
              <a:t>Slušná a věcná argumentace </a:t>
            </a:r>
          </a:p>
          <a:p>
            <a:pPr lvl="1"/>
            <a:r>
              <a:rPr lang="cs-CZ" dirty="0" smtClean="0"/>
              <a:t>Dodržování zákonů  a pravidel občanského soužití </a:t>
            </a:r>
          </a:p>
          <a:p>
            <a:pPr lvl="1"/>
            <a:r>
              <a:rPr lang="cs-CZ" dirty="0" smtClean="0"/>
              <a:t>Dodržování bezpečnosti </a:t>
            </a:r>
          </a:p>
          <a:p>
            <a:pPr lvl="1"/>
            <a:r>
              <a:rPr lang="cs-CZ" dirty="0" smtClean="0"/>
              <a:t>Nepožívání alkoholu na loveckých akcích</a:t>
            </a:r>
          </a:p>
          <a:p>
            <a:pPr lvl="1"/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I/A/5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811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771520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Problémová témata a </a:t>
            </a:r>
            <a:r>
              <a:rPr lang="cs-CZ" b="1" dirty="0"/>
              <a:t>a</a:t>
            </a:r>
            <a:r>
              <a:rPr lang="cs-CZ" b="1" dirty="0" smtClean="0"/>
              <a:t>rgumenty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507288" cy="4781128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Myslivost není krvavá a zvrácená zábava</a:t>
            </a:r>
          </a:p>
          <a:p>
            <a:pPr lvl="1"/>
            <a:r>
              <a:rPr lang="cs-CZ" dirty="0" smtClean="0"/>
              <a:t>Rychlé usmrcení - srovnání se stresem na jatkách</a:t>
            </a:r>
          </a:p>
          <a:p>
            <a:pPr lvl="1"/>
            <a:r>
              <a:rPr lang="cs-CZ" dirty="0" smtClean="0"/>
              <a:t>Lov není cílem, ale prostředkem, je malou částí aktivit</a:t>
            </a:r>
          </a:p>
          <a:p>
            <a:pPr lvl="1"/>
            <a:r>
              <a:rPr lang="cs-CZ" dirty="0" smtClean="0"/>
              <a:t>Vyzdvihnout ostatní aktivity – péče o prostředí, o národní bohatství, kulturní stránku, veterinární úkoly</a:t>
            </a:r>
          </a:p>
          <a:p>
            <a:r>
              <a:rPr lang="cs-CZ" dirty="0" smtClean="0"/>
              <a:t>Myslivost neomezuje práva vlastníků pozemků</a:t>
            </a:r>
          </a:p>
          <a:p>
            <a:pPr lvl="1"/>
            <a:r>
              <a:rPr lang="cs-CZ" dirty="0" smtClean="0"/>
              <a:t>Honební společenstva určují, jak se hospodaří</a:t>
            </a:r>
          </a:p>
          <a:p>
            <a:pPr lvl="1"/>
            <a:r>
              <a:rPr lang="cs-CZ" dirty="0" smtClean="0"/>
              <a:t>Systém úhrad škod na lesních i polních kulturách</a:t>
            </a:r>
          </a:p>
          <a:p>
            <a:r>
              <a:rPr lang="cs-CZ" dirty="0" smtClean="0"/>
              <a:t>Myslivost není extrémně nebezpečná</a:t>
            </a:r>
          </a:p>
          <a:p>
            <a:pPr lvl="1"/>
            <a:r>
              <a:rPr lang="cs-CZ" dirty="0" smtClean="0"/>
              <a:t>Počet úrazů na počet myslivců srovnatelný s jinými činnostmi</a:t>
            </a:r>
          </a:p>
          <a:p>
            <a:r>
              <a:rPr lang="cs-CZ" dirty="0" smtClean="0"/>
              <a:t>Myslivci nekrmí zvěř proto, aby ji pak ulovili</a:t>
            </a:r>
          </a:p>
          <a:p>
            <a:pPr lvl="1"/>
            <a:r>
              <a:rPr lang="cs-CZ" dirty="0" smtClean="0"/>
              <a:t>Přikrmování pomáhá zdravotnímu stavu</a:t>
            </a:r>
          </a:p>
          <a:p>
            <a:pPr lvl="1"/>
            <a:r>
              <a:rPr lang="cs-CZ" dirty="0" smtClean="0"/>
              <a:t>Přikrmuje kmenový základ, průběrná zvěř v době nouze je již ulovena</a:t>
            </a:r>
          </a:p>
          <a:p>
            <a:r>
              <a:rPr lang="cs-CZ" dirty="0" smtClean="0"/>
              <a:t>Myslivci neodchovávají zvěř primárně pro lov</a:t>
            </a:r>
          </a:p>
          <a:p>
            <a:pPr lvl="1"/>
            <a:r>
              <a:rPr lang="cs-CZ" dirty="0" smtClean="0"/>
              <a:t>Problémový bod, zdůvodnitelné maximálně ekonomikou</a:t>
            </a:r>
          </a:p>
          <a:p>
            <a:r>
              <a:rPr lang="cs-CZ" dirty="0" smtClean="0"/>
              <a:t>Myslivost není plošně spojená s alkoholem</a:t>
            </a:r>
          </a:p>
          <a:p>
            <a:pPr lvl="1"/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I/A/5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089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Myslivost a média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507288" cy="4536504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Kontakt pouze v případě vlastní sebedůvěry</a:t>
            </a:r>
          </a:p>
          <a:p>
            <a:r>
              <a:rPr lang="cs-CZ" dirty="0" smtClean="0"/>
              <a:t>Reakce pouze na perfektně zvládaná témata, neimprovizovat</a:t>
            </a:r>
          </a:p>
          <a:p>
            <a:r>
              <a:rPr lang="cs-CZ" dirty="0" smtClean="0"/>
              <a:t>Věcná argumentace, citlivá volba výrazů</a:t>
            </a:r>
          </a:p>
          <a:p>
            <a:r>
              <a:rPr lang="cs-CZ" dirty="0" smtClean="0"/>
              <a:t>Nutno počítat s úpravou materiálu (střih)</a:t>
            </a:r>
          </a:p>
          <a:p>
            <a:r>
              <a:rPr lang="cs-CZ" dirty="0" smtClean="0"/>
              <a:t>Před kameru pouze ve vhodném ustrojení</a:t>
            </a:r>
          </a:p>
          <a:p>
            <a:r>
              <a:rPr lang="cs-CZ" dirty="0" smtClean="0"/>
              <a:t>Při nejistotě odkázat na pověřeného mluvčího</a:t>
            </a:r>
          </a:p>
          <a:p>
            <a:r>
              <a:rPr lang="cs-CZ" dirty="0" smtClean="0"/>
              <a:t>Vyžadovat vždy autorizaci materiálu</a:t>
            </a:r>
          </a:p>
          <a:p>
            <a:r>
              <a:rPr lang="cs-CZ" dirty="0" smtClean="0"/>
              <a:t>Zásadně odmítnou zpracování citlivých témat (lov mláďat)</a:t>
            </a:r>
          </a:p>
          <a:p>
            <a:r>
              <a:rPr lang="cs-CZ" dirty="0" smtClean="0"/>
              <a:t>Vyloučit fotografie s „krvavým“ obsahem </a:t>
            </a:r>
          </a:p>
          <a:p>
            <a:r>
              <a:rPr lang="cs-CZ" dirty="0" smtClean="0"/>
              <a:t>Vyloučit materiály v rozporu s mysliveckými tradicemi</a:t>
            </a:r>
          </a:p>
          <a:p>
            <a:r>
              <a:rPr lang="cs-CZ" dirty="0" smtClean="0"/>
              <a:t>Výše uvedené platí i v rámci kontaktu na sociálních sítích!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I/A/5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585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29866</TotalTime>
  <Words>4477</Words>
  <Application>Microsoft Office PowerPoint</Application>
  <PresentationFormat>Předvádění na obrazovce (4:3)</PresentationFormat>
  <Paragraphs>748</Paragraphs>
  <Slides>55</Slides>
  <Notes>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55</vt:i4>
      </vt:variant>
    </vt:vector>
  </HeadingPairs>
  <TitlesOfParts>
    <vt:vector size="56" baseType="lpstr">
      <vt:lpstr>Motiv systému Office</vt:lpstr>
      <vt:lpstr>Zkoušky z myslivosti</vt:lpstr>
      <vt:lpstr>Definice myslivosti  a její význam pro společnost</vt:lpstr>
      <vt:lpstr>Myslivost jako hospodářská činnost</vt:lpstr>
      <vt:lpstr>Myslivost a životní prostředí</vt:lpstr>
      <vt:lpstr>Myslivost a rekreace</vt:lpstr>
      <vt:lpstr>Myslivost a kulturní dědictví</vt:lpstr>
      <vt:lpstr>Myslivost a veřejné mínění</vt:lpstr>
      <vt:lpstr>Problémová témata a argumenty</vt:lpstr>
      <vt:lpstr>Myslivost a média</vt:lpstr>
      <vt:lpstr>Dějiny myslivosti do 19. století</vt:lpstr>
      <vt:lpstr>Myslivost v 19. století</vt:lpstr>
      <vt:lpstr>Myslivost ve 20. století</vt:lpstr>
      <vt:lpstr>Myslivost v 21. století</vt:lpstr>
      <vt:lpstr>Významné mezníky v dějinách  myslivosti - souhrn</vt:lpstr>
      <vt:lpstr>Osobnost myslivce,  etika v myslivosti</vt:lpstr>
      <vt:lpstr>Vztah myslivce ke zvěři a trofeji</vt:lpstr>
      <vt:lpstr>Etika ve vztahu k vývoji  loveckých norem a pomůcek</vt:lpstr>
      <vt:lpstr>Myslivecké zvyky a tradice</vt:lpstr>
      <vt:lpstr>Myslivecká mluva -  vývoj, význam, pravidla</vt:lpstr>
      <vt:lpstr>Myslivecká činnost </vt:lpstr>
      <vt:lpstr>Popis spárkaté zvěře</vt:lpstr>
      <vt:lpstr>Popis drobné srstnaté zvěře</vt:lpstr>
      <vt:lpstr>Popis šelem</vt:lpstr>
      <vt:lpstr>Popis pernaté zvěře </vt:lpstr>
      <vt:lpstr>Zvyky při lovu zvěře</vt:lpstr>
      <vt:lpstr>Zvyky při individuálním lovu</vt:lpstr>
      <vt:lpstr>Zvyky při společném lovu</vt:lpstr>
      <vt:lpstr>Úlomky</vt:lpstr>
      <vt:lpstr>Výlož a výřad</vt:lpstr>
      <vt:lpstr>Zálomky</vt:lpstr>
      <vt:lpstr>Přijímání mezi myslivce</vt:lpstr>
      <vt:lpstr>Pasování na lovce zvěře</vt:lpstr>
      <vt:lpstr>Zvyky při životních příležitostech</vt:lpstr>
      <vt:lpstr>Myslivecké odívání</vt:lpstr>
      <vt:lpstr>Poslední leč</vt:lpstr>
      <vt:lpstr>Myslivecké troubení</vt:lpstr>
      <vt:lpstr>Patroni myslivosti</vt:lpstr>
      <vt:lpstr>Myslivecké písemnictví</vt:lpstr>
      <vt:lpstr>Československá myslivecká jednota</vt:lpstr>
      <vt:lpstr>Českomoravská myslivecká jednota</vt:lpstr>
      <vt:lpstr>Kluby ČMMJ</vt:lpstr>
      <vt:lpstr>Naše myslivecké organizace</vt:lpstr>
      <vt:lpstr>Mezinárodní myslivecké organizace</vt:lpstr>
      <vt:lpstr>Významné postavy  v historii naší myslivosti I.</vt:lpstr>
      <vt:lpstr>Významné postavy  v historii naší myslivosti II.</vt:lpstr>
      <vt:lpstr>Výstavy v propagaci myslivosti</vt:lpstr>
      <vt:lpstr>Práce s mládeží</vt:lpstr>
      <vt:lpstr>Vzdělávání a výzkum</vt:lpstr>
      <vt:lpstr>Červen – měsíc myslivosti</vt:lpstr>
      <vt:lpstr>Historie introdukcí zvěře, obornictví a bažantnictví</vt:lpstr>
      <vt:lpstr>Myslivecké pověry a pověsti</vt:lpstr>
      <vt:lpstr>Myslivecké sbírky a muzea</vt:lpstr>
      <vt:lpstr>Osobnosti regionů</vt:lpstr>
      <vt:lpstr>Památky v regionech</vt:lpstr>
      <vt:lpstr>Děkujeme za pozornost…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Školení lektorů a zkušebních komisařů ČMMJ, z.s.</dc:title>
  <dc:creator>Lukáš Linhart</dc:creator>
  <cp:lastModifiedBy>The Czech Hunting Association</cp:lastModifiedBy>
  <cp:revision>728</cp:revision>
  <dcterms:created xsi:type="dcterms:W3CDTF">2016-08-09T07:59:11Z</dcterms:created>
  <dcterms:modified xsi:type="dcterms:W3CDTF">2018-04-23T10:48:21Z</dcterms:modified>
</cp:coreProperties>
</file>