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9" r:id="rId2"/>
    <p:sldId id="363" r:id="rId3"/>
    <p:sldId id="379" r:id="rId4"/>
    <p:sldId id="339" r:id="rId5"/>
    <p:sldId id="381" r:id="rId6"/>
    <p:sldId id="364" r:id="rId7"/>
    <p:sldId id="367" r:id="rId8"/>
    <p:sldId id="365" r:id="rId9"/>
    <p:sldId id="368" r:id="rId10"/>
    <p:sldId id="369" r:id="rId11"/>
    <p:sldId id="366" r:id="rId12"/>
    <p:sldId id="374" r:id="rId13"/>
    <p:sldId id="372" r:id="rId14"/>
    <p:sldId id="375" r:id="rId15"/>
    <p:sldId id="383" r:id="rId16"/>
    <p:sldId id="382" r:id="rId17"/>
    <p:sldId id="320" r:id="rId18"/>
    <p:sldId id="380" r:id="rId19"/>
    <p:sldId id="360" r:id="rId20"/>
    <p:sldId id="352" r:id="rId21"/>
    <p:sldId id="385" r:id="rId22"/>
    <p:sldId id="387" r:id="rId23"/>
    <p:sldId id="376" r:id="rId24"/>
    <p:sldId id="389" r:id="rId25"/>
    <p:sldId id="388" r:id="rId26"/>
    <p:sldId id="390" r:id="rId27"/>
    <p:sldId id="391" r:id="rId28"/>
    <p:sldId id="273" r:id="rId29"/>
  </p:sldIdLst>
  <p:sldSz cx="9144000" cy="6858000" type="screen4x3"/>
  <p:notesSz cx="6662738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3D7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1" autoAdjust="0"/>
  </p:normalViewPr>
  <p:slideViewPr>
    <p:cSldViewPr>
      <p:cViewPr varScale="1">
        <p:scale>
          <a:sx n="92" d="100"/>
          <a:sy n="92" d="100"/>
        </p:scale>
        <p:origin x="118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D206EF-5CD1-4C3B-A5DA-00D53E47DDB9}" type="datetimeFigureOut">
              <a:rPr lang="cs-CZ"/>
              <a:pPr>
                <a:defRPr/>
              </a:pPr>
              <a:t>19.12.2022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F0DA87-B44D-4071-BA1D-9E116039F08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B53372E-128F-4A54-8DEB-32A428CA6A28}" type="datetimeFigureOut">
              <a:rPr lang="cs-CZ"/>
              <a:pPr>
                <a:defRPr/>
              </a:pPr>
              <a:t>19.12.2022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75B4FA-9777-4C1D-A48D-5AAC741995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0453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8088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368888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14699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485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7191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1330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99734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2016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18652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5090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39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D3BA4-E30C-4B25-B080-035CA32A34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93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965DC-883D-46F7-8A66-4925AC5900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407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4E2BE-8623-42BE-90B3-D1BF2B236E7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689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B871D-18A0-4A9F-99B0-AC689276A11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088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F133-71A4-4161-85BE-509E67F79D1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7141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D17B6-17CB-465F-A7D6-E4C8B6FBE18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9110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78877-E17C-42DC-BF48-B5797C2194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197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D07F4-C880-41F7-A1F9-ED8429C67EF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4197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A2654-7ADB-4B9A-BB6D-C320D4F341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02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EB309-948F-46A0-B39D-6B04FF5AAFD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014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756F2-945A-464A-B6D4-66E5974BBF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94078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1CC6C46-2422-4017-BAB1-B1767D9A7F6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brane@mvcr.cz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93063" cy="3456657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  <a:t>Aktuality z oblasti regulace zbraní </a:t>
            </a:r>
            <a:br>
              <a:rPr 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br>
              <a:rPr 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cs-CZ" sz="2800" dirty="0">
                <a:solidFill>
                  <a:srgbClr val="0070C0"/>
                </a:solidFill>
                <a:cs typeface="Arial" panose="020B0604020202020204" pitchFamily="34" charset="0"/>
              </a:rPr>
              <a:t>- školení zkušebních komisařů ČMMJ (2022) -</a:t>
            </a: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570710" y="4365104"/>
            <a:ext cx="8321769" cy="2232248"/>
          </a:xfrm>
        </p:spPr>
        <p:txBody>
          <a:bodyPr anchor="t"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0" dirty="0">
                <a:solidFill>
                  <a:srgbClr val="00A9E2"/>
                </a:solidFill>
              </a:rPr>
              <a:t>                                    MINISTERSTVO VNITRA ČR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0" dirty="0">
                <a:solidFill>
                  <a:srgbClr val="00A9E2"/>
                </a:solidFill>
              </a:rPr>
              <a:t>                                     Odbor bezpečnostní politiky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0" dirty="0">
              <a:solidFill>
                <a:srgbClr val="00A9E2"/>
              </a:solidFill>
              <a:hlinkClick r:id="rId2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800" b="0" dirty="0">
              <a:solidFill>
                <a:srgbClr val="00A9E2"/>
              </a:solidFill>
              <a:hlinkClick r:id="rId2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800" b="0" dirty="0">
              <a:solidFill>
                <a:srgbClr val="00A9E2"/>
              </a:solidFill>
              <a:hlinkClick r:id="rId2"/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800" b="0">
              <a:solidFill>
                <a:srgbClr val="00A9E2"/>
              </a:solidFill>
              <a:hlinkClick r:id="rId2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>
                <a:solidFill>
                  <a:srgbClr val="FF0000"/>
                </a:solidFill>
                <a:hlinkClick r:id="rId2"/>
              </a:rPr>
              <a:t> </a:t>
            </a:r>
            <a:r>
              <a:rPr lang="cs-CZ" altLang="cs-CZ" sz="1800" dirty="0">
                <a:solidFill>
                  <a:srgbClr val="FF0000"/>
                </a:solidFill>
                <a:hlinkClick r:id="rId2"/>
              </a:rPr>
              <a:t>zbrane@mvcr.cz</a:t>
            </a:r>
            <a:endParaRPr lang="cs-CZ" altLang="cs-CZ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800" dirty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			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2700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600" b="1" dirty="0">
                <a:solidFill>
                  <a:srgbClr val="0070C0"/>
                </a:solidFill>
              </a:rPr>
              <a:t>Zbraně kategorie A-I </a:t>
            </a:r>
            <a:br>
              <a:rPr lang="cs-CZ" altLang="cs-CZ" sz="3600" b="1" dirty="0">
                <a:solidFill>
                  <a:srgbClr val="0070C0"/>
                </a:solidFill>
              </a:rPr>
            </a:br>
            <a:r>
              <a:rPr lang="cs-CZ" altLang="cs-CZ" sz="3600" b="1" dirty="0">
                <a:solidFill>
                  <a:srgbClr val="0070C0"/>
                </a:solidFill>
              </a:rPr>
              <a:t> „méně zakázané“</a:t>
            </a:r>
            <a:endParaRPr lang="cs-CZ" alt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060575"/>
            <a:ext cx="8042275" cy="3808413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plynové nebo expanzní zbraně, nejde-li o dovolené výrobní provedení, které stanoví prováděcí právní předpis, 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střelivo</a:t>
            </a:r>
            <a:r>
              <a:rPr lang="cs-CZ" sz="2400" dirty="0"/>
              <a:t> pro krátké kulové palné zbraně se střelou šokovou nebo střelou určenou ke zvýšení ranivého účinku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843219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Zbraně kategorie B </a:t>
            </a:r>
            <a:br>
              <a:rPr lang="cs-CZ" altLang="cs-CZ" sz="3200" b="1" dirty="0">
                <a:solidFill>
                  <a:srgbClr val="0070C0"/>
                </a:solidFill>
              </a:rPr>
            </a:br>
            <a:endParaRPr lang="cs-CZ" altLang="cs-CZ" sz="3200" b="1" dirty="0">
              <a:solidFill>
                <a:srgbClr val="0070C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sz="half" idx="2"/>
          </p:nvPr>
        </p:nvSpPr>
        <p:spPr>
          <a:xfrm>
            <a:off x="334963" y="1628775"/>
            <a:ext cx="8472487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zákon již neomezuje vydání povolení na „loveckou zbraň“ kategorie B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i myslivec může získat povolení na krátkou zbraň kategorie B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žadatel uvede pouze údaje o zbrani, které jsou mu známé </a:t>
            </a:r>
            <a:r>
              <a:rPr lang="cs-CZ" i="1" dirty="0"/>
              <a:t>tzn. stačí, když uvede, že žádá o povolení k nabytí vlastnictví, držení resp. nošení zbraně kategorie B; nemusí uvádět značku výrobce, vzor nebo model </a:t>
            </a:r>
            <a:r>
              <a:rPr lang="cs-CZ" b="1" i="1" dirty="0"/>
              <a:t>a nyní ani druh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za žádost podanou elektronicky se zaručenou identitou se neplatí správní poplatek</a:t>
            </a:r>
          </a:p>
          <a:p>
            <a:pPr marL="0" indent="0" algn="just">
              <a:buFontTx/>
              <a:buNone/>
              <a:defRPr/>
            </a:pPr>
            <a:endParaRPr lang="cs-CZ" altLang="cs-CZ" sz="2400" dirty="0"/>
          </a:p>
        </p:txBody>
      </p:sp>
      <p:sp>
        <p:nvSpPr>
          <p:cNvPr id="27652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422562705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Zbraně kategorie C </a:t>
            </a:r>
            <a:br>
              <a:rPr lang="cs-CZ" altLang="cs-CZ" sz="3200" b="1" dirty="0">
                <a:solidFill>
                  <a:srgbClr val="0070C0"/>
                </a:solidFill>
              </a:rPr>
            </a:br>
            <a:endParaRPr lang="cs-CZ" altLang="cs-CZ" sz="3200" b="1" dirty="0">
              <a:solidFill>
                <a:srgbClr val="0070C0"/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sz="half" idx="2"/>
          </p:nvPr>
        </p:nvSpPr>
        <p:spPr>
          <a:xfrm>
            <a:off x="334963" y="1628775"/>
            <a:ext cx="8472487" cy="45259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žádné podstatné změny</a:t>
            </a:r>
          </a:p>
          <a:p>
            <a:pPr marL="0" indent="0" algn="just">
              <a:buFontTx/>
              <a:buNone/>
              <a:defRPr/>
            </a:pPr>
            <a:endParaRPr lang="cs-CZ" altLang="cs-CZ" sz="2400" dirty="0"/>
          </a:p>
        </p:txBody>
      </p:sp>
      <p:sp>
        <p:nvSpPr>
          <p:cNvPr id="27652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82114128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213725" cy="1341437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Zbraně kategorie C-I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775"/>
            <a:ext cx="8424935" cy="4824561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zbraně zařazené do kategorie A, A-I, B nebo C, které byly znehodnoceny v souladu s přímo použitelným předpisem Evropské unie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 </a:t>
            </a:r>
            <a:r>
              <a:rPr lang="cs-CZ" sz="2200" b="1" dirty="0"/>
              <a:t>expanzní zbraně</a:t>
            </a:r>
            <a:r>
              <a:rPr lang="cs-CZ" sz="2200" dirty="0"/>
              <a:t>, které splňují požadavky na dovolené výrobní provedení stanovené prováděcím právním předpisem,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jednoranové nebo </a:t>
            </a:r>
            <a:r>
              <a:rPr lang="cs-CZ" sz="2200" dirty="0" err="1"/>
              <a:t>dvouranové</a:t>
            </a:r>
            <a:r>
              <a:rPr lang="cs-CZ" sz="2200" dirty="0"/>
              <a:t> palné zbraně určené pro dělené střelivo,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b="1" dirty="0"/>
              <a:t>palné zbraně určené pro náboje typu </a:t>
            </a:r>
            <a:r>
              <a:rPr lang="cs-CZ" sz="2200" b="1" dirty="0" err="1"/>
              <a:t>Flobert</a:t>
            </a:r>
            <a:r>
              <a:rPr lang="cs-CZ" sz="2200" dirty="0"/>
              <a:t>, náboje ráže 4 mm M20 nebo úsťovou kinetickou energií střely srovnatelné střelivo určené pro výcvik ve střelbě,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b="1" dirty="0"/>
              <a:t>plynové zbraně s ráží vyšší než 6,35 mm</a:t>
            </a:r>
            <a:r>
              <a:rPr lang="cs-CZ" sz="2200" dirty="0"/>
              <a:t>, nejde-li o paintballové zbraně,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 palné zbraně pro soupeřský systém výcviku s úsťovou energií střely nejvýše 20 J,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 signální zbraně pro použití signálních nábojů nejvýše ráže 16 mm,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200" dirty="0"/>
              <a:t> elektrický zneschopňující prostředek založený na principu střelné zbraně (</a:t>
            </a:r>
            <a:r>
              <a:rPr lang="cs-CZ" sz="2200" b="1" dirty="0" err="1"/>
              <a:t>taser</a:t>
            </a:r>
            <a:r>
              <a:rPr lang="cs-CZ" sz="2200" dirty="0"/>
              <a:t>).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4527285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algn="r" eaLnBrk="1" hangingPunct="1"/>
            <a:br>
              <a:rPr lang="cs-CZ" altLang="cs-CZ" sz="3200" dirty="0">
                <a:solidFill>
                  <a:srgbClr val="0070C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Ničení zbraní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sz="half" idx="2"/>
          </p:nvPr>
        </p:nvSpPr>
        <p:spPr>
          <a:xfrm>
            <a:off x="334963" y="1403350"/>
            <a:ext cx="8472487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nově ničí zbraně pouze stát</a:t>
            </a:r>
            <a:endParaRPr lang="cs-CZ" altLang="cs-CZ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držitel (nebo i jen vlastník) nežádá o povolení ke zničení; zbraně se pouze předají ke zničení prostřednictvím příslušného útvaru policie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zbraně předané ke zničení připadají do vlastnictví státu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ničení je bezplatné; žádné správní poplatky, ale ani držitel nemá nárok např. na úhradu ceny kovového šrotu</a:t>
            </a:r>
          </a:p>
        </p:txBody>
      </p:sp>
      <p:sp>
        <p:nvSpPr>
          <p:cNvPr id="130052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2B747A-BAE0-4652-B59D-39291C4A296B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4060555591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algn="r" eaLnBrk="1" hangingPunct="1"/>
            <a:br>
              <a:rPr lang="cs-CZ" altLang="cs-CZ" sz="3200" dirty="0">
                <a:solidFill>
                  <a:srgbClr val="0070C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Střelnice</a:t>
            </a:r>
          </a:p>
        </p:txBody>
      </p:sp>
      <p:sp>
        <p:nvSpPr>
          <p:cNvPr id="74755" name="Zástupný symbol pro obsah 2"/>
          <p:cNvSpPr>
            <a:spLocks noGrp="1"/>
          </p:cNvSpPr>
          <p:nvPr>
            <p:ph sz="half" idx="2"/>
          </p:nvPr>
        </p:nvSpPr>
        <p:spPr>
          <a:xfrm>
            <a:off x="334963" y="1403350"/>
            <a:ext cx="8472487" cy="452596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nová příloha č. 3 k zákonu o zbraních – konkrétní </a:t>
            </a:r>
            <a:r>
              <a:rPr lang="cs-CZ" alt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technicko-organizační</a:t>
            </a:r>
            <a:r>
              <a:rPr lang="cs-CZ" alt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požadavky na bezpečnost střelnic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nové požadavky na střelnice se použijí na nově povolované střelnice (ale i starší střelnice se mohou na nové požadavky odkazovat)</a:t>
            </a:r>
            <a:endParaRPr lang="cs-CZ" altLang="cs-CZ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0052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42B747A-BAE0-4652-B59D-39291C4A296B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74297067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93063" cy="3456657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  <a:t>Nadstavbový zákon (č. 14/2021 Sb.)</a:t>
            </a:r>
            <a:endParaRPr lang="cs-CZ" sz="2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-274638" y="5588000"/>
            <a:ext cx="4357688" cy="1924050"/>
          </a:xfrm>
        </p:spPr>
        <p:txBody>
          <a:bodyPr anchor="t"/>
          <a:lstStyle/>
          <a:p>
            <a:pPr eaLnBrk="1" hangingPunct="1">
              <a:lnSpc>
                <a:spcPct val="80000"/>
              </a:lnSpc>
            </a:pPr>
            <a:endParaRPr lang="cs-CZ" altLang="cs-CZ" sz="800" b="0">
              <a:solidFill>
                <a:srgbClr val="00A9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3804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 idx="4294967295"/>
          </p:nvPr>
        </p:nvSpPr>
        <p:spPr>
          <a:xfrm>
            <a:off x="611560" y="620688"/>
            <a:ext cx="8208963" cy="782662"/>
          </a:xfrm>
        </p:spPr>
        <p:txBody>
          <a:bodyPr/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Nadstavbový zákon (I.)</a:t>
            </a:r>
            <a:br>
              <a:rPr lang="cs-CZ" altLang="cs-CZ" sz="2800" dirty="0">
                <a:solidFill>
                  <a:srgbClr val="0070C0"/>
                </a:solidFill>
              </a:rPr>
            </a:br>
            <a:endParaRPr lang="cs-CZ" altLang="cs-CZ" sz="2800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196752"/>
            <a:ext cx="8472487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zákon č. 14/2021 Sb., o nakládání se zbraněmi v některých případech ovlivňujících vnitřní pořádek nebo bezpečnost ČR (tzv. „nadstavbový zákon“)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nařízení vlády č. 255/2021 Sb., o provedení zákona o nakládání se zbraněmi v některých případech ovlivňujících vnitřní pořádek nebo bezpečnost České republiky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 idx="4294967295"/>
          </p:nvPr>
        </p:nvSpPr>
        <p:spPr>
          <a:xfrm>
            <a:off x="611560" y="620688"/>
            <a:ext cx="8208963" cy="782662"/>
          </a:xfrm>
        </p:spPr>
        <p:txBody>
          <a:bodyPr/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Nadstavbový zákon (II.)</a:t>
            </a:r>
            <a:br>
              <a:rPr lang="cs-CZ" altLang="cs-CZ" sz="2800" dirty="0">
                <a:solidFill>
                  <a:srgbClr val="0070C0"/>
                </a:solidFill>
              </a:rPr>
            </a:br>
            <a:endParaRPr lang="cs-CZ" altLang="cs-CZ" sz="2800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773238"/>
            <a:ext cx="8472487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Zákaz ozbrojených skupin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Systém střelecké přípravy (pro civilní držitele ZP)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Systém akreditovaných kurzů pro střeleckou veřejnost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dirty="0"/>
              <a:t>Stanovená záloha státu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Nakládání se zbraněmi příslušníky v mimoslužební době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400" dirty="0"/>
              <a:t>Krizová opatření v oblasti zbraní</a:t>
            </a:r>
          </a:p>
        </p:txBody>
      </p:sp>
    </p:spTree>
    <p:extLst>
      <p:ext uri="{BB962C8B-B14F-4D97-AF65-F5344CB8AC3E}">
        <p14:creationId xmlns:p14="http://schemas.microsoft.com/office/powerpoint/2010/main" val="141455091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38150" y="260350"/>
            <a:ext cx="8229600" cy="1143000"/>
          </a:xfrm>
        </p:spPr>
        <p:txBody>
          <a:bodyPr/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Nadstavbový zákon (III.)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sz="half" idx="2"/>
          </p:nvPr>
        </p:nvSpPr>
        <p:spPr>
          <a:xfrm>
            <a:off x="214313" y="1268760"/>
            <a:ext cx="8472487" cy="4525962"/>
          </a:xfrm>
        </p:spPr>
        <p:txBody>
          <a:bodyPr/>
          <a:lstStyle/>
          <a:p>
            <a:pPr marL="0" indent="0" algn="just">
              <a:buNone/>
            </a:pPr>
            <a:r>
              <a:rPr lang="cs-CZ" altLang="cs-CZ" b="1" u="sng" dirty="0"/>
              <a:t>Programy (kurzy) střelecké přípravy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b="1" dirty="0"/>
              <a:t>MV-101,</a:t>
            </a:r>
            <a:r>
              <a:rPr lang="cs-CZ" altLang="cs-CZ" dirty="0"/>
              <a:t> </a:t>
            </a:r>
            <a:r>
              <a:rPr lang="cs-CZ" altLang="cs-CZ" b="1" dirty="0"/>
              <a:t>MV-102</a:t>
            </a:r>
            <a:r>
              <a:rPr lang="cs-CZ" altLang="cs-CZ" dirty="0"/>
              <a:t>, </a:t>
            </a:r>
            <a:r>
              <a:rPr lang="cs-CZ" altLang="cs-CZ" b="1" dirty="0"/>
              <a:t>MV-201</a:t>
            </a:r>
            <a:r>
              <a:rPr lang="cs-CZ" altLang="cs-CZ" dirty="0"/>
              <a:t>, </a:t>
            </a:r>
            <a:r>
              <a:rPr lang="cs-CZ" altLang="cs-CZ" b="1" dirty="0"/>
              <a:t>MV-301</a:t>
            </a:r>
            <a:r>
              <a:rPr lang="cs-CZ" altLang="cs-CZ" dirty="0"/>
              <a:t> – poskytují akreditované  subjekty  </a:t>
            </a:r>
            <a:endParaRPr lang="cs-CZ" altLang="cs-CZ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b="1" dirty="0"/>
              <a:t>MV-1-500</a:t>
            </a:r>
            <a:r>
              <a:rPr lang="cs-CZ" altLang="cs-CZ" dirty="0"/>
              <a:t> – tento kurz se neakredituje, jedná se o  individuální střeleckou přípravu držitele pokročilé aprobace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/>
              <a:t>kurzy je třeba absolvovat postupně – od MV-101 až k MV 1-500, nelze „na přeskáčku“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/>
              <a:t>absolventi kurzů získávají </a:t>
            </a:r>
            <a:r>
              <a:rPr lang="cs-CZ" altLang="cs-CZ" i="1" dirty="0"/>
              <a:t>základní</a:t>
            </a:r>
            <a:r>
              <a:rPr lang="cs-CZ" altLang="cs-CZ" dirty="0"/>
              <a:t> nebo </a:t>
            </a:r>
            <a:r>
              <a:rPr lang="cs-CZ" altLang="cs-CZ" i="1" dirty="0"/>
              <a:t>pokročilou</a:t>
            </a:r>
            <a:r>
              <a:rPr lang="cs-CZ" altLang="cs-CZ" dirty="0"/>
              <a:t> </a:t>
            </a:r>
            <a:r>
              <a:rPr lang="cs-CZ" altLang="cs-CZ" i="1" dirty="0"/>
              <a:t>aprobaci</a:t>
            </a:r>
            <a:r>
              <a:rPr lang="cs-CZ" altLang="cs-CZ" dirty="0"/>
              <a:t> v systému střelecké přípravy a stávají se „</a:t>
            </a:r>
            <a:r>
              <a:rPr lang="cs-CZ" altLang="cs-CZ" i="1" u="sng" dirty="0"/>
              <a:t>Stanovenou zálohou státu</a:t>
            </a:r>
            <a:r>
              <a:rPr lang="cs-CZ" altLang="cs-CZ" dirty="0"/>
              <a:t>“ </a:t>
            </a:r>
          </a:p>
        </p:txBody>
      </p:sp>
      <p:sp>
        <p:nvSpPr>
          <p:cNvPr id="2458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D73209-4D7A-49ED-ACB2-13FF94A8BB2A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35179756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7813"/>
            <a:ext cx="7992367" cy="1422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Aktuální situace I.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3275" cy="3976687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Obecná právní úprava:</a:t>
            </a:r>
          </a:p>
          <a:p>
            <a:pPr marL="0" indent="0" algn="just" eaLnBrk="1" hangingPunct="1">
              <a:buNone/>
              <a:defRPr/>
            </a:pPr>
            <a:r>
              <a:rPr lang="cs-CZ" sz="2400" dirty="0"/>
              <a:t>Zákon č. 119/2002 Sb., o střelných zbraních a střelivu (zákon o zbraních)</a:t>
            </a:r>
          </a:p>
          <a:p>
            <a:pPr marL="0" indent="0" algn="just" eaLnBrk="1" hangingPunct="1">
              <a:buNone/>
              <a:defRPr/>
            </a:pPr>
            <a:endParaRPr 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Hlavní změny v posledních letech: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2014 – zaveden centrální registr zbraní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2016/2017 – tzv. muniční novela, reakce na </a:t>
            </a:r>
            <a:r>
              <a:rPr lang="cs-CZ" sz="2000" dirty="0" err="1"/>
              <a:t>Vrbětice</a:t>
            </a:r>
            <a:r>
              <a:rPr lang="cs-CZ" sz="2000" dirty="0"/>
              <a:t> a útok v UB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2021 – implementace směrnice o zbraních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3944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/>
          </p:nvPr>
        </p:nvSpPr>
        <p:spPr>
          <a:xfrm>
            <a:off x="438150" y="260350"/>
            <a:ext cx="8229600" cy="1143000"/>
          </a:xfrm>
        </p:spPr>
        <p:txBody>
          <a:bodyPr/>
          <a:lstStyle/>
          <a:p>
            <a:pPr algn="r" eaLnBrk="1" hangingPunct="1"/>
            <a:br>
              <a:rPr lang="cs-CZ" altLang="cs-CZ" sz="2800" dirty="0">
                <a:solidFill>
                  <a:srgbClr val="0070C0"/>
                </a:solidFill>
              </a:rPr>
            </a:br>
            <a:r>
              <a:rPr lang="cs-CZ" altLang="cs-CZ" sz="2800" b="1" dirty="0">
                <a:solidFill>
                  <a:srgbClr val="0070C0"/>
                </a:solidFill>
              </a:rPr>
              <a:t>Nadstavbový zákon (IV.)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half" idx="2"/>
          </p:nvPr>
        </p:nvSpPr>
        <p:spPr>
          <a:xfrm>
            <a:off x="250825" y="1403350"/>
            <a:ext cx="8435975" cy="48418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2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aktuálně je akreditováno </a:t>
            </a:r>
            <a:r>
              <a:rPr lang="cs-CZ" altLang="cs-CZ" u="sng" dirty="0"/>
              <a:t>10</a:t>
            </a:r>
            <a:r>
              <a:rPr lang="cs-CZ" altLang="cs-CZ" dirty="0"/>
              <a:t> subjektů pořádajících kurzy v rámci systému střelecké přípravy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kurzů se dosud účastnilo již cca </a:t>
            </a:r>
            <a:r>
              <a:rPr lang="cs-CZ" altLang="cs-CZ" u="sng" dirty="0"/>
              <a:t>2500</a:t>
            </a:r>
            <a:r>
              <a:rPr lang="cs-CZ" altLang="cs-CZ" dirty="0"/>
              <a:t> osob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k 1. 9. bylo </a:t>
            </a:r>
            <a:r>
              <a:rPr lang="cs-CZ" altLang="cs-CZ" u="sng" dirty="0"/>
              <a:t>415</a:t>
            </a:r>
            <a:r>
              <a:rPr lang="cs-CZ" altLang="cs-CZ" dirty="0"/>
              <a:t> držitelů základní aprobace</a:t>
            </a:r>
          </a:p>
          <a:p>
            <a:pPr marL="0" indent="0" algn="just">
              <a:buFontTx/>
              <a:buNone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</p:txBody>
      </p:sp>
      <p:sp>
        <p:nvSpPr>
          <p:cNvPr id="117764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EA9B3-AEEB-4E09-B0CE-49EC6F8A9B3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130316388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Nadpis 1"/>
          <p:cNvSpPr>
            <a:spLocks noGrp="1"/>
          </p:cNvSpPr>
          <p:nvPr>
            <p:ph type="title"/>
          </p:nvPr>
        </p:nvSpPr>
        <p:spPr>
          <a:xfrm>
            <a:off x="438150" y="260350"/>
            <a:ext cx="8229600" cy="1143000"/>
          </a:xfrm>
        </p:spPr>
        <p:txBody>
          <a:bodyPr/>
          <a:lstStyle/>
          <a:p>
            <a:pPr algn="r" eaLnBrk="1" hangingPunct="1"/>
            <a:br>
              <a:rPr lang="cs-CZ" altLang="cs-CZ" sz="2800" dirty="0">
                <a:solidFill>
                  <a:srgbClr val="0070C0"/>
                </a:solidFill>
              </a:rPr>
            </a:br>
            <a:r>
              <a:rPr lang="cs-CZ" altLang="cs-CZ" sz="2800" b="1" dirty="0">
                <a:solidFill>
                  <a:srgbClr val="0070C0"/>
                </a:solidFill>
              </a:rPr>
              <a:t>Role mysliveckého hospodáře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half" idx="2"/>
          </p:nvPr>
        </p:nvSpPr>
        <p:spPr>
          <a:xfrm>
            <a:off x="250825" y="1403350"/>
            <a:ext cx="8435975" cy="4841875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2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dle zákona o zbraních např. pokud je zbrojířem spolku, který je držitelem zbrojní licence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operativní komunikace s policií zejm. v případě organizace společných lovů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zákon o zbraních ale roli hospodáře speciálně neupravuje, pouze zde navazuje na zákon o myslivosti</a:t>
            </a:r>
          </a:p>
          <a:p>
            <a:pPr marL="0" indent="0" algn="just">
              <a:buFontTx/>
              <a:buNone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</p:txBody>
      </p:sp>
      <p:sp>
        <p:nvSpPr>
          <p:cNvPr id="117764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DEA9B3-AEEB-4E09-B0CE-49EC6F8A9B34}" type="slidenum">
              <a:rPr lang="cs-CZ" altLang="cs-CZ" sz="140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400"/>
          </a:p>
        </p:txBody>
      </p:sp>
    </p:spTree>
    <p:extLst>
      <p:ext uri="{BB962C8B-B14F-4D97-AF65-F5344CB8AC3E}">
        <p14:creationId xmlns:p14="http://schemas.microsoft.com/office/powerpoint/2010/main" val="281906780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Zákaz olova ve střelivu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642350" cy="439320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záležitost přímo účinného evropského nařízení (REACH)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několik fází: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aktuálně schválen zákaz použití olověných broků na mokřadech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oproti dřívějšímu zákazu odlišné vymezení mokřadu + stanoveno „ochranné pásmo“ 100m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v </a:t>
            </a:r>
            <a:r>
              <a:rPr lang="cs-CZ" altLang="cs-CZ" sz="2400" dirty="0"/>
              <a:t>přípravě úplný zákaz olověného střeliva</a:t>
            </a:r>
          </a:p>
          <a:p>
            <a:pPr lvl="2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Zatím nejasné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posléze zákaz výroby a dovozu?!? </a:t>
            </a:r>
          </a:p>
          <a:p>
            <a:pPr eaLnBrk="1" hangingPunct="1">
              <a:buFontTx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98998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Střelba „slepými“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642350" cy="4393207"/>
          </a:xfrm>
        </p:spPr>
        <p:txBody>
          <a:bodyPr>
            <a:normAutofit/>
          </a:bodyPr>
          <a:lstStyle/>
          <a:p>
            <a:pPr marL="0" indent="0" algn="just" eaLnBrk="1" hangingPunct="1">
              <a:buFontTx/>
              <a:buNone/>
              <a:defRPr/>
            </a:pPr>
            <a:endParaRPr lang="cs-CZ" altLang="cs-CZ" sz="2400" dirty="0"/>
          </a:p>
          <a:p>
            <a:pPr marL="0" indent="0" algn="just" eaLnBrk="1" hangingPunct="1">
              <a:buFontTx/>
              <a:buNone/>
              <a:defRPr/>
            </a:pPr>
            <a:r>
              <a:rPr lang="cs-CZ" sz="2400" dirty="0"/>
              <a:t>Střelbu,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při které se ze zbraní (</a:t>
            </a:r>
            <a:r>
              <a:rPr lang="cs-CZ" sz="2400" i="1" dirty="0"/>
              <a:t>všech kategorií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nevystřelují střely</a:t>
            </a:r>
            <a:r>
              <a:rPr lang="cs-CZ" sz="2400" dirty="0"/>
              <a:t>, a střelbu ze signální zbraně za použití signálních nábojů je držitel zbrojního průkazu nově oprávněn provádět též na místě,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kde je zajištěno, že nebude ohrožen život, zdraví, majetek nebo </a:t>
            </a:r>
            <a:r>
              <a:rPr lang="cs-CZ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veřejný pořádek</a:t>
            </a:r>
          </a:p>
          <a:p>
            <a:pPr marL="0" indent="0" algn="just" eaLnBrk="1" hangingPunct="1">
              <a:buFontTx/>
              <a:buNone/>
              <a:defRPr/>
            </a:pPr>
            <a:endParaRPr lang="cs-CZ" sz="2400" dirty="0"/>
          </a:p>
          <a:p>
            <a:pPr marL="0" indent="0" algn="just" eaLnBrk="1" hangingPunct="1">
              <a:buFontTx/>
              <a:buNone/>
              <a:defRPr/>
            </a:pPr>
            <a:r>
              <a:rPr lang="cs-CZ" altLang="cs-CZ" sz="2400" dirty="0"/>
              <a:t>(</a:t>
            </a:r>
            <a:r>
              <a:rPr lang="cs-CZ" altLang="cs-CZ" sz="2400" i="1" dirty="0"/>
              <a:t>např. rekonstrukce bitev nebo čestné salvy na hřbitově</a:t>
            </a:r>
            <a:r>
              <a:rPr lang="cs-CZ" altLang="cs-CZ" sz="2400" dirty="0"/>
              <a:t>)</a:t>
            </a:r>
          </a:p>
          <a:p>
            <a:pPr marL="0" indent="0" algn="just" eaLnBrk="1" hangingPunct="1">
              <a:buFontTx/>
              <a:buNone/>
              <a:defRPr/>
            </a:pPr>
            <a:endParaRPr lang="cs-CZ" altLang="cs-CZ" i="1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13154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Bezpečnost a střelná zranění (I.)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642350" cy="439320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§ 29 odst. 1 písm. a) zákona o zbraních:</a:t>
            </a:r>
            <a:r>
              <a:rPr lang="cs-CZ" altLang="cs-CZ" sz="2400" dirty="0"/>
              <a:t> „</a:t>
            </a:r>
            <a:r>
              <a:rPr lang="cs-CZ" altLang="cs-CZ" sz="2400" i="1" dirty="0"/>
              <a:t>Držitel zbrojního průkazu skupiny A až E je povinen dbát zvýšené opatrnosti při zacházení se zbraní, střelivem, střelným prachem a zápalkami a dodržovat provozní řád střelnice,</a:t>
            </a:r>
            <a:r>
              <a:rPr lang="cs-CZ" altLang="cs-CZ" sz="2400" dirty="0"/>
              <a:t>“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u="sng" dirty="0"/>
              <a:t>Porušení je nově přestupkem!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Povinnost poskytnout první pomoc (§ 150 TZ)</a:t>
            </a:r>
          </a:p>
        </p:txBody>
      </p:sp>
    </p:spTree>
    <p:extLst>
      <p:ext uri="{BB962C8B-B14F-4D97-AF65-F5344CB8AC3E}">
        <p14:creationId xmlns:p14="http://schemas.microsoft.com/office/powerpoint/2010/main" val="245196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0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Bezpečnost a střelná zranění (II.)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760"/>
            <a:ext cx="3529087" cy="5040561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  <a:defRPr/>
            </a:pPr>
            <a:r>
              <a:rPr lang="cs-CZ" altLang="cs-CZ" sz="2400" b="1" dirty="0"/>
              <a:t>Konkrétní zásady bezpečné manipulace se zbraní nejsou stanoveny právním předpisem, ale jejich nerespektování může mít právní důsledky!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908720"/>
            <a:ext cx="5112568" cy="576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5681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Bezpečnost a střelná zranění (III.)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776"/>
            <a:ext cx="8642350" cy="439320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První pomoc při střelném poranění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ZASTAVIT MASIVNÍ KRVÁCENÍ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DÝCHACÍ CESTY, KONTROLA DUTINY ÚSTNÍ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DÝCHÁNÍ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KREVNÍ OBĚH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PŘIVOLÁNÍ PROFESIONÁLNÍ POMOCI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000" b="1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Kurzy první pomoci!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17021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412875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Bezpečnost a střelná zranění (IV.)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68760"/>
            <a:ext cx="8642350" cy="439320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b="1" dirty="0"/>
              <a:t>Elementární výbava – IFAK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Škrtidlo (</a:t>
            </a:r>
            <a:r>
              <a:rPr lang="cs-CZ" altLang="cs-CZ" sz="2000" b="1" dirty="0" err="1"/>
              <a:t>tourniquet</a:t>
            </a:r>
            <a:r>
              <a:rPr lang="cs-CZ" altLang="cs-CZ" sz="2000" b="1" dirty="0"/>
              <a:t>)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Sterilní gáza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Tlakový obvaz / Izraelský obvaz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err="1"/>
              <a:t>Termofólie</a:t>
            </a:r>
            <a:endParaRPr lang="cs-CZ" altLang="cs-CZ" sz="2000" b="1" dirty="0"/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/>
              <a:t>Atd. atp.</a:t>
            </a:r>
          </a:p>
          <a:p>
            <a:pPr marL="0" indent="0" algn="just" eaLnBrk="1" hangingPunct="1">
              <a:buNone/>
              <a:defRPr/>
            </a:pPr>
            <a:endParaRPr lang="cs-CZ" altLang="cs-CZ" sz="2400" b="1" dirty="0"/>
          </a:p>
          <a:p>
            <a:pPr lvl="1" algn="just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000" b="1" dirty="0"/>
          </a:p>
        </p:txBody>
      </p:sp>
      <p:pic>
        <p:nvPicPr>
          <p:cNvPr id="1026" name="Picture 2" descr="How to make a Tourniquet — First CARE Provi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573016"/>
            <a:ext cx="3607809" cy="283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2276872"/>
            <a:ext cx="3817008" cy="3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268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1547813" y="2133600"/>
            <a:ext cx="6769100" cy="1223963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>Děkujeme Vám za pozornost</a:t>
            </a:r>
            <a:br>
              <a:rPr lang="cs-CZ" altLang="cs-CZ" sz="3200" dirty="0"/>
            </a:br>
            <a:endParaRPr lang="cs-CZ" altLang="cs-CZ" sz="3200" dirty="0"/>
          </a:p>
        </p:txBody>
      </p:sp>
      <p:sp>
        <p:nvSpPr>
          <p:cNvPr id="33795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2997200"/>
            <a:ext cx="8193088" cy="31003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00A9E2"/>
                </a:solidFill>
              </a:rPr>
              <a:t>MINISTERSTVO VNITRA ČR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00A9E2"/>
                </a:solidFill>
              </a:rPr>
              <a:t>Odbor bezpečnostní politiky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dirty="0">
              <a:solidFill>
                <a:srgbClr val="00A9E2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0000"/>
                </a:solidFill>
              </a:rPr>
              <a:t>zbrane@mvcr.cz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7813"/>
            <a:ext cx="7992367" cy="1422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Aktuální situace II.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23275" cy="3976687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cs-CZ" alt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r>
              <a:rPr lang="cs-CZ" sz="2400" dirty="0"/>
              <a:t>Velká změna v regulaci zbraní je účinná od 30. 1. 2021</a:t>
            </a:r>
          </a:p>
          <a:p>
            <a:pPr marL="0" indent="0" algn="just" eaLnBrk="1" hangingPunct="1">
              <a:buNone/>
              <a:defRPr/>
            </a:pPr>
            <a:endParaRPr 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zákon č. 13/2021 Sb., který znovelizoval zákon č. 119/2002 Sb.,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zbraních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zákon č. 14/2021 Sb., 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nakládání se zbraněmi v některých případech ovlivňujících vnitřní pořádek a bezpečnost ČR </a:t>
            </a:r>
            <a:r>
              <a:rPr lang="cs-CZ" altLang="cs-CZ" sz="2400" dirty="0"/>
              <a:t>(„nadstavbový zákon“)</a:t>
            </a:r>
            <a:endParaRPr lang="cs-CZ" sz="2400" dirty="0"/>
          </a:p>
          <a:p>
            <a:pPr marL="0" indent="0" algn="just" eaLnBrk="1" hangingPunct="1">
              <a:buNone/>
              <a:defRPr/>
            </a:pPr>
            <a:endParaRPr lang="cs-CZ" sz="2400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96273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 idx="4294967295"/>
          </p:nvPr>
        </p:nvSpPr>
        <p:spPr>
          <a:xfrm>
            <a:off x="1499613" y="404664"/>
            <a:ext cx="7365702" cy="792386"/>
          </a:xfrm>
        </p:spPr>
        <p:txBody>
          <a:bodyPr/>
          <a:lstStyle/>
          <a:p>
            <a:pPr algn="r" eaLnBrk="1" hangingPunct="1"/>
            <a:br>
              <a:rPr lang="cs-CZ" altLang="cs-CZ" sz="3200" dirty="0">
                <a:solidFill>
                  <a:srgbClr val="0070C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Aktuální situace (III.)</a:t>
            </a:r>
            <a:endParaRPr lang="cs-CZ" altLang="cs-CZ" sz="3200" b="1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7" y="1403350"/>
            <a:ext cx="8494464" cy="504998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u="sng" dirty="0"/>
              <a:t>Držitelé zbrojních průkazů:</a:t>
            </a:r>
          </a:p>
          <a:p>
            <a:pPr marL="0" indent="0" algn="just">
              <a:buNone/>
              <a:defRPr/>
            </a:pPr>
            <a:r>
              <a:rPr lang="cs-CZ" sz="2400" dirty="0"/>
              <a:t>ZP skupiny C                                                         117 839</a:t>
            </a:r>
          </a:p>
          <a:p>
            <a:pPr marL="0" indent="0" algn="just">
              <a:buNone/>
              <a:defRPr/>
            </a:pPr>
            <a:r>
              <a:rPr lang="cs-CZ" sz="2400" b="1" dirty="0"/>
              <a:t>Celkem                                                                  312 685</a:t>
            </a:r>
          </a:p>
          <a:p>
            <a:pPr marL="0" indent="0">
              <a:buNone/>
              <a:defRPr/>
            </a:pPr>
            <a:endParaRPr lang="cs-CZ" sz="2400" u="sng" dirty="0"/>
          </a:p>
          <a:p>
            <a:pPr marL="0" indent="0">
              <a:buNone/>
              <a:defRPr/>
            </a:pPr>
            <a:r>
              <a:rPr lang="cs-CZ" sz="2400" u="sng" dirty="0"/>
              <a:t>Zbraně v ČR:</a:t>
            </a:r>
          </a:p>
          <a:p>
            <a:pPr marL="0" indent="0">
              <a:buNone/>
              <a:defRPr/>
            </a:pPr>
            <a:r>
              <a:rPr lang="cs-CZ" sz="2400" dirty="0"/>
              <a:t>A - zakázané                                                                      922</a:t>
            </a:r>
          </a:p>
          <a:p>
            <a:pPr marL="0" indent="0">
              <a:buNone/>
              <a:defRPr/>
            </a:pPr>
            <a:r>
              <a:rPr lang="cs-CZ" sz="2400" dirty="0"/>
              <a:t>A-I - zakázané                                                                  4 930</a:t>
            </a:r>
          </a:p>
          <a:p>
            <a:pPr marL="0" indent="0">
              <a:buNone/>
              <a:defRPr/>
            </a:pPr>
            <a:r>
              <a:rPr lang="cs-CZ" sz="2400" dirty="0"/>
              <a:t>B - podléhající povolení                                               472 447</a:t>
            </a:r>
          </a:p>
          <a:p>
            <a:pPr marL="0" indent="0">
              <a:buNone/>
              <a:defRPr/>
            </a:pPr>
            <a:r>
              <a:rPr lang="cs-CZ" sz="2400" dirty="0"/>
              <a:t>C - na ohlášení                                                             488 461</a:t>
            </a:r>
          </a:p>
          <a:p>
            <a:pPr marL="0" indent="0">
              <a:buNone/>
              <a:defRPr/>
            </a:pPr>
            <a:r>
              <a:rPr lang="cs-CZ" sz="2400" dirty="0"/>
              <a:t>C-I – na ohlášení						  5 954</a:t>
            </a:r>
          </a:p>
          <a:p>
            <a:pPr marL="0" indent="0">
              <a:buNone/>
              <a:defRPr/>
            </a:pPr>
            <a:r>
              <a:rPr lang="cs-CZ" sz="2400" b="1" dirty="0"/>
              <a:t>Celkem                                                                        966 760</a:t>
            </a:r>
          </a:p>
        </p:txBody>
      </p:sp>
    </p:spTree>
    <p:extLst>
      <p:ext uri="{BB962C8B-B14F-4D97-AF65-F5344CB8AC3E}">
        <p14:creationId xmlns:p14="http://schemas.microsoft.com/office/powerpoint/2010/main" val="265501846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993063" cy="3456657"/>
          </a:xfrm>
        </p:spPr>
        <p:txBody>
          <a:bodyPr/>
          <a:lstStyle/>
          <a:p>
            <a:pPr eaLnBrk="1" hangingPunct="1"/>
            <a:r>
              <a:rPr lang="cs-CZ" sz="3600" b="1" dirty="0">
                <a:solidFill>
                  <a:srgbClr val="0070C0"/>
                </a:solidFill>
                <a:cs typeface="Arial" panose="020B0604020202020204" pitchFamily="34" charset="0"/>
              </a:rPr>
              <a:t>Konkrétní změny v zákoně o zbraních od ledna 2021</a:t>
            </a:r>
            <a:endParaRPr lang="cs-CZ" sz="28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4099" name="Podnadpis 2"/>
          <p:cNvSpPr>
            <a:spLocks noGrp="1"/>
          </p:cNvSpPr>
          <p:nvPr>
            <p:ph type="subTitle" idx="1"/>
          </p:nvPr>
        </p:nvSpPr>
        <p:spPr>
          <a:xfrm>
            <a:off x="-274638" y="5588000"/>
            <a:ext cx="4357688" cy="1924050"/>
          </a:xfrm>
        </p:spPr>
        <p:txBody>
          <a:bodyPr anchor="t"/>
          <a:lstStyle/>
          <a:p>
            <a:pPr eaLnBrk="1" hangingPunct="1">
              <a:lnSpc>
                <a:spcPct val="80000"/>
              </a:lnSpc>
            </a:pPr>
            <a:endParaRPr lang="cs-CZ" altLang="cs-CZ" sz="800" b="0">
              <a:solidFill>
                <a:srgbClr val="00A9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5309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8142288" cy="1341437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Kategorie zbraní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6113"/>
            <a:ext cx="8497888" cy="4537075"/>
          </a:xfrm>
        </p:spPr>
        <p:txBody>
          <a:bodyPr/>
          <a:lstStyle/>
          <a:p>
            <a:pPr marL="0" indent="0" algn="just" eaLnBrk="1" hangingPunct="1">
              <a:buFontTx/>
              <a:buNone/>
              <a:defRPr/>
            </a:pPr>
            <a:r>
              <a:rPr lang="cs-CZ" altLang="cs-CZ" sz="2400" dirty="0"/>
              <a:t>Od 30. 1. 2021 existuje celkem 6 kategorií zbraní:</a:t>
            </a:r>
          </a:p>
          <a:p>
            <a:pPr marL="0" indent="0" algn="just" eaLnBrk="1" hangingPunct="1">
              <a:buFontTx/>
              <a:buNone/>
              <a:defRPr/>
            </a:pPr>
            <a:endParaRPr lang="cs-CZ" alt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 zakázané zbraně a zakázané střelivo, kterými jsou zbraně kategorie </a:t>
            </a:r>
            <a:r>
              <a:rPr lang="cs-CZ" sz="2400" b="1" dirty="0"/>
              <a:t>A</a:t>
            </a:r>
            <a:r>
              <a:rPr lang="cs-CZ" sz="2400" dirty="0"/>
              <a:t> </a:t>
            </a:r>
            <a:r>
              <a:rPr lang="cs-CZ" sz="2400" dirty="0" err="1"/>
              <a:t>a</a:t>
            </a:r>
            <a:r>
              <a:rPr lang="cs-CZ" sz="2400" dirty="0"/>
              <a:t>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zbraně kategorie </a:t>
            </a: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A-I</a:t>
            </a:r>
            <a:endParaRPr 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zbraně podléhající povolení, kterými jsou zbraně kategorie </a:t>
            </a:r>
            <a:r>
              <a:rPr lang="cs-CZ" sz="2400" b="1" dirty="0"/>
              <a:t>B</a:t>
            </a:r>
            <a:endParaRPr lang="cs-CZ" sz="2400" dirty="0"/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zbraně podléhající ohlášení, kterými jsou zbraně kategorie </a:t>
            </a:r>
            <a:r>
              <a:rPr lang="cs-CZ" sz="2400" b="1" dirty="0"/>
              <a:t>C</a:t>
            </a:r>
            <a:r>
              <a:rPr lang="cs-CZ" sz="2400" dirty="0"/>
              <a:t> a </a:t>
            </a:r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zbraně kategorie </a:t>
            </a:r>
            <a:r>
              <a:rPr lang="cs-CZ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C-I</a:t>
            </a:r>
          </a:p>
          <a:p>
            <a:pPr algn="just" eaLnBrk="1" hangingPunct="1"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ostatní zbraně, kterými jsou zbraně kategorie </a:t>
            </a:r>
            <a:r>
              <a:rPr lang="cs-CZ" sz="2400" b="1" dirty="0"/>
              <a:t>D</a:t>
            </a:r>
            <a:endParaRPr lang="cs-CZ" alt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9437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52927" cy="720080"/>
          </a:xfrm>
        </p:spPr>
        <p:txBody>
          <a:bodyPr>
            <a:normAutofit fontScale="90000"/>
          </a:bodyPr>
          <a:lstStyle/>
          <a:p>
            <a:pPr algn="r" eaLnBrk="1" hangingPunct="1"/>
            <a:r>
              <a:rPr lang="cs-CZ" altLang="cs-CZ" sz="3600" b="1" dirty="0">
                <a:solidFill>
                  <a:srgbClr val="0070C0"/>
                </a:solidFill>
              </a:rPr>
              <a:t>Zakázané zbraně – kategorie A</a:t>
            </a:r>
            <a:br>
              <a:rPr lang="cs-CZ" altLang="cs-CZ" sz="3600" dirty="0">
                <a:solidFill>
                  <a:schemeClr val="accent2">
                    <a:lumMod val="75000"/>
                  </a:schemeClr>
                </a:solidFill>
              </a:rPr>
            </a:br>
            <a:endParaRPr lang="cs-CZ" altLang="cs-CZ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5" name="Zástupný symbol pro obsah 2"/>
          <p:cNvSpPr>
            <a:spLocks noGrp="1"/>
          </p:cNvSpPr>
          <p:nvPr>
            <p:ph sz="half" idx="2"/>
          </p:nvPr>
        </p:nvSpPr>
        <p:spPr>
          <a:xfrm>
            <a:off x="395535" y="1556791"/>
            <a:ext cx="8321427" cy="4688433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FontTx/>
              <a:buNone/>
              <a:defRPr/>
            </a:pPr>
            <a:r>
              <a:rPr lang="cs-CZ" altLang="cs-CZ" sz="2600" dirty="0"/>
              <a:t>Zákaz vojenských zbraní se upravuje jinak:</a:t>
            </a:r>
          </a:p>
          <a:p>
            <a:pPr marL="0" indent="0" algn="just">
              <a:buFontTx/>
              <a:buNone/>
              <a:defRPr/>
            </a:pPr>
            <a:endParaRPr lang="cs-CZ" altLang="cs-CZ" sz="26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600" dirty="0"/>
              <a:t>Chybějící civilní značka na zbrani z výzbroje v případě </a:t>
            </a:r>
            <a:r>
              <a:rPr lang="cs-CZ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pušek, pistolí a revolverů </a:t>
            </a:r>
            <a:r>
              <a:rPr lang="cs-CZ" altLang="cs-CZ" sz="2600" dirty="0"/>
              <a:t>už neznamená, že jde o zbraň kategorie A – zbraň se zařadí do kategorie podle své konstrukce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6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600" dirty="0"/>
              <a:t>Nově se zakazují zbraně </a:t>
            </a:r>
            <a:r>
              <a:rPr lang="cs-CZ" altLang="cs-CZ" sz="2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zvláštně účinné 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600" dirty="0"/>
          </a:p>
          <a:p>
            <a:pPr marL="0" indent="0" algn="just">
              <a:buNone/>
              <a:defRPr/>
            </a:pPr>
            <a:r>
              <a:rPr lang="cs-CZ" altLang="cs-CZ" sz="2600" u="sng" dirty="0"/>
              <a:t>Příloha č. 1 bod 17: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600" u="sng" dirty="0"/>
              <a:t>Zbraň zvláště účinná</a:t>
            </a:r>
            <a:r>
              <a:rPr lang="cs-CZ" sz="2600" dirty="0"/>
              <a:t> – střelná zbraň ráže 20 mm nebo vyšší určená pro střelbu munice, včetně odpalovacích zařízení.</a:t>
            </a:r>
            <a:endParaRPr lang="cs-CZ" altLang="cs-CZ" sz="2600" dirty="0"/>
          </a:p>
          <a:p>
            <a:pPr algn="ctr">
              <a:buFont typeface="Wingdings" panose="05000000000000000000" pitchFamily="2" charset="2"/>
              <a:buChar char="Ø"/>
              <a:defRPr/>
            </a:pPr>
            <a:endParaRPr lang="cs-CZ" altLang="cs-CZ" sz="26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Jinak žádné velké změny</a:t>
            </a:r>
          </a:p>
          <a:p>
            <a:pPr algn="just">
              <a:defRPr/>
            </a:pPr>
            <a:endParaRPr lang="cs-CZ" altLang="cs-CZ" sz="2800" dirty="0"/>
          </a:p>
        </p:txBody>
      </p:sp>
      <p:sp>
        <p:nvSpPr>
          <p:cNvPr id="23556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191391838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>
            <a:normAutofit/>
          </a:bodyPr>
          <a:lstStyle/>
          <a:p>
            <a:pPr algn="r" eaLnBrk="1" hangingPunct="1"/>
            <a:r>
              <a:rPr lang="cs-CZ" altLang="cs-CZ" sz="3200" b="1" dirty="0">
                <a:solidFill>
                  <a:srgbClr val="0070C0"/>
                </a:solidFill>
              </a:rPr>
              <a:t>Zakázané doplňky zbraní 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sz="half" idx="2"/>
          </p:nvPr>
        </p:nvSpPr>
        <p:spPr>
          <a:xfrm>
            <a:off x="334963" y="1628775"/>
            <a:ext cx="8472487" cy="4525963"/>
          </a:xfrm>
        </p:spPr>
        <p:txBody>
          <a:bodyPr/>
          <a:lstStyle/>
          <a:p>
            <a:pPr marL="0" indent="0" algn="just">
              <a:buFontTx/>
              <a:buNone/>
              <a:defRPr/>
            </a:pPr>
            <a:r>
              <a:rPr lang="cs-CZ" sz="2400" u="sng" dirty="0"/>
              <a:t>Zakázané doplňky zbraní přestaly existovat</a:t>
            </a:r>
            <a:r>
              <a:rPr lang="cs-CZ" sz="2400" dirty="0"/>
              <a:t>:</a:t>
            </a:r>
          </a:p>
          <a:p>
            <a:pPr marL="0" indent="0" algn="just">
              <a:buFontTx/>
              <a:buNone/>
              <a:defRPr/>
            </a:pPr>
            <a:endParaRPr lang="cs-CZ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noktovizory jsou mimo režim zákona o zbraních – lze je nabývat zcela volně</a:t>
            </a: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tlumiče hluku výstřelu – nově kategorie C (</a:t>
            </a:r>
            <a:r>
              <a:rPr lang="cs-CZ" altLang="cs-CZ" sz="2400" i="1" dirty="0"/>
              <a:t>zbrojní průkaz, registrace, musí být ověřené)</a:t>
            </a:r>
            <a:endParaRPr lang="cs-CZ" altLang="cs-CZ" i="1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altLang="cs-CZ" dirty="0"/>
              <a:t>zákon o myslivosti nezakazuje lovit s tlumičem </a:t>
            </a:r>
            <a:endParaRPr lang="cs-CZ" altLang="cs-CZ" sz="2400" dirty="0"/>
          </a:p>
        </p:txBody>
      </p:sp>
      <p:sp>
        <p:nvSpPr>
          <p:cNvPr id="27652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1400" dirty="0"/>
          </a:p>
        </p:txBody>
      </p:sp>
    </p:spTree>
    <p:extLst>
      <p:ext uri="{BB962C8B-B14F-4D97-AF65-F5344CB8AC3E}">
        <p14:creationId xmlns:p14="http://schemas.microsoft.com/office/powerpoint/2010/main" val="61242681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22325" y="287338"/>
            <a:ext cx="8070850" cy="12700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cs-CZ" altLang="cs-CZ" sz="3200" b="1" dirty="0">
                <a:solidFill>
                  <a:srgbClr val="0070C0"/>
                </a:solidFill>
              </a:rPr>
              <a:t>Zbraně kategorie A-I </a:t>
            </a:r>
            <a:br>
              <a:rPr lang="cs-CZ" altLang="cs-CZ" sz="3200" b="1" dirty="0">
                <a:solidFill>
                  <a:srgbClr val="0070C0"/>
                </a:solidFill>
              </a:rPr>
            </a:br>
            <a:r>
              <a:rPr lang="cs-CZ" altLang="cs-CZ" sz="3200" b="1" dirty="0">
                <a:solidFill>
                  <a:srgbClr val="0070C0"/>
                </a:solidFill>
              </a:rPr>
              <a:t> „méně zakázané“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700808"/>
            <a:ext cx="8569647" cy="4752527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samočinné, u nichž došlo k úpravě na samonabíjecí palné zbraně,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 samonabíjecí pro střelivo se středovým zápalem, do kterých je vložen příslušný nadlimitní zásobník,</a:t>
            </a:r>
          </a:p>
          <a:p>
            <a:pPr algn="just" eaLnBrk="1" hangingPunct="1">
              <a:buFont typeface="Wingdings" panose="05000000000000000000" pitchFamily="2" charset="2"/>
              <a:buChar char="Ø"/>
            </a:pPr>
            <a:r>
              <a:rPr lang="cs-CZ" altLang="cs-CZ" sz="2400" dirty="0"/>
              <a:t>dlouhé samonabíjecí pro střelivo se středovým zápalem původně určené ke střelbě z ramene, vybavené skládací, zasouvací nebo bez použití nástrojů odnímatelnou ramenní opěrou, přičemž po jejím sklopení, zasunutí nebo odejmutí je délka zbraně menší než 600 mm a není ovlivněna její funkčnost, …..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067101604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8328</TotalTime>
  <Words>1392</Words>
  <Application>Microsoft Office PowerPoint</Application>
  <PresentationFormat>Předvádění na obrazovce (4:3)</PresentationFormat>
  <Paragraphs>190</Paragraphs>
  <Slides>28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Wingdings</vt:lpstr>
      <vt:lpstr>Wingdings 2</vt:lpstr>
      <vt:lpstr>Výchozí návrh</vt:lpstr>
      <vt:lpstr>Aktuality z oblasti regulace zbraní   - školení zkušebních komisařů ČMMJ (2022) -</vt:lpstr>
      <vt:lpstr>Aktuální situace I. </vt:lpstr>
      <vt:lpstr>Aktuální situace II. </vt:lpstr>
      <vt:lpstr> Aktuální situace (III.)</vt:lpstr>
      <vt:lpstr>Konkrétní změny v zákoně o zbraních od ledna 2021</vt:lpstr>
      <vt:lpstr>Kategorie zbraní</vt:lpstr>
      <vt:lpstr>Zakázané zbraně – kategorie A </vt:lpstr>
      <vt:lpstr>Zakázané doplňky zbraní </vt:lpstr>
      <vt:lpstr>Zbraně kategorie A-I   „méně zakázané“</vt:lpstr>
      <vt:lpstr>Zbraně kategorie A-I   „méně zakázané“</vt:lpstr>
      <vt:lpstr>Zbraně kategorie B  </vt:lpstr>
      <vt:lpstr>Zbraně kategorie C  </vt:lpstr>
      <vt:lpstr>Zbraně kategorie C-I</vt:lpstr>
      <vt:lpstr> Ničení zbraní</vt:lpstr>
      <vt:lpstr> Střelnice</vt:lpstr>
      <vt:lpstr>Nadstavbový zákon (č. 14/2021 Sb.)</vt:lpstr>
      <vt:lpstr>Nadstavbový zákon (I.) </vt:lpstr>
      <vt:lpstr>Nadstavbový zákon (II.) </vt:lpstr>
      <vt:lpstr>Nadstavbový zákon (III.)</vt:lpstr>
      <vt:lpstr> Nadstavbový zákon (IV.)</vt:lpstr>
      <vt:lpstr> Role mysliveckého hospodáře</vt:lpstr>
      <vt:lpstr>Zákaz olova ve střelivu</vt:lpstr>
      <vt:lpstr>Střelba „slepými“</vt:lpstr>
      <vt:lpstr>Bezpečnost a střelná zranění (I.)</vt:lpstr>
      <vt:lpstr>Bezpečnost a střelná zranění (II.)</vt:lpstr>
      <vt:lpstr>Bezpečnost a střelná zranění (III.)</vt:lpstr>
      <vt:lpstr>Bezpečnost a střelná zranění (IV.)</vt:lpstr>
      <vt:lpstr>Děkujeme Vám za pozornost </vt:lpstr>
    </vt:vector>
  </TitlesOfParts>
  <Company>MV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Standard</dc:creator>
  <cp:lastModifiedBy>Kateřina Zborníková</cp:lastModifiedBy>
  <cp:revision>219</cp:revision>
  <cp:lastPrinted>2016-04-01T12:07:28Z</cp:lastPrinted>
  <dcterms:created xsi:type="dcterms:W3CDTF">2007-12-05T19:20:00Z</dcterms:created>
  <dcterms:modified xsi:type="dcterms:W3CDTF">2022-12-19T09:41:30Z</dcterms:modified>
</cp:coreProperties>
</file>