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1"/>
  </p:notesMasterIdLst>
  <p:sldIdLst>
    <p:sldId id="256" r:id="rId5"/>
    <p:sldId id="257" r:id="rId6"/>
    <p:sldId id="291" r:id="rId7"/>
    <p:sldId id="269" r:id="rId8"/>
    <p:sldId id="293" r:id="rId9"/>
    <p:sldId id="272" r:id="rId10"/>
    <p:sldId id="271" r:id="rId11"/>
    <p:sldId id="262" r:id="rId12"/>
    <p:sldId id="273" r:id="rId13"/>
    <p:sldId id="274" r:id="rId14"/>
    <p:sldId id="275" r:id="rId15"/>
    <p:sldId id="290" r:id="rId16"/>
    <p:sldId id="287" r:id="rId17"/>
    <p:sldId id="289" r:id="rId18"/>
    <p:sldId id="288" r:id="rId19"/>
    <p:sldId id="258" r:id="rId20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6455" autoAdjust="0"/>
  </p:normalViewPr>
  <p:slideViewPr>
    <p:cSldViewPr>
      <p:cViewPr varScale="1">
        <p:scale>
          <a:sx n="84" d="100"/>
          <a:sy n="84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38B6-D629-409D-9534-EC7237A422A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846C-82C3-4FD1-A7EC-07229B14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F846C-82C3-4FD1-A7EC-07229B14E63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39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E543-5F63-4103-8B4B-2F2861B7D742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B8BD-4457-445E-9D43-66F726DC8ABB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5DD-23E1-4F8E-BCDC-1F122B5F8AF7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2C32-3587-463F-99B2-950FF25871F0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315-B29D-44E0-857C-3D921F856114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F035-D95F-4639-A4C2-90922D3B3B02}" type="datetime1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6592-4DAF-4039-AB71-40CD84FFE524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8DE5-0BA2-467A-949C-8ED966388C53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3387-0540-4B3E-9D92-817C424A97F9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685F-821A-4C48-BA2B-E625D989A5A1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8D99-5EEF-4410-8457-7DDBB66F5AC4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F5BC-F225-43EE-B872-8E69DECBD453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3C8C-8836-4DF4-9F19-D18FDF0FC4C2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FE56-B53C-4549-A23E-CD928CAE92D2}" type="datetime1">
              <a:rPr lang="cs-CZ" smtClean="0"/>
              <a:t>19.12.2022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E2EA-A6AE-4038-865F-703ABD1905A4}" type="datetime1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F869-2F6E-4ABE-8DE7-602F5CF95E60}" type="datetime1">
              <a:rPr lang="cs-CZ" smtClean="0"/>
              <a:t>19.12.2022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383E-D02D-4A46-BF57-D1C09DAB5B27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2872-7DAF-4B99-9EE9-5AB7A4A18458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924D-A86B-4885-99F1-573453B417B4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6B2-5440-4B72-96E0-B9F91F4151EE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0098-93BB-4A65-81C6-10774030F979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2064-2905-4632-9FFC-43C47EEE0073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393D-539F-4E05-8F9F-A97666C9833E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2C8B-20FA-4BE1-9776-1D7767961901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F57-4198-412E-9A02-573CA8495E3E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44EF-9B6D-45B4-A29E-5DCAD88D5FF9}" type="datetime1">
              <a:rPr lang="cs-CZ" smtClean="0"/>
              <a:t>19.12.2022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906A-4569-443B-9BD6-DC67D0F8F60F}" type="datetime1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6E90-A1FF-45C0-9187-421A216963FE}" type="datetime1">
              <a:rPr lang="cs-CZ" smtClean="0"/>
              <a:t>19.12.2022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A488-B75A-4083-87EC-0BD5B155CF1B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D1D2-B39A-4F37-99BB-45F03BF3A55E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CE7A-FA90-4E74-A560-FE3D76B6AC9C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57A-5CAE-4F0D-B630-6EEBACED6508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BF31-AC00-4219-B29F-B6D408C5CD92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A1B0-9D07-431D-8FCA-A7C3A53601ED}" type="datetime1">
              <a:rPr lang="cs-CZ" smtClean="0"/>
              <a:t>19.12.2022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8442-6287-4A8E-806F-2959E7D96687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3237-CF15-43DF-8BF9-69E697331931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EFF-4C63-47FF-B962-5625D19E7ECC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6AC7-22CC-4132-BAAA-E04CD208FAFF}" type="datetime1">
              <a:rPr lang="cs-CZ" smtClean="0"/>
              <a:t>19.12.2022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1685-5968-4782-BC7A-870BDE4A991B}" type="datetime1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B77A-E430-495F-8195-6B752CBB347E}" type="datetime1">
              <a:rPr lang="cs-CZ" smtClean="0"/>
              <a:t>19.12.2022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700C-4F98-477F-B5C4-401ED7D6B93D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B8BD-4592-4FDC-B18D-5B37D62C2779}" type="datetime1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4F54-3DA2-4998-8ACA-A8F09E14AAA6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995D-A217-4EC7-9C30-CB4DF06310E8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E1C-C2AF-4B53-9218-8F36AD04CC3C}" type="datetime1">
              <a:rPr lang="cs-CZ" smtClean="0"/>
              <a:t>19.12.2022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8B40-94AB-471C-8DDC-DD81E9BBEDD5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A82F-3A01-46BF-A4FA-40E2BC999A35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AA0B-ACD9-407A-ABAD-2702B64159B0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FD2E-A683-4609-8E29-B14C08EE5B30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AB12-5A6F-46F6-A585-0E1CFEF45CE3}" type="datetime1">
              <a:rPr lang="cs-CZ" smtClean="0"/>
              <a:t>19.12.2022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1455-672C-4010-ADD6-3EF7D9C711BB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33B8-0447-4D05-83D3-79583BD5644A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0F0D-ADEF-48F8-A858-DB6ECC80BDA6}" type="datetime1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82617"/>
            <a:ext cx="7772400" cy="1470025"/>
          </a:xfrm>
        </p:spPr>
        <p:txBody>
          <a:bodyPr>
            <a:noAutofit/>
          </a:bodyPr>
          <a:lstStyle/>
          <a:p>
            <a:r>
              <a:rPr lang="cs-CZ" dirty="0"/>
              <a:t>Novelizace právních předpisů souvisejících s provozováním myslivosti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216940"/>
            <a:ext cx="8424936" cy="478904"/>
          </a:xfrm>
        </p:spPr>
        <p:txBody>
          <a:bodyPr>
            <a:normAutofit/>
          </a:bodyPr>
          <a:lstStyle/>
          <a:p>
            <a:r>
              <a:rPr lang="cs-CZ" sz="2000" dirty="0"/>
              <a:t>		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F94F1C44-3B31-475D-9E35-2664C32FF766}"/>
              </a:ext>
            </a:extLst>
          </p:cNvPr>
          <p:cNvSpPr txBox="1">
            <a:spLocks/>
          </p:cNvSpPr>
          <p:nvPr/>
        </p:nvSpPr>
        <p:spPr>
          <a:xfrm>
            <a:off x="395536" y="5013176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None/>
              <a:defRPr lang="cs-CZ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		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BC1C77-BCCD-4337-8BB0-035A35B8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73214-9267-464D-80AB-3A2A0144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Myslivecké příspěvky (změny pravidel)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6ACB7-FC4D-413C-841D-2F2DB290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</a:rPr>
              <a:t>M</a:t>
            </a:r>
            <a:r>
              <a:rPr lang="cs-CZ" sz="1800" dirty="0">
                <a:effectLst/>
                <a:ea typeface="Calibri" panose="020F0502020204030204" pitchFamily="34" charset="0"/>
              </a:rPr>
              <a:t>odul pro žadatele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Vypracování a odeslání žádosti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ea typeface="Calibri" panose="020F0502020204030204" pitchFamily="34" charset="0"/>
              </a:rPr>
              <a:t>Webová aplikace na webu Ministerstva zemědělství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ýpis z evidence skutečných majitelů</a:t>
            </a:r>
          </a:p>
          <a:p>
            <a:pPr lv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Příloha žádosti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</a:rPr>
              <a:t>Příspěvek na snižování početních stavů prasete divokého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O</a:t>
            </a:r>
            <a:r>
              <a:rPr lang="cs-CZ" sz="1600" dirty="0">
                <a:effectLst/>
                <a:ea typeface="Calibri" panose="020F0502020204030204" pitchFamily="34" charset="0"/>
              </a:rPr>
              <a:t>dlov nad roční průměr za posledních 5 let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V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yšetření kusu na svalovce lze nahradit kopií dodacího listu 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čísla plomb 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potvrzení o převzetí kusů s pírkem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a typeface="Calibri" panose="020F0502020204030204" pitchFamily="34" charset="0"/>
              </a:rPr>
              <a:t>P</a:t>
            </a:r>
            <a:r>
              <a:rPr lang="cs-CZ" sz="2000" dirty="0">
                <a:effectLst/>
                <a:ea typeface="Calibri" panose="020F0502020204030204" pitchFamily="34" charset="0"/>
              </a:rPr>
              <a:t>říspěvek na zlepšování životních podmínek zvěře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Políčka pro zvěř 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>
                <a:ea typeface="Calibri" panose="020F0502020204030204" pitchFamily="34" charset="0"/>
              </a:rPr>
              <a:t>max. </a:t>
            </a:r>
            <a:r>
              <a:rPr lang="cs-CZ" sz="1600" dirty="0">
                <a:effectLst/>
                <a:ea typeface="Calibri" panose="020F0502020204030204" pitchFamily="34" charset="0"/>
              </a:rPr>
              <a:t>2 ha na každých 100 ha honitby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/>
              <a:t>zrušení minimální vzdálenosti mezi políčky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/>
              <a:t>Odchytová zařízení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/>
              <a:t>zrušení požadavku na přítlačnou posuvnou stěnu v odchytovém zařízení</a:t>
            </a:r>
          </a:p>
          <a:p>
            <a:pPr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600" dirty="0"/>
              <a:t>požadavek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samospouštěcího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zařízení v odchytovém zařízení</a:t>
            </a:r>
            <a:endParaRPr lang="cs-CZ" sz="1600" dirty="0"/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1800" dirty="0"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775C7C-4A21-493B-B768-FF7ADE9E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29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3C93D-2B61-4C18-8B7E-9A2FEB10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Myslivecké příspěvky (změny pravidel)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FF6F3-86F3-47D5-ADBF-0B1F2755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Příspěvek na snižování početních stavů kormorána velkého</a:t>
            </a:r>
            <a:endParaRPr lang="cs-CZ" sz="2000" dirty="0">
              <a:ea typeface="Calibri" panose="020F0502020204030204" pitchFamily="34" charset="0"/>
            </a:endParaRP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</a:rPr>
              <a:t>h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ospodářský rok v návaznosti na statistiku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Příspěvek na chladicí zařízení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schválení nebo registrace ze strany KVS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dirty="0"/>
              <a:t>v režimu de minimis</a:t>
            </a:r>
          </a:p>
          <a:p>
            <a:pPr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dirty="0"/>
              <a:t>podpora 1x za 5 let za danou honitbu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05354-A387-4109-9A28-60C83A2C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2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C95FA-FF71-4958-BD44-9F0F0953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Provoz chladících zařízení (podmínky)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060AB-E2E4-4F9B-BFDD-DDA81FD2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Povinnost registrace</a:t>
            </a:r>
          </a:p>
          <a:p>
            <a:pPr lvl="1"/>
            <a:r>
              <a:rPr lang="cs-CZ" dirty="0"/>
              <a:t>Krajská veterinární správa</a:t>
            </a:r>
          </a:p>
          <a:p>
            <a:pPr lvl="1"/>
            <a:r>
              <a:rPr lang="cs-CZ" dirty="0"/>
              <a:t>Správní poplatek 100 Kč</a:t>
            </a:r>
          </a:p>
          <a:p>
            <a:pPr lvl="1"/>
            <a:r>
              <a:rPr lang="cs-CZ" dirty="0"/>
              <a:t>Výjimkou skladování zvěřiny výhradně pro vlastní potřebu</a:t>
            </a:r>
          </a:p>
          <a:p>
            <a:pPr lvl="1"/>
            <a:r>
              <a:rPr lang="cs-CZ" dirty="0"/>
              <a:t>Návaznost na myslivecké příspěvky</a:t>
            </a:r>
          </a:p>
          <a:p>
            <a:r>
              <a:rPr lang="cs-CZ" dirty="0"/>
              <a:t>Sledovatelnost zvěřiny</a:t>
            </a:r>
          </a:p>
          <a:p>
            <a:pPr lvl="1"/>
            <a:r>
              <a:rPr lang="cs-CZ" dirty="0"/>
              <a:t>Evidence dodavatele a odběratele kusu zvěřiny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1E1B1E-5B6F-4ABB-BC5D-D941AA36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8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9CE93-DB23-48A5-9FFB-54F5C28C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Omezení olova v brocích v mokřadech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DBDB5E-336C-4CC2-81DC-70951E21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/>
              <a:t>N</a:t>
            </a:r>
            <a:r>
              <a:rPr lang="cs-CZ" sz="2400" i="0" dirty="0">
                <a:effectLst/>
              </a:rPr>
              <a:t>ařízení Komise (EU) 2021/57 ze dne 25. ledna 2021</a:t>
            </a:r>
          </a:p>
          <a:p>
            <a:pPr algn="just"/>
            <a:r>
              <a:rPr lang="cs-CZ" sz="2400" dirty="0"/>
              <a:t>Účinnost </a:t>
            </a:r>
            <a:r>
              <a:rPr lang="cs-CZ" sz="2400" i="0" dirty="0">
                <a:effectLst/>
              </a:rPr>
              <a:t>15. února 2023</a:t>
            </a:r>
          </a:p>
          <a:p>
            <a:pPr algn="just"/>
            <a:r>
              <a:rPr lang="cs-CZ" sz="2400" i="0" dirty="0">
                <a:effectLst/>
              </a:rPr>
              <a:t>Zákaz nošení a použití olověných broků v mokřadech</a:t>
            </a:r>
          </a:p>
          <a:p>
            <a:pPr lvl="1" algn="just"/>
            <a:r>
              <a:rPr lang="cs-CZ" sz="2200" dirty="0"/>
              <a:t>i</a:t>
            </a:r>
            <a:r>
              <a:rPr lang="cs-CZ" sz="2200" i="0" dirty="0">
                <a:effectLst/>
              </a:rPr>
              <a:t> ve vzdálenosti do 100 m od hranice mokřadu</a:t>
            </a:r>
          </a:p>
          <a:p>
            <a:pPr lvl="1" algn="just"/>
            <a:r>
              <a:rPr lang="cs-CZ" sz="2200" dirty="0"/>
              <a:t>při střelbě</a:t>
            </a:r>
          </a:p>
          <a:p>
            <a:pPr lvl="1" algn="just"/>
            <a:r>
              <a:rPr lang="cs-CZ" sz="2200" dirty="0"/>
              <a:t>při cestě na místo střelby</a:t>
            </a:r>
            <a:endParaRPr lang="cs-CZ" sz="2200" i="0" dirty="0">
              <a:effectLst/>
            </a:endParaRPr>
          </a:p>
          <a:p>
            <a:pPr algn="just"/>
            <a:r>
              <a:rPr lang="cs-CZ" sz="2400" dirty="0"/>
              <a:t>Mokřad</a:t>
            </a:r>
          </a:p>
          <a:p>
            <a:pPr lvl="1" algn="just"/>
            <a:r>
              <a:rPr lang="cs-CZ" sz="2200" dirty="0"/>
              <a:t>bažiny, slatiny, rašeliniště, vodní toky</a:t>
            </a:r>
          </a:p>
          <a:p>
            <a:pPr lvl="1" algn="just"/>
            <a:r>
              <a:rPr lang="cs-CZ" sz="2200" dirty="0"/>
              <a:t>vodní plochy (jezero, rybník, nádrž atd.)</a:t>
            </a:r>
          </a:p>
          <a:p>
            <a:pPr algn="just"/>
            <a:r>
              <a:rPr lang="cs-CZ" sz="2400" dirty="0"/>
              <a:t>Olověný brok</a:t>
            </a:r>
          </a:p>
          <a:p>
            <a:pPr lvl="1" algn="just"/>
            <a:r>
              <a:rPr lang="cs-CZ" sz="2200" dirty="0"/>
              <a:t>koncentrace olova více než 1 % hmotnosti	</a:t>
            </a:r>
          </a:p>
          <a:p>
            <a:pPr lvl="1" algn="just"/>
            <a:endParaRPr lang="cs-CZ" sz="2200" b="0" i="0" dirty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5D1715-11EA-45A3-A334-67A0E06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05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3737D-8094-4BC6-9006-95822BC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Rok 2023 a nájem honiteb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BE6E2-FD00-4F79-9F37-9B24E823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Pokračování nájmu (dalších 10 let)</a:t>
            </a:r>
          </a:p>
          <a:p>
            <a:pPr lvl="1"/>
            <a:r>
              <a:rPr lang="cs-CZ" dirty="0"/>
              <a:t>nové ustanovení mysl. stráží</a:t>
            </a:r>
          </a:p>
          <a:p>
            <a:pPr lvl="1"/>
            <a:r>
              <a:rPr lang="cs-CZ" dirty="0"/>
              <a:t>mysl. hospodář zůstává</a:t>
            </a:r>
          </a:p>
          <a:p>
            <a:pPr lvl="1"/>
            <a:endParaRPr lang="cs-CZ" dirty="0"/>
          </a:p>
          <a:p>
            <a:r>
              <a:rPr lang="cs-CZ" dirty="0"/>
              <a:t>Smlouva o nájmu honitby</a:t>
            </a:r>
          </a:p>
          <a:p>
            <a:pPr lvl="1"/>
            <a:r>
              <a:rPr lang="cs-CZ" dirty="0"/>
              <a:t>závazná jen doba nájmu 10 let</a:t>
            </a:r>
          </a:p>
          <a:p>
            <a:pPr lvl="1"/>
            <a:r>
              <a:rPr lang="cs-CZ" dirty="0"/>
              <a:t>libovolné důvody ukončení nájmu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E0AFDE-E68F-4299-9475-85A6E8B5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86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B6532-5ADD-4E60-9FAE-1510244C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Novela ZOM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CB9367-5F4B-44E4-812C-8A030C77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Rok 2023 (legislativní plán prací)</a:t>
            </a:r>
          </a:p>
          <a:p>
            <a:r>
              <a:rPr lang="cs-CZ" sz="2400" dirty="0"/>
              <a:t>Základ předchozí návrh novely</a:t>
            </a:r>
          </a:p>
          <a:p>
            <a:pPr lvl="1"/>
            <a:r>
              <a:rPr lang="cs-CZ" sz="2200" dirty="0"/>
              <a:t>plán lovu podle stavu poškození lesa</a:t>
            </a:r>
          </a:p>
          <a:p>
            <a:pPr lvl="1"/>
            <a:r>
              <a:rPr lang="cs-CZ" sz="2200" dirty="0"/>
              <a:t>digitalizace evidencí</a:t>
            </a:r>
          </a:p>
          <a:p>
            <a:pPr lvl="1"/>
            <a:r>
              <a:rPr lang="cs-CZ" sz="2200" dirty="0"/>
              <a:t>kontrola lovu (mobilní aplikace, fotografie)</a:t>
            </a:r>
          </a:p>
          <a:p>
            <a:r>
              <a:rPr lang="cs-CZ" sz="2400" dirty="0"/>
              <a:t>Promítnutí Programového prohlášení vlády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48AEEF-591D-42FB-AB64-0FCA851A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29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229600" cy="922114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789040"/>
            <a:ext cx="8229600" cy="475252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77FAB8-0E68-4358-83EE-756D2F26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04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Souhrn právních předpisů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7"/>
          </a:xfrm>
        </p:spPr>
        <p:txBody>
          <a:bodyPr>
            <a:normAutofit fontScale="25000" lnSpcReduction="20000"/>
          </a:bodyPr>
          <a:lstStyle/>
          <a:p>
            <a:r>
              <a:rPr lang="cs-CZ" sz="6400" u="sng" dirty="0"/>
              <a:t>zákon č. 449/2001 Sb., o myslivosti</a:t>
            </a:r>
          </a:p>
          <a:p>
            <a:pPr marL="0" indent="0">
              <a:buNone/>
            </a:pPr>
            <a:endParaRPr lang="cs-CZ" sz="6400" dirty="0"/>
          </a:p>
          <a:p>
            <a:r>
              <a:rPr lang="cs-CZ" sz="6400" dirty="0"/>
              <a:t>vyhláška č. 244/2002 Sb., kterou se provádí některá ustanovení zákona č. 449/2001 Sb., o myslivosti</a:t>
            </a:r>
          </a:p>
          <a:p>
            <a:endParaRPr lang="cs-CZ" sz="6400" dirty="0"/>
          </a:p>
          <a:p>
            <a:r>
              <a:rPr lang="cs-CZ" sz="6400" u="sng" dirty="0"/>
              <a:t>vyhláška č. 245/2002 Sb., o době lovu jednotlivých druhů zvěře a o bližších podmínkách provádění lovu</a:t>
            </a:r>
          </a:p>
          <a:p>
            <a:pPr marL="0" indent="0">
              <a:buNone/>
            </a:pPr>
            <a:endParaRPr lang="cs-CZ" sz="6400" u="sng" dirty="0"/>
          </a:p>
          <a:p>
            <a:r>
              <a:rPr lang="cs-CZ" sz="6400" dirty="0"/>
              <a:t>vyhláška č. 491/2002 Sb., o způsobu stanovení minimálních a normovaných stavů zvěře a o zařazování honiteb nebo jejích částí do jakostních tříd</a:t>
            </a:r>
          </a:p>
          <a:p>
            <a:endParaRPr lang="cs-CZ" sz="6400" dirty="0"/>
          </a:p>
          <a:p>
            <a:r>
              <a:rPr lang="cs-CZ" sz="6400" dirty="0"/>
              <a:t>vyhláška č. 7/2004 Sb., o posouzení podmínek pro bažantnice a o postupu, jakým bude vymezena část honitby jako bažantnice</a:t>
            </a:r>
          </a:p>
          <a:p>
            <a:endParaRPr lang="cs-CZ" sz="6400" dirty="0"/>
          </a:p>
          <a:p>
            <a:r>
              <a:rPr lang="cs-CZ" sz="6400" dirty="0"/>
              <a:t>vyhláška č. 553/2004 Sb., o podmínkách, vzoru a bližších pokynech vypracování plánu mysliveckého hospodaření v honitbě</a:t>
            </a:r>
          </a:p>
          <a:p>
            <a:endParaRPr lang="cs-CZ" sz="6400" dirty="0"/>
          </a:p>
          <a:p>
            <a:r>
              <a:rPr lang="cs-CZ" sz="6400" u="sng" dirty="0"/>
              <a:t>vyhláška č. 454/2021 Sb., o stanovení druhů živočichů vyžadujících regulaci</a:t>
            </a:r>
          </a:p>
          <a:p>
            <a:endParaRPr lang="cs-CZ" sz="6400" dirty="0"/>
          </a:p>
          <a:p>
            <a:r>
              <a:rPr lang="cs-CZ" sz="6400" u="sng" dirty="0"/>
              <a:t>nařízení vlády č. 30/2014 Sb., o stanovení závazných pravidel poskytování finančních příspěvků na hospodaření v lesích a na vybrané myslivecké činnosti</a:t>
            </a:r>
          </a:p>
          <a:p>
            <a:pPr marL="0" indent="0">
              <a:buNone/>
            </a:pPr>
            <a:endParaRPr lang="cs-CZ" sz="3200" u="sng" dirty="0"/>
          </a:p>
          <a:p>
            <a:endParaRPr lang="cs-CZ" sz="3200" dirty="0"/>
          </a:p>
          <a:p>
            <a:endParaRPr lang="cs-CZ" sz="3200" dirty="0"/>
          </a:p>
          <a:p>
            <a:endParaRPr lang="cs-CZ" sz="1900" dirty="0"/>
          </a:p>
          <a:p>
            <a:pPr marL="0" indent="0">
              <a:buNone/>
            </a:pPr>
            <a:r>
              <a:rPr lang="cs-CZ" sz="1900" i="1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075666-E783-463A-85CA-002779C9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8FD9B-C015-41E6-9BDB-160C5555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Změny v Zákoně o myslivosti (ZOM)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FF8E3-C76C-4407-B7A7-92184DDE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Implementace legislativy týkající se invazních a nepůvodních druhů</a:t>
            </a:r>
          </a:p>
          <a:p>
            <a:pPr lvl="1"/>
            <a:r>
              <a:rPr lang="cs-CZ" dirty="0"/>
              <a:t>Podmínky usmrcování živočichů vyžadujících regulaci</a:t>
            </a:r>
          </a:p>
          <a:p>
            <a:pPr lvl="1"/>
            <a:r>
              <a:rPr lang="cs-CZ" dirty="0"/>
              <a:t>Podmínky dovozu, vysazování a usmrcování nepůvodních druhů</a:t>
            </a:r>
          </a:p>
          <a:p>
            <a:pPr lvl="1"/>
            <a:r>
              <a:rPr lang="cs-CZ" dirty="0"/>
              <a:t>Zakotvení nových kompetencí krajských úřadů</a:t>
            </a:r>
          </a:p>
          <a:p>
            <a:pPr lvl="1"/>
            <a:r>
              <a:rPr lang="cs-CZ" dirty="0"/>
              <a:t>Finanční podpora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zařízení pro selektivní lov a odchyt dalších živočichů vyžadujících regulaci (§ 62 písm. i) ZOM)</a:t>
            </a:r>
          </a:p>
          <a:p>
            <a:pPr lvl="1"/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Zařazení tchoře stepního mezi druhy zvěře, které nelze lovit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Vyjmutí ondatry pižmové a tchoře stepního z druhů zvě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ře, které lze lovit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Umožnění chytání ondatry pižmové do vrší</a:t>
            </a:r>
          </a:p>
          <a:p>
            <a:pPr lvl="1"/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628E71-ADC9-4C0E-AA77-D1EF1852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8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Živočichové vyžadujících regulaci</a:t>
            </a:r>
            <a:br>
              <a:rPr lang="cs-CZ" sz="2800" dirty="0"/>
            </a:br>
            <a:r>
              <a:rPr lang="cs-CZ" sz="2800" dirty="0"/>
              <a:t>(definice a usmrcování)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7"/>
          </a:xfrm>
        </p:spPr>
        <p:txBody>
          <a:bodyPr>
            <a:normAutofit/>
          </a:bodyPr>
          <a:lstStyle/>
          <a:p>
            <a:r>
              <a:rPr lang="cs-CZ" sz="1800" dirty="0"/>
              <a:t>Pouze druhy vymezené ve vyhlášce</a:t>
            </a:r>
          </a:p>
          <a:p>
            <a:r>
              <a:rPr lang="cs-CZ" sz="1800" dirty="0"/>
              <a:t>Vyhláška č. 454/2021 Sb.</a:t>
            </a:r>
            <a:endParaRPr lang="cs-CZ" sz="1800" b="1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lvl="1"/>
            <a:r>
              <a:rPr lang="cs-CZ" sz="18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Účinnost od 1. ledna 2022</a:t>
            </a:r>
          </a:p>
          <a:p>
            <a:pPr lvl="1"/>
            <a:r>
              <a:rPr lang="cs-CZ" sz="1800" dirty="0">
                <a:solidFill>
                  <a:srgbClr val="333333"/>
                </a:solidFill>
                <a:ea typeface="Times New Roman" panose="02020603050405020304" pitchFamily="18" charset="0"/>
              </a:rPr>
              <a:t>Taxativní výčet druhů</a:t>
            </a:r>
            <a:endParaRPr lang="cs-CZ" sz="18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cs-CZ" sz="1800" u="sng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husice</a:t>
            </a:r>
            <a:r>
              <a:rPr lang="cs-CZ" sz="1800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nilská, mýval severní, norek americký, nutrie říční, psík mývalovitý, ondatra pižmová </a:t>
            </a:r>
          </a:p>
          <a:p>
            <a:pPr lvl="2"/>
            <a:endParaRPr lang="cs-CZ" sz="1800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33333"/>
                </a:solidFill>
                <a:ea typeface="Times New Roman" panose="02020603050405020304" pitchFamily="18" charset="0"/>
              </a:rPr>
              <a:t>Usmrcování živočichů vyžadujících regulaci</a:t>
            </a:r>
            <a:endParaRPr lang="cs-CZ" sz="1800" dirty="0">
              <a:solidFill>
                <a:srgbClr val="333333"/>
              </a:solidFill>
            </a:endParaRPr>
          </a:p>
          <a:p>
            <a:pPr lvl="1"/>
            <a:r>
              <a:rPr lang="cs-CZ" sz="1800" dirty="0"/>
              <a:t>Nutná povolenka k lovu (§ 46 odst. 3 ZOM)</a:t>
            </a:r>
          </a:p>
          <a:p>
            <a:pPr lvl="2"/>
            <a:r>
              <a:rPr lang="cs-CZ" sz="1800" dirty="0"/>
              <a:t>Vydává uživatel honitby</a:t>
            </a:r>
          </a:p>
          <a:p>
            <a:pPr lvl="2"/>
            <a:r>
              <a:rPr lang="cs-CZ" sz="1800" dirty="0"/>
              <a:t>Lze stanovit celoroční dobu lovu</a:t>
            </a:r>
          </a:p>
          <a:p>
            <a:pPr lvl="2"/>
            <a:r>
              <a:rPr lang="cs-CZ" sz="1800" dirty="0"/>
              <a:t>Myslivecká stráž, myslivecký hospodář a další osoby s povolenkou</a:t>
            </a:r>
          </a:p>
          <a:p>
            <a:pPr lvl="2"/>
            <a:r>
              <a:rPr lang="cs-CZ" sz="1800" dirty="0"/>
              <a:t>Nutno dodržovat obecné povinnosti a zákazy při lovu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D00966-C5FC-4459-B0D2-6BA4FEFC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50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6BFA5-3EB8-4524-8C63-E8C9A4AB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0181"/>
            <a:ext cx="8229600" cy="922114"/>
          </a:xfrm>
        </p:spPr>
        <p:txBody>
          <a:bodyPr>
            <a:noAutofit/>
          </a:bodyPr>
          <a:lstStyle/>
          <a:p>
            <a:r>
              <a:rPr lang="cs-CZ" sz="2800" dirty="0"/>
              <a:t>Další úpravy ZOM ve vztahu k novelizaci zákona č. 114/1992 Sb., o ochraně přírody a krajiny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731B9-168F-4400-B5F9-3A0C5EB8F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950099"/>
            <a:ext cx="8229600" cy="4613791"/>
          </a:xfrm>
        </p:spPr>
        <p:txBody>
          <a:bodyPr/>
          <a:lstStyle/>
          <a:p>
            <a:r>
              <a:rPr lang="cs-CZ" dirty="0"/>
              <a:t>Dovoz a vypouštění</a:t>
            </a:r>
          </a:p>
          <a:p>
            <a:pPr lvl="1"/>
            <a:r>
              <a:rPr lang="cs-CZ" dirty="0"/>
              <a:t>Povolení orgánu ochrany přírody a krajiny</a:t>
            </a:r>
          </a:p>
          <a:p>
            <a:pPr lvl="1"/>
            <a:r>
              <a:rPr lang="cs-CZ" dirty="0"/>
              <a:t>OSSM stanoví podmínky mysliveckého hospodaření pro daný druh</a:t>
            </a:r>
          </a:p>
          <a:p>
            <a:r>
              <a:rPr lang="cs-CZ" dirty="0"/>
              <a:t>Usmrcování</a:t>
            </a:r>
          </a:p>
          <a:p>
            <a:pPr lvl="1"/>
            <a:r>
              <a:rPr lang="cs-CZ" dirty="0"/>
              <a:t>Ustanovení § 42 odst. 1 ZOM</a:t>
            </a:r>
          </a:p>
          <a:p>
            <a:pPr lvl="1"/>
            <a:r>
              <a:rPr lang="cs-CZ" dirty="0"/>
              <a:t>Na základě opatření orgánu ochrany přírody a krajiny</a:t>
            </a:r>
          </a:p>
          <a:p>
            <a:pPr lvl="2"/>
            <a:r>
              <a:rPr lang="cs-CZ" dirty="0"/>
              <a:t>Stanové podmínky</a:t>
            </a:r>
          </a:p>
          <a:p>
            <a:pPr lvl="1"/>
            <a:r>
              <a:rPr lang="cs-CZ" dirty="0"/>
              <a:t>Uživatel honitby se musí řídit podmínkami stanovenými OOP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50EEE-D2F7-433D-9177-C10C416B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56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7662"/>
            <a:ext cx="8229600" cy="893106"/>
          </a:xfrm>
        </p:spPr>
        <p:txBody>
          <a:bodyPr>
            <a:noAutofit/>
          </a:bodyPr>
          <a:lstStyle/>
          <a:p>
            <a:r>
              <a:rPr lang="cs-CZ" sz="2800" dirty="0"/>
              <a:t>Změna dob lovu zvěře</a:t>
            </a:r>
            <a:br>
              <a:rPr lang="cs-CZ" sz="2800" dirty="0"/>
            </a:br>
            <a:r>
              <a:rPr lang="cs-CZ" sz="2800" dirty="0"/>
              <a:t>(</a:t>
            </a:r>
            <a:r>
              <a:rPr lang="cs-CZ" sz="2800" b="1" dirty="0">
                <a:effectLst/>
                <a:ea typeface="Calibri" panose="020F0502020204030204" pitchFamily="34" charset="0"/>
              </a:rPr>
              <a:t>od 1. 1. 2020 do 31. 3. 2025)</a:t>
            </a:r>
            <a:br>
              <a:rPr lang="cs-CZ" sz="2800" b="1" dirty="0">
                <a:effectLst/>
                <a:ea typeface="Calibri" panose="020F0502020204030204" pitchFamily="34" charset="0"/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1"/>
          </a:xfrm>
        </p:spPr>
        <p:txBody>
          <a:bodyPr>
            <a:normAutofit fontScale="25000" lnSpcReduction="20000"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Ustanovení § 2a vyhlášky č. 245/2002 Sb.</a:t>
            </a:r>
            <a:endParaRPr lang="cs-CZ" sz="7200" dirty="0">
              <a:effectLst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Prodloužení doby lovu u některých druhů spárkaté zvěře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d</a:t>
            </a:r>
            <a:r>
              <a:rPr lang="cs-CZ" sz="7200" dirty="0">
                <a:effectLst/>
                <a:ea typeface="Calibri" panose="020F0502020204030204" pitchFamily="34" charset="0"/>
              </a:rPr>
              <a:t>aněk skvrnitý, </a:t>
            </a:r>
            <a:r>
              <a:rPr lang="cs-CZ" sz="7200" dirty="0">
                <a:ea typeface="Calibri" panose="020F0502020204030204" pitchFamily="34" charset="0"/>
              </a:rPr>
              <a:t>jelen evropský, m</a:t>
            </a:r>
            <a:r>
              <a:rPr lang="cs-CZ" sz="7200" dirty="0">
                <a:effectLst/>
                <a:ea typeface="Calibri" panose="020F0502020204030204" pitchFamily="34" charset="0"/>
              </a:rPr>
              <a:t>uflon</a:t>
            </a:r>
            <a:r>
              <a:rPr lang="cs-CZ" sz="7200" dirty="0">
                <a:ea typeface="Calibri" panose="020F0502020204030204" pitchFamily="34" charset="0"/>
              </a:rPr>
              <a:t>, sika japonský, s</a:t>
            </a:r>
            <a:r>
              <a:rPr lang="cs-CZ" sz="7200" dirty="0">
                <a:effectLst/>
                <a:ea typeface="Calibri" panose="020F0502020204030204" pitchFamily="34" charset="0"/>
              </a:rPr>
              <a:t>rnec obecný, </a:t>
            </a:r>
            <a:r>
              <a:rPr lang="cs-CZ" sz="7200" dirty="0">
                <a:ea typeface="Calibri" panose="020F0502020204030204" pitchFamily="34" charset="0"/>
              </a:rPr>
              <a:t>kamzík horský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ffectLst/>
                <a:ea typeface="Calibri" panose="020F0502020204030204" pitchFamily="34" charset="0"/>
              </a:rPr>
              <a:t>Zvěř starší dvou let prodloužení o max. 2 měsíce</a:t>
            </a:r>
          </a:p>
          <a:p>
            <a:pPr marL="857250" lvl="1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Muflon o 4 měsíce</a:t>
            </a:r>
            <a:endParaRPr lang="cs-CZ" sz="7200" dirty="0">
              <a:effectLst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ffectLst/>
                <a:ea typeface="Calibri" panose="020F0502020204030204" pitchFamily="34" charset="0"/>
              </a:rPr>
              <a:t>Zvěř mladší dvou let věku celý rok</a:t>
            </a:r>
          </a:p>
          <a:p>
            <a:pPr marL="857250" lvl="1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Ne kamzík</a:t>
            </a:r>
            <a:endParaRPr lang="cs-CZ" sz="7200" dirty="0">
              <a:effectLst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a typeface="Calibri" panose="020F0502020204030204" pitchFamily="34" charset="0"/>
              </a:rPr>
              <a:t>Celoroční odlov prasete divokého + MVO</a:t>
            </a:r>
          </a:p>
          <a:p>
            <a:pPr marL="857250" lvl="1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ffectLst/>
                <a:ea typeface="Calibri" panose="020F0502020204030204" pitchFamily="34" charset="0"/>
              </a:rPr>
              <a:t>Již od 2016 (aktuální MVO)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solidFill>
                  <a:srgbClr val="FF0000"/>
                </a:solidFill>
                <a:ea typeface="Calibri" panose="020F0502020204030204" pitchFamily="34" charset="0"/>
              </a:rPr>
              <a:t>MOŽNOST NIKOLIV POVINNOST - Využití dle rozhodnutí uživatele honitby – vnitřní regulace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cs-CZ" sz="6400" dirty="0">
              <a:effectLst/>
              <a:ea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04338-A381-4228-8A0C-61959661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7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2800" dirty="0"/>
              <a:t>Změna dob lovu (trvalá)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100" b="0" i="0" dirty="0">
                <a:effectLst/>
              </a:rPr>
              <a:t>Celoročně v bažantnicích </a:t>
            </a:r>
          </a:p>
          <a:p>
            <a:pPr lvl="2"/>
            <a:r>
              <a:rPr lang="cs-CZ" sz="2100" b="0" i="0" dirty="0">
                <a:effectLst/>
              </a:rPr>
              <a:t>Lov bažanta obecného a královského, krocana divokého, orebice rudé</a:t>
            </a:r>
            <a:r>
              <a:rPr lang="cs-CZ" sz="2100" dirty="0"/>
              <a:t>, </a:t>
            </a:r>
            <a:r>
              <a:rPr lang="cs-CZ" sz="2100" b="0" i="0" dirty="0">
                <a:effectLst/>
              </a:rPr>
              <a:t>perličky obecné</a:t>
            </a:r>
          </a:p>
          <a:p>
            <a:pPr lvl="2"/>
            <a:r>
              <a:rPr lang="cs-CZ" sz="2100" b="0" i="0" dirty="0">
                <a:effectLst/>
              </a:rPr>
              <a:t>Odchyt bažanta obecného</a:t>
            </a:r>
          </a:p>
          <a:p>
            <a:pPr lvl="2"/>
            <a:r>
              <a:rPr lang="cs-CZ" sz="2100" b="0" i="0" dirty="0">
                <a:effectLst/>
              </a:rPr>
              <a:t>Lov bažanta obecného a orebice rudé loveckými dravci</a:t>
            </a:r>
          </a:p>
          <a:p>
            <a:pPr marL="914400" lvl="2" indent="0">
              <a:buNone/>
            </a:pPr>
            <a:endParaRPr lang="cs-CZ" sz="21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100" dirty="0"/>
              <a:t>L</a:t>
            </a:r>
            <a:r>
              <a:rPr lang="cs-CZ" sz="2100" b="0" i="0" dirty="0">
                <a:effectLst/>
              </a:rPr>
              <a:t>ov bažanta obecného ve volných honitbách (nejsou bažantnicí)  loveckými dravci</a:t>
            </a:r>
          </a:p>
          <a:p>
            <a:pPr lvl="2"/>
            <a:r>
              <a:rPr lang="cs-CZ" sz="2100" dirty="0"/>
              <a:t>Prodloužení do 31. ledna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C1E425-C79C-4E0B-B920-2F00D443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6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Mimořádná veterinární opatření k AMP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cs-CZ" sz="1600" dirty="0"/>
              <a:t>Mimořádné veterinární opatření ze dne 14. 3. 2019 (AMP) (aktualizováno) - celorepublikové</a:t>
            </a:r>
          </a:p>
          <a:p>
            <a:pPr marL="400050"/>
            <a:r>
              <a:rPr lang="cs-CZ" sz="1600" dirty="0"/>
              <a:t>Intenzívní celoroční lov prasete divokého</a:t>
            </a:r>
          </a:p>
          <a:p>
            <a:pPr marL="400050"/>
            <a:r>
              <a:rPr lang="cs-CZ" sz="1600" dirty="0"/>
              <a:t>Možnost využití některých zakázaných způsobů lovu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Zdroje umělého osvětlení, zařízení pro osvětlení terče, zaměřovače zbraní konstruované na principu noktovizorů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N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honebních pozemcích, na kterých současně probíhá sklizeň zemědělských plodin, a na sousedních pozemcích ve vzdálenosti do 200 m od hranice těchto pozemků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Č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ekaná ve vzdálenosti do 200 m od hranic sousední honitby a v této vzdálenosti vnadění, umisťování mysliveckých zařízení a lov z mysliveckých a jiných zařízení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Střílení v odchytových zařízeních krátkou nebo dlouhou kulovou zbraní s energií v 0 metrech vyšší než 300 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Lov kňoura a bachyně na společných lovech s možností lovu jednotnou střelou z brokové zbraně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268594-2878-430D-94DC-F40923FE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95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73EA4-2D52-491F-BA27-6BE777B2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Myslivecké příspěvky (NV 30/2014 Sb.)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85EB8-4E88-4AAB-8346-B3CB488B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</a:rPr>
              <a:t>Nové myslivecké příspěvky (od 2021)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snižování početních stavů kormorána velkého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snižování početních stavů prasete divokého (lov nad tří/pětiletý průměr)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krmelce pro drobnou zvěř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akusticko-světelné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plašiče</a:t>
            </a:r>
            <a:r>
              <a:rPr lang="cs-CZ" sz="1800" dirty="0">
                <a:effectLst/>
                <a:ea typeface="Calibri" panose="020F0502020204030204" pitchFamily="34" charset="0"/>
              </a:rPr>
              <a:t> zvěře pro její ochranu při zemědělských činnostech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provoz přezimovacích obůrek (krmivo pro vybrané druhy spárkaté zvěře)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ea typeface="Calibri" panose="020F0502020204030204" pitchFamily="34" charset="0"/>
              </a:rPr>
              <a:t>ozeleňování krajiny (zakládání remízků, výsadba plodonosných dřevin)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příspěvek na chladicí zařízení pro ulovenou zvěř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/>
              <a:t>Obnovené myslivecké příspěvky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příspěvek na využití dravců v ochraně rostlin 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hnízdní podložky (budky) pro dravce, lovecká stanoviště („berličky“)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cs-CZ" sz="1800" dirty="0"/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cs-CZ" sz="18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cs-CZ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2AF6AB-0A5B-43F9-A0D6-A02D38E0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058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1727</TotalTime>
  <Words>1112</Words>
  <Application>Microsoft Office PowerPoint</Application>
  <PresentationFormat>Předvádění na obrazovce (4:3)</PresentationFormat>
  <Paragraphs>183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Symbol</vt:lpstr>
      <vt:lpstr>Verdana</vt:lpstr>
      <vt:lpstr>Prezentace_mze</vt:lpstr>
      <vt:lpstr>2_Vlastní návrh</vt:lpstr>
      <vt:lpstr>1_Vlastní návrh</vt:lpstr>
      <vt:lpstr>Vlastní návrh</vt:lpstr>
      <vt:lpstr>Novelizace právních předpisů souvisejících s provozováním myslivosti</vt:lpstr>
      <vt:lpstr>Souhrn právních předpisů</vt:lpstr>
      <vt:lpstr>Změny v Zákoně o myslivosti (ZOM)</vt:lpstr>
      <vt:lpstr>Živočichové vyžadujících regulaci (definice a usmrcování)</vt:lpstr>
      <vt:lpstr>Další úpravy ZOM ve vztahu k novelizaci zákona č. 114/1992 Sb., o ochraně přírody a krajiny </vt:lpstr>
      <vt:lpstr>Změna dob lovu zvěře (od 1. 1. 2020 do 31. 3. 2025) </vt:lpstr>
      <vt:lpstr>Změna dob lovu (trvalá)</vt:lpstr>
      <vt:lpstr>Mimořádná veterinární opatření k AMP</vt:lpstr>
      <vt:lpstr>Myslivecké příspěvky (NV 30/2014 Sb.)</vt:lpstr>
      <vt:lpstr>Myslivecké příspěvky (změny pravidel)</vt:lpstr>
      <vt:lpstr>Myslivecké příspěvky (změny pravidel)</vt:lpstr>
      <vt:lpstr>Provoz chladících zařízení (podmínky)</vt:lpstr>
      <vt:lpstr>Omezení olova v brocích v mokřadech</vt:lpstr>
      <vt:lpstr>Rok 2023 a nájem honiteb</vt:lpstr>
      <vt:lpstr>Novela ZOM</vt:lpstr>
      <vt:lpstr>Děkuji za pozornost.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Jindrová Renáta</dc:creator>
  <cp:lastModifiedBy>Kateřina Zborníková</cp:lastModifiedBy>
  <cp:revision>104</cp:revision>
  <cp:lastPrinted>2022-10-14T05:11:26Z</cp:lastPrinted>
  <dcterms:created xsi:type="dcterms:W3CDTF">2021-10-05T08:21:45Z</dcterms:created>
  <dcterms:modified xsi:type="dcterms:W3CDTF">2022-12-19T10:11:14Z</dcterms:modified>
</cp:coreProperties>
</file>