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3" r:id="rId4"/>
    <p:sldId id="259" r:id="rId5"/>
    <p:sldId id="264" r:id="rId6"/>
    <p:sldId id="265" r:id="rId7"/>
    <p:sldId id="266" r:id="rId8"/>
    <p:sldId id="267" r:id="rId9"/>
    <p:sldId id="268" r:id="rId10"/>
    <p:sldId id="283" r:id="rId11"/>
    <p:sldId id="271" r:id="rId12"/>
    <p:sldId id="270" r:id="rId13"/>
    <p:sldId id="274" r:id="rId14"/>
    <p:sldId id="272" r:id="rId15"/>
    <p:sldId id="275" r:id="rId16"/>
    <p:sldId id="276" r:id="rId17"/>
    <p:sldId id="278" r:id="rId18"/>
    <p:sldId id="279" r:id="rId19"/>
    <p:sldId id="281" r:id="rId20"/>
    <p:sldId id="282" r:id="rId21"/>
    <p:sldId id="262" r:id="rId22"/>
  </p:sldIdLst>
  <p:sldSz cx="12192000" cy="6858000"/>
  <p:notesSz cx="7104063" cy="10234613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Komu A" panose="02010603030100000000" pitchFamily="50" charset="-18"/>
      <p:regular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0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041981-6831-47DC-B3D0-27544F9F6243}" v="5" dt="2023-03-11T23:13:50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503" autoAdjust="0"/>
  </p:normalViewPr>
  <p:slideViewPr>
    <p:cSldViewPr snapToGrid="0">
      <p:cViewPr varScale="1">
        <p:scale>
          <a:sx n="96" d="100"/>
          <a:sy n="96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068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5D3C45-0CA4-46D3-9AE7-FDD27871F687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18DC0E9-B6D0-4C11-9026-064E97E419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226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82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109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Manuál popisuje, jak mají veškeré grafické výstupy vypadat.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705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099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783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Název organizace s právní formou píšeme pouze v úřední komunikaci. K akronymu ČMMJ právní formu nepřipojujeme nikdy.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351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se v českém jazyce píší pouze ve tvaru den-tečka-mezera-měsíc-tečka-mezera-rok. Nepoužívá se uvozovací nula.</a:t>
            </a:r>
          </a:p>
          <a:p>
            <a:r>
              <a:rPr lang="cs-CZ" dirty="0"/>
              <a:t>Čas se píše přednostně s tečkou mezi hodinami a minutami. U minut je nutná uvozovací nula, u </a:t>
            </a:r>
            <a:r>
              <a:rPr lang="cs-CZ"/>
              <a:t>hodin být nesmí.</a:t>
            </a:r>
            <a:endParaRPr lang="cs-CZ" dirty="0"/>
          </a:p>
          <a:p>
            <a:r>
              <a:rPr lang="cs-CZ" dirty="0"/>
              <a:t>Pro čas je přípustná i varianta s dvojtečkou, kde lze použít uvozovací nulu u hodin i minut.</a:t>
            </a:r>
          </a:p>
          <a:p>
            <a:r>
              <a:rPr lang="cs-CZ" dirty="0"/>
              <a:t>Jediné přípustné zkratky jednotek jsou h, h. a hod. pro hodiny, min a min. pro minuty a s pro sekundy.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806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Rozsahy se píší bez mezery mezi stejnými (den–den) jednotkami a s mezerou mezi různými (měsíc – den). Znaménko je pomlčka. Není na klávesnici, tvoří se klávesovou zkratkou Alt+0150.</a:t>
            </a:r>
          </a:p>
          <a:p>
            <a:r>
              <a:rPr lang="cs-CZ" dirty="0"/>
              <a:t>U hodin je výjimka, tam je rozsah vždy bez mezery, i když je mezi různými jednotkami (minuty–hodiny).</a:t>
            </a:r>
          </a:p>
          <a:p>
            <a:r>
              <a:rPr lang="cs-CZ" dirty="0"/>
              <a:t>V </a:t>
            </a:r>
            <a:r>
              <a:rPr lang="cs-CZ" dirty="0" err="1"/>
              <a:t>boxíku</a:t>
            </a:r>
            <a:r>
              <a:rPr lang="cs-CZ" dirty="0"/>
              <a:t> jsou znaky:</a:t>
            </a:r>
          </a:p>
          <a:p>
            <a:r>
              <a:rPr lang="cs-CZ" dirty="0"/>
              <a:t>Ab </a:t>
            </a:r>
            <a:r>
              <a:rPr lang="cs-CZ" dirty="0" err="1"/>
              <a:t>jk</a:t>
            </a:r>
            <a:r>
              <a:rPr lang="cs-CZ" dirty="0"/>
              <a:t> (jen pro </a:t>
            </a:r>
            <a:r>
              <a:rPr lang="cs-CZ" dirty="0" err="1"/>
              <a:t>vizuálnmí</a:t>
            </a:r>
            <a:r>
              <a:rPr lang="cs-CZ" dirty="0"/>
              <a:t> představu o výšce řádku)</a:t>
            </a:r>
          </a:p>
          <a:p>
            <a:r>
              <a:rPr lang="cs-CZ" dirty="0"/>
              <a:t>– pomlčka (Alt+0150) - spojovník (na klávesnici obvykle vedle pravého shiftu) − matematické mínus (Alt+8722) je na řádku výše než pomlčka, na stejné úrovni jako vodorovná čára znaménka +. × je matematický znak pro násobení (Alt+0215), který správně používáme (* správně není).</a:t>
            </a:r>
          </a:p>
          <a:p>
            <a:r>
              <a:rPr lang="cs-CZ" dirty="0"/>
              <a:t>Tlačítko mínus na numerické klávesnici píše ve skutečnosti spojovník.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307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Uvozovky se v češtině píší pouze první dole a druhé nahoře „uvozovky“. Word je píše sám správně. Kódy jsou Alt+0132 a Alt+0147.</a:t>
            </a:r>
          </a:p>
          <a:p>
            <a:r>
              <a:rPr lang="cs-CZ" dirty="0"/>
              <a:t>Mezera mezi číslem a jednotkou mění význam.</a:t>
            </a:r>
          </a:p>
          <a:p>
            <a:r>
              <a:rPr lang="cs-CZ" dirty="0"/>
              <a:t>15 % čteme patnáct procent</a:t>
            </a:r>
          </a:p>
          <a:p>
            <a:r>
              <a:rPr lang="cs-CZ" dirty="0"/>
              <a:t>15% čteme patnáctiprocentní (přídavné jméno)</a:t>
            </a:r>
          </a:p>
          <a:p>
            <a:r>
              <a:rPr lang="cs-CZ" dirty="0"/>
              <a:t>10 kg čteme deset kilogramů</a:t>
            </a:r>
          </a:p>
          <a:p>
            <a:r>
              <a:rPr lang="cs-CZ" dirty="0"/>
              <a:t>10kg čteme desetikilogramový atd.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15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Vy, vás, ty, tvůj atp. Velké písmeno se píše pouze v dopisech pro vyjádření úcty. Všude jinde malé.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865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72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10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Rozmyslete si to – v květnu / červnu výzva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346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12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69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Zjednodušeně řečeno – jednotný vizuální styl je souhrn pocitů veřejnosti ve vztahu k dané organizaci nebo firmě.</a:t>
            </a:r>
          </a:p>
          <a:p>
            <a:endParaRPr lang="cs-CZ" dirty="0"/>
          </a:p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Svůj vizuální styl musíme vytvářet, řídit a tvarovat. Pokud to neděláme, bude ona tvarovat nás. Tedy… ona už nás vytvarovala, ve špatném slova smyslu, bohužel. Organizace je logicky v očích veřejnosti taková, jak působí navenek.</a:t>
            </a:r>
          </a:p>
          <a:p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67"/>
              </a:spcAft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Výroční vizuální identita je nástroj. Nástroj pro zkvalitnění komunikace a vizuální prezentace ČMMJ. Subjektivně ji mezi všemi aktivitami ke stému výročí hodnotím jako možná nejdůležitější, určitě jako největší novinku a největší krok dopředu. Jednota má příležitost prezentovat se velice kvalitním designem. Díky tomu se zařadila mezi přední české firmy a neziskové organizace.</a:t>
            </a:r>
          </a:p>
          <a:p>
            <a:pPr>
              <a:lnSpc>
                <a:spcPct val="107000"/>
              </a:lnSpc>
              <a:spcAft>
                <a:spcPts val="867"/>
              </a:spcAft>
            </a:pPr>
            <a:endParaRPr lang="cs-CZ" sz="2000" dirty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67"/>
              </a:spcAft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Věřím, že nikdo nemůže popřít, že dojem, který vizuální identita vytváří, je součástí toho, co si o jejím nositeli myslíme. Chaotická prezentace symbolizuje pouze chaos.</a:t>
            </a:r>
          </a:p>
          <a:p>
            <a:pPr>
              <a:lnSpc>
                <a:spcPct val="107000"/>
              </a:lnSpc>
              <a:spcAft>
                <a:spcPts val="867"/>
              </a:spcAft>
            </a:pPr>
            <a:endParaRPr lang="cs-CZ" sz="2000" dirty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67"/>
              </a:spcAft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</a:rPr>
              <a:t>Naproti tomu každý ví, že oranžové éčko (a vizuální identita kolem něj) symbolizuje sílu skupiny ČEZ. Každý ví, že pod zlatým stylizovaným písmenem M restaurací </a:t>
            </a:r>
            <a:r>
              <a:rPr lang="cs-CZ" sz="2000" dirty="0" err="1">
                <a:solidFill>
                  <a:srgbClr val="000000"/>
                </a:solidFill>
                <a:latin typeface="Calibri" panose="020F0502020204030204" pitchFamily="34" charset="0"/>
                <a:ea typeface="Helvetica Neue"/>
              </a:rPr>
              <a:t>McDonald‘s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</a:rPr>
              <a:t> si koupí stejný Big Mac jako ve skoro jakékoli jiné zemi světa. Každý ví, že symbol Marsu, kruh se šipkou na dvou hodinách na masce vozu je symbolem bezpečnosti a robustnosti automobilů značky Volvo.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471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Nejblíže oficiálnímu znaku je ten vlevo nahoře. Ani u něj však nevíme, jaká přesně má být použita zelená barva. Směrnice o symbolech navíc neurčuje potřebné nebarevné (bílé a černé) varianty.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243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Ukázky chybných provedení. Vlevo nahoře mj. text na příliš rušivém pozadí, logo se zlatým pozadím v bílém rámečku. Nahoře uprostřed výroční logo, ale nedodržená vizuální identita. Vlevo dole zelený a červený text na zeleném pozadí (špatně čitelné). Druhý zleva dole malůvky. Třetí zleva dole text na příliš rušném pozadí, příliš mnoho textu. Vpravo pokus o využití nové vizuální identity, avšak nedodržuje pravidla (špatně využitá a umístěná loga, špatné písmo).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24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Takto to má být správně.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70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648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C0E9-B6D0-4C11-9026-064E97E419B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9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strom, savci, exteriér, srnec&#10;&#10;Popis byl vytvořen automaticky">
            <a:extLst>
              <a:ext uri="{FF2B5EF4-FFF2-40B4-BE49-F238E27FC236}">
                <a16:creationId xmlns:a16="http://schemas.microsoft.com/office/drawing/2014/main" id="{437AFD39-F85B-41D2-9AB3-DEBA0D687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00" y="255600"/>
            <a:ext cx="11678965" cy="63468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A1442BC-2BE8-C422-15FA-1A46195CFF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043" y="556021"/>
            <a:ext cx="1914792" cy="6335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C48E05-3AFD-AD1C-8123-BBB2424AA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914525"/>
            <a:ext cx="5953125" cy="3438525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500" b="0">
                <a:solidFill>
                  <a:schemeClr val="bg1"/>
                </a:solidFill>
                <a:latin typeface="Komu A" panose="02010603030100000000" pitchFamily="50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316963-0462-B0DA-AEF6-B0262B1D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5911454"/>
            <a:ext cx="5953125" cy="533400"/>
          </a:xfrm>
        </p:spPr>
        <p:txBody>
          <a:bodyPr anchor="ctr">
            <a:normAutofit/>
          </a:bodyPr>
          <a:lstStyle>
            <a:lvl1pPr marL="0" indent="0" algn="l">
              <a:buNone/>
              <a:defRPr sz="25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810117C7-C811-3EA4-68D7-1AE8617BE9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5274" y="5911455"/>
            <a:ext cx="3709987" cy="5334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500" b="0">
                <a:solidFill>
                  <a:schemeClr val="bg1"/>
                </a:solidFill>
              </a:defRPr>
            </a:lvl1pPr>
            <a:lvl2pPr marL="266700" indent="0">
              <a:buFontTx/>
              <a:buNone/>
              <a:defRPr b="0">
                <a:solidFill>
                  <a:schemeClr val="bg1"/>
                </a:solidFill>
              </a:defRPr>
            </a:lvl2pPr>
            <a:lvl3pPr marL="542925" indent="0">
              <a:buFontTx/>
              <a:buNone/>
              <a:defRPr b="0">
                <a:solidFill>
                  <a:schemeClr val="bg1"/>
                </a:solidFill>
              </a:defRPr>
            </a:lvl3pPr>
            <a:lvl4pPr marL="809625" indent="0">
              <a:buFontTx/>
              <a:buNone/>
              <a:defRPr b="0">
                <a:solidFill>
                  <a:schemeClr val="bg1"/>
                </a:solidFill>
              </a:defRPr>
            </a:lvl4pPr>
            <a:lvl5pPr marL="1162050" indent="0">
              <a:buFontTx/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291202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11949A-65C3-01EA-A7CB-B1CDEA87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powerpointové prezentace / Jméno autora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CF2EE4-396F-F8C6-E99B-BE085913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87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AB572AE6-318E-FF45-58EF-F521A8AB7F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00" y="255600"/>
            <a:ext cx="11684598" cy="63504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C48E05-3AFD-AD1C-8123-BBB2424AA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752600"/>
            <a:ext cx="5953125" cy="16954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500" b="0">
                <a:solidFill>
                  <a:schemeClr val="bg1"/>
                </a:solidFill>
                <a:latin typeface="Komu A" panose="02010603030100000000" pitchFamily="50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316963-0462-B0DA-AEF6-B0262B1D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5194300"/>
            <a:ext cx="5953125" cy="113625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25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810117C7-C811-3EA4-68D7-1AE8617BE9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53016" y="4546599"/>
            <a:ext cx="3709987" cy="182205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500" b="0">
                <a:solidFill>
                  <a:schemeClr val="bg1"/>
                </a:solidFill>
              </a:defRPr>
            </a:lvl1pPr>
            <a:lvl2pPr marL="266700" indent="0">
              <a:buFontTx/>
              <a:buNone/>
              <a:defRPr b="0">
                <a:solidFill>
                  <a:schemeClr val="bg1"/>
                </a:solidFill>
              </a:defRPr>
            </a:lvl2pPr>
            <a:lvl3pPr marL="542925" indent="0">
              <a:buFontTx/>
              <a:buNone/>
              <a:defRPr b="0">
                <a:solidFill>
                  <a:schemeClr val="bg1"/>
                </a:solidFill>
              </a:defRPr>
            </a:lvl3pPr>
            <a:lvl4pPr marL="809625" indent="0">
              <a:buFontTx/>
              <a:buNone/>
              <a:defRPr b="0">
                <a:solidFill>
                  <a:schemeClr val="bg1"/>
                </a:solidFill>
              </a:defRPr>
            </a:lvl4pPr>
            <a:lvl5pPr marL="1162050" indent="0">
              <a:buFontTx/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2307EE2-0CDA-4E17-6C86-73DDE400E8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043" y="556021"/>
            <a:ext cx="1914792" cy="6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6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16F9A-FCF8-C082-ECDB-55920FB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B237FA-0F85-A8FB-4DE2-BC143F5E3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2000"/>
              </a:spcBef>
              <a:buSzPct val="100000"/>
              <a:buFont typeface="+mj-lt"/>
              <a:buAutoNum type="arabicPeriod"/>
              <a:defRPr sz="2500"/>
            </a:lvl1pPr>
            <a:lvl2pPr marL="0" indent="0"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B48559-3279-449F-4C0C-1E321806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Poznámky k profesionální komunikaci | Vlastimil Waic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C926D-84C3-6F88-9C56-77BE460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97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 číslován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16F9A-FCF8-C082-ECDB-55920FB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B237FA-0F85-A8FB-4DE2-BC143F5E3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361950" indent="-361950">
              <a:spcBef>
                <a:spcPts val="1600"/>
              </a:spcBef>
              <a:buFont typeface="+mj-lt"/>
              <a:buAutoNum type="arabicPeriod"/>
              <a:defRPr/>
            </a:lvl3pPr>
            <a:lvl4pPr marL="714375" indent="-352425">
              <a:defRPr/>
            </a:lvl4pPr>
            <a:lvl5pPr marL="1076325" indent="-36195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B48559-3279-449F-4C0C-1E321806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powerpointové prezentace / Jméno autora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C926D-84C3-6F88-9C56-77BE460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2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čísl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16F9A-FCF8-C082-ECDB-55920FB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B237FA-0F85-A8FB-4DE2-BC143F5E3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spcBef>
                <a:spcPts val="1500"/>
              </a:spcBef>
              <a:buSzPct val="100000"/>
              <a:buFont typeface="+mj-lt"/>
              <a:buAutoNum type="arabicPeriod"/>
              <a:defRPr/>
            </a:lvl1pPr>
            <a:lvl2pPr marL="266700" indent="0">
              <a:buNone/>
              <a:defRPr/>
            </a:lvl2pPr>
            <a:lvl3pPr marL="542925" indent="-276225">
              <a:tabLst/>
              <a:defRPr/>
            </a:lvl3pPr>
            <a:lvl4pPr marL="809625" indent="-266700">
              <a:defRPr/>
            </a:lvl4pPr>
            <a:lvl5pPr marL="1076325" indent="-2667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B48559-3279-449F-4C0C-1E321806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powerpointové prezentace / Jméno autora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C926D-84C3-6F88-9C56-77BE460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37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16F9A-FCF8-C082-ECDB-55920FB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B237FA-0F85-A8FB-4DE2-BC143F5E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09" y="1552575"/>
            <a:ext cx="5525692" cy="431482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361950" indent="-361950">
              <a:spcBef>
                <a:spcPts val="1600"/>
              </a:spcBef>
              <a:buFont typeface="+mj-lt"/>
              <a:buAutoNum type="arabicPeriod"/>
              <a:defRPr/>
            </a:lvl3pPr>
            <a:lvl4pPr marL="714375" indent="-352425">
              <a:defRPr/>
            </a:lvl4pPr>
            <a:lvl5pPr marL="1076325" indent="-36195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B48559-3279-449F-4C0C-1E321806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powerpointové prezentace / Jméno autora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C926D-84C3-6F88-9C56-77BE460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86B964C-BD64-FD53-144B-5689FB1D7C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0350" y="1552575"/>
            <a:ext cx="5011738" cy="43148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558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16F9A-FCF8-C082-ECDB-55920FB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B237FA-0F85-A8FB-4DE2-BC143F5E3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346200" indent="-2667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B48559-3279-449F-4C0C-1E321806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powerpointové prezentace / Jméno autora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C926D-84C3-6F88-9C56-77BE4604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1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581D6E3-F6F1-6C89-3242-2D0CA7F07B4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0307" y="1552575"/>
            <a:ext cx="11051385" cy="43148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EF8F65-9438-8468-A9A8-EF1BEA2C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1E0EBF-2208-4F9C-57A1-AC9A6F271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0307" y="1552575"/>
            <a:ext cx="5306618" cy="43148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D9376C-4DEB-6D57-C205-264DEC994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5794" y="1552575"/>
            <a:ext cx="5306618" cy="43148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B03FFA-3B48-4BFF-4121-A58A16A7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powerpointové prezentace / Jméno autora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608B0D-90BD-DC79-556B-110E0DA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95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1BCD4-7B0F-B958-1D69-45FF73B7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A177C3-6FC9-D5F0-66F9-0B1F98BA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powerpointové prezentace / Jméno autora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D59A5B-71C9-05A5-A903-08700E9B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25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Obrázek 86">
            <a:extLst>
              <a:ext uri="{FF2B5EF4-FFF2-40B4-BE49-F238E27FC236}">
                <a16:creationId xmlns:a16="http://schemas.microsoft.com/office/drawing/2014/main" id="{1CBA68EC-BC17-5908-1ACC-CC88617897D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" y="254793"/>
            <a:ext cx="11676924" cy="63468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4B2AA98-EC29-78BE-061A-A3B31BF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58004"/>
            <a:ext cx="8982074" cy="7659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8D976-CC2C-5F09-FB62-0C22F7475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307" y="1552575"/>
            <a:ext cx="11051385" cy="4314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4300E4-5FF3-A8DD-30EB-7FD584F1C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0307" y="6143625"/>
            <a:ext cx="6981825" cy="1873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Poznámky k profesionální komunikaci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9C712A-678C-2376-5743-DC3FD0CA9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1643" y="6143625"/>
            <a:ext cx="400050" cy="1873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07642F45-2CE8-4935-A3FC-B30300A2AE9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9" name="Obrázek 88">
            <a:extLst>
              <a:ext uri="{FF2B5EF4-FFF2-40B4-BE49-F238E27FC236}">
                <a16:creationId xmlns:a16="http://schemas.microsoft.com/office/drawing/2014/main" id="{771C42D5-12C9-BAD1-5B72-EABA1B611EB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05707" y="558004"/>
            <a:ext cx="1914792" cy="6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50" r:id="rId7"/>
    <p:sldLayoutId id="2147483652" r:id="rId8"/>
    <p:sldLayoutId id="2147483654" r:id="rId9"/>
    <p:sldLayoutId id="214748365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●"/>
        <a:defRPr sz="16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79500" indent="-2698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435100" indent="-355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634C1-A5AC-59D8-F246-84D0B5B3C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ČTVERO POZNÁMEK</a:t>
            </a:r>
            <a:br>
              <a:rPr lang="cs-CZ" dirty="0"/>
            </a:br>
            <a:r>
              <a:rPr lang="cs-CZ" dirty="0"/>
              <a:t>K PROFESIONÁLNÍ</a:t>
            </a:r>
            <a:br>
              <a:rPr lang="cs-CZ" dirty="0"/>
            </a:br>
            <a:r>
              <a:rPr lang="cs-CZ" dirty="0"/>
              <a:t>KOMUNIKACI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553165-A363-6225-CEFC-F1ECCED24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Vlastimil </a:t>
            </a:r>
            <a:r>
              <a:rPr lang="cs-CZ" dirty="0" err="1"/>
              <a:t>Waic</a:t>
            </a:r>
            <a:endParaRPr 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8806242B-FDC4-0C98-42A1-193D9F59E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5887" y="5911455"/>
            <a:ext cx="6219375" cy="533400"/>
          </a:xfrm>
        </p:spPr>
        <p:txBody>
          <a:bodyPr>
            <a:normAutofit/>
          </a:bodyPr>
          <a:lstStyle/>
          <a:p>
            <a:r>
              <a:rPr lang="cs-CZ" b="1" cap="all" dirty="0"/>
              <a:t>Aktivy jednatelů OMS ÚNOR 2023</a:t>
            </a:r>
          </a:p>
        </p:txBody>
      </p:sp>
    </p:spTree>
    <p:extLst>
      <p:ext uri="{BB962C8B-B14F-4D97-AF65-F5344CB8AC3E}">
        <p14:creationId xmlns:p14="http://schemas.microsoft.com/office/powerpoint/2010/main" val="1529439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Materiály k vašemu využití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E2B4DF-E8EE-795B-AA50-F4374F4F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07" y="1644770"/>
            <a:ext cx="7925923" cy="44988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2A3D6F-EF3A-5F9D-305D-3D6DFF5C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24" y="1574418"/>
            <a:ext cx="1839298" cy="4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9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Manuál vizuálního stylu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11</a:t>
            </a:fld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D6C7203C-8FAC-A3C3-11E1-72020DE0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DA53E8A-7EE6-1E03-4A4B-9C8818A4CB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D4D4D"/>
              </a:clrFrom>
              <a:clrTo>
                <a:srgbClr val="4D4D4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074" y="1507791"/>
            <a:ext cx="10385240" cy="44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Materiály k vašemu využití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Ke stažení na</a:t>
            </a:r>
          </a:p>
          <a:p>
            <a:endParaRPr lang="cs-CZ" sz="2400" b="0" dirty="0"/>
          </a:p>
          <a:p>
            <a:r>
              <a:rPr lang="cs-CZ" sz="3600" b="0" dirty="0"/>
              <a:t>www.cmmj.cz/sablony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12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</p:spTree>
    <p:extLst>
      <p:ext uri="{BB962C8B-B14F-4D97-AF65-F5344CB8AC3E}">
        <p14:creationId xmlns:p14="http://schemas.microsoft.com/office/powerpoint/2010/main" val="361249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634C1-A5AC-59D8-F246-84D0B5B3C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JAK (NE)PSAT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477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Název organizace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dirty="0"/>
              <a:t>Obecná komunikace</a:t>
            </a:r>
          </a:p>
          <a:p>
            <a:r>
              <a:rPr lang="cs-CZ" sz="2400" dirty="0"/>
              <a:t>Českomoravská myslivecká jednota</a:t>
            </a:r>
          </a:p>
          <a:p>
            <a:r>
              <a:rPr lang="cs-CZ" sz="2400" dirty="0"/>
              <a:t>ČMMJ</a:t>
            </a:r>
          </a:p>
          <a:p>
            <a:endParaRPr lang="cs-CZ" sz="2400" b="0" dirty="0"/>
          </a:p>
          <a:p>
            <a:r>
              <a:rPr lang="cs-CZ" sz="2400" b="0" dirty="0"/>
              <a:t>Úřední komunikace</a:t>
            </a:r>
          </a:p>
          <a:p>
            <a:r>
              <a:rPr lang="cs-CZ" sz="2400" dirty="0"/>
              <a:t>Českomoravská myslivecká jednota, z.s.</a:t>
            </a:r>
          </a:p>
          <a:p>
            <a:r>
              <a:rPr lang="cs-CZ" sz="2400" dirty="0"/>
              <a:t>ČMMJ</a:t>
            </a:r>
          </a:p>
          <a:p>
            <a:endParaRPr lang="cs-CZ" sz="2400" b="0" dirty="0"/>
          </a:p>
          <a:p>
            <a:r>
              <a:rPr lang="cs-CZ" sz="2400" b="0" strike="sngStrike" dirty="0"/>
              <a:t>ČMMJ, z.s.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14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</p:spTree>
    <p:extLst>
      <p:ext uri="{BB962C8B-B14F-4D97-AF65-F5344CB8AC3E}">
        <p14:creationId xmlns:p14="http://schemas.microsoft.com/office/powerpoint/2010/main" val="172542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Data, časy, rozsahy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dirty="0"/>
              <a:t>Datum</a:t>
            </a:r>
          </a:p>
          <a:p>
            <a:r>
              <a:rPr lang="cs-CZ" sz="2400" u="sng" dirty="0"/>
              <a:t>23. 4. 2023</a:t>
            </a:r>
          </a:p>
          <a:p>
            <a:r>
              <a:rPr lang="cs-CZ" sz="2400" b="0" dirty="0">
                <a:solidFill>
                  <a:srgbClr val="FF0000"/>
                </a:solidFill>
              </a:rPr>
              <a:t>23.4.2023</a:t>
            </a:r>
            <a:r>
              <a:rPr lang="cs-CZ" sz="2400" b="0" dirty="0"/>
              <a:t> | </a:t>
            </a:r>
            <a:r>
              <a:rPr lang="cs-CZ" sz="2400" b="0" dirty="0">
                <a:solidFill>
                  <a:srgbClr val="FF0000"/>
                </a:solidFill>
              </a:rPr>
              <a:t>23. 04. 2023</a:t>
            </a:r>
            <a:r>
              <a:rPr lang="cs-CZ" sz="2400" b="0" dirty="0"/>
              <a:t> | </a:t>
            </a:r>
            <a:r>
              <a:rPr lang="cs-CZ" sz="2400" b="0" dirty="0">
                <a:solidFill>
                  <a:srgbClr val="FF0000"/>
                </a:solidFill>
              </a:rPr>
              <a:t>23/04/2023</a:t>
            </a:r>
          </a:p>
          <a:p>
            <a:endParaRPr lang="cs-CZ" sz="2400" b="0" dirty="0"/>
          </a:p>
          <a:p>
            <a:r>
              <a:rPr lang="cs-CZ" sz="2400" b="0" dirty="0"/>
              <a:t>Čas</a:t>
            </a:r>
          </a:p>
          <a:p>
            <a:r>
              <a:rPr lang="cs-CZ" sz="2400" dirty="0"/>
              <a:t>Preferovaná varianta: </a:t>
            </a:r>
            <a:r>
              <a:rPr lang="cs-CZ" sz="2400" u="sng" dirty="0"/>
              <a:t>3.15</a:t>
            </a:r>
            <a:r>
              <a:rPr lang="cs-CZ" sz="2400" dirty="0"/>
              <a:t> | </a:t>
            </a:r>
            <a:r>
              <a:rPr lang="cs-CZ" sz="2400" u="sng" dirty="0"/>
              <a:t>15.07</a:t>
            </a:r>
            <a:r>
              <a:rPr lang="cs-CZ" sz="2400" dirty="0"/>
              <a:t> || </a:t>
            </a:r>
            <a:r>
              <a:rPr lang="cs-CZ" sz="2400" b="0" dirty="0">
                <a:solidFill>
                  <a:srgbClr val="FF0000"/>
                </a:solidFill>
              </a:rPr>
              <a:t>03.15</a:t>
            </a:r>
            <a:r>
              <a:rPr lang="cs-CZ" sz="2400" dirty="0"/>
              <a:t> | </a:t>
            </a:r>
            <a:r>
              <a:rPr lang="cs-CZ" sz="2400" b="0" dirty="0">
                <a:solidFill>
                  <a:srgbClr val="FF0000"/>
                </a:solidFill>
              </a:rPr>
              <a:t>15.7</a:t>
            </a:r>
          </a:p>
          <a:p>
            <a:r>
              <a:rPr lang="cs-CZ" sz="2400" dirty="0"/>
              <a:t>Přípustná varianta: </a:t>
            </a:r>
            <a:r>
              <a:rPr lang="cs-CZ" sz="2400" u="sng" dirty="0"/>
              <a:t>3:15</a:t>
            </a:r>
            <a:r>
              <a:rPr lang="cs-CZ" sz="2400" dirty="0"/>
              <a:t> | </a:t>
            </a:r>
            <a:r>
              <a:rPr lang="cs-CZ" sz="2400" u="sng" dirty="0"/>
              <a:t>03:15</a:t>
            </a:r>
            <a:r>
              <a:rPr lang="cs-CZ" sz="2400" dirty="0"/>
              <a:t> | </a:t>
            </a:r>
            <a:r>
              <a:rPr lang="cs-CZ" sz="2400" u="sng" dirty="0"/>
              <a:t>15:07</a:t>
            </a:r>
            <a:r>
              <a:rPr lang="cs-CZ" sz="2400" dirty="0"/>
              <a:t> || </a:t>
            </a:r>
            <a:r>
              <a:rPr lang="cs-CZ" sz="2400" b="0" dirty="0">
                <a:solidFill>
                  <a:srgbClr val="FF0000"/>
                </a:solidFill>
              </a:rPr>
              <a:t>15:7</a:t>
            </a:r>
          </a:p>
          <a:p>
            <a:endParaRPr lang="cs-CZ" sz="2400" b="0" dirty="0">
              <a:solidFill>
                <a:srgbClr val="FF0000"/>
              </a:solidFill>
            </a:endParaRPr>
          </a:p>
          <a:p>
            <a:r>
              <a:rPr lang="cs-CZ" sz="2400" b="0" dirty="0"/>
              <a:t>h, h., hod., min, min., s</a:t>
            </a:r>
          </a:p>
          <a:p>
            <a:endParaRPr lang="cs-CZ" sz="2400" b="0" dirty="0">
              <a:solidFill>
                <a:srgbClr val="FF000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15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</p:spTree>
    <p:extLst>
      <p:ext uri="{BB962C8B-B14F-4D97-AF65-F5344CB8AC3E}">
        <p14:creationId xmlns:p14="http://schemas.microsoft.com/office/powerpoint/2010/main" val="354317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Data, časy, rozsahy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dirty="0"/>
              <a:t>Rozsah</a:t>
            </a:r>
          </a:p>
          <a:p>
            <a:r>
              <a:rPr lang="cs-CZ" sz="2400" dirty="0"/>
              <a:t>22.–23. 4. 2023</a:t>
            </a:r>
          </a:p>
          <a:p>
            <a:r>
              <a:rPr lang="cs-CZ" sz="2400" dirty="0"/>
              <a:t>30. 7. – 5. 8. 2023</a:t>
            </a:r>
          </a:p>
          <a:p>
            <a:r>
              <a:rPr lang="cs-CZ" sz="2400" dirty="0"/>
              <a:t>Květen–září</a:t>
            </a:r>
          </a:p>
          <a:p>
            <a:endParaRPr lang="cs-CZ" sz="2400" dirty="0"/>
          </a:p>
          <a:p>
            <a:r>
              <a:rPr lang="cs-CZ" sz="2400" dirty="0"/>
              <a:t>9–17 hod.</a:t>
            </a:r>
          </a:p>
          <a:p>
            <a:r>
              <a:rPr lang="cs-CZ" sz="2400" dirty="0"/>
              <a:t>9.30–12.00</a:t>
            </a:r>
          </a:p>
          <a:p>
            <a:endParaRPr lang="cs-CZ" sz="2400" b="0" dirty="0">
              <a:solidFill>
                <a:srgbClr val="FF0000"/>
              </a:solidFill>
            </a:endParaRPr>
          </a:p>
          <a:p>
            <a:r>
              <a:rPr lang="cs-CZ" sz="2400" b="0" dirty="0"/>
              <a:t>Používá se pomlčka [Alt+0150], ne spojovník, ne mínus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16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9B28970D-8F03-3AC9-5D16-595A771C4A14}"/>
              </a:ext>
            </a:extLst>
          </p:cNvPr>
          <p:cNvSpPr txBox="1">
            <a:spLocks/>
          </p:cNvSpPr>
          <p:nvPr/>
        </p:nvSpPr>
        <p:spPr>
          <a:xfrm>
            <a:off x="4946105" y="3678179"/>
            <a:ext cx="6475563" cy="1422908"/>
          </a:xfrm>
          <a:prstGeom prst="roundRect">
            <a:avLst/>
          </a:prstGeom>
          <a:ln>
            <a:solidFill>
              <a:srgbClr val="1C502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1950" indent="-36195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sz="16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76325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800" dirty="0"/>
              <a:t>Ab – - − + × </a:t>
            </a:r>
            <a:r>
              <a:rPr lang="cs-CZ" sz="8800" dirty="0" err="1"/>
              <a:t>jk</a:t>
            </a: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val="1920802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Uvozovky a procenta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dirty="0"/>
              <a:t>Uvozovky [Alt+0132] [Alt+0147]</a:t>
            </a:r>
          </a:p>
          <a:p>
            <a:r>
              <a:rPr lang="cs-CZ" sz="2400" dirty="0"/>
              <a:t>„uvozovky“</a:t>
            </a:r>
          </a:p>
          <a:p>
            <a:endParaRPr lang="cs-CZ" sz="2400" dirty="0"/>
          </a:p>
          <a:p>
            <a:r>
              <a:rPr lang="cs-CZ" sz="2400" b="0" dirty="0"/>
              <a:t>Procenta (a jiné jednotky)</a:t>
            </a:r>
          </a:p>
          <a:p>
            <a:r>
              <a:rPr lang="cs-CZ" sz="2400" dirty="0"/>
              <a:t>Patnáct procent: 15 %</a:t>
            </a:r>
          </a:p>
          <a:p>
            <a:r>
              <a:rPr lang="cs-CZ" sz="2400" dirty="0"/>
              <a:t>Patnáctiprocentní: 15%</a:t>
            </a:r>
          </a:p>
          <a:p>
            <a:endParaRPr 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17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</p:spTree>
    <p:extLst>
      <p:ext uri="{BB962C8B-B14F-4D97-AF65-F5344CB8AC3E}">
        <p14:creationId xmlns:p14="http://schemas.microsoft.com/office/powerpoint/2010/main" val="2183976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Vykání a tykání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dirty="0"/>
              <a:t>Velké písmeno pouze v dopisech pro vyjádření úcty</a:t>
            </a:r>
            <a:endParaRPr lang="cs-CZ" sz="2400" dirty="0"/>
          </a:p>
          <a:p>
            <a:endParaRPr 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18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</p:spTree>
    <p:extLst>
      <p:ext uri="{BB962C8B-B14F-4D97-AF65-F5344CB8AC3E}">
        <p14:creationId xmlns:p14="http://schemas.microsoft.com/office/powerpoint/2010/main" val="817801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634C1-A5AC-59D8-F246-84D0B5B3C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E-maily @cmmj.cz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42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E7390-1985-9BC5-7688-67B21268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3FC738-F2D9-B10C-0534-CA3639EFA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Výroční vizuální styl</a:t>
            </a:r>
          </a:p>
          <a:p>
            <a:r>
              <a:rPr lang="cs-CZ" dirty="0"/>
              <a:t>Jak (ne)</a:t>
            </a:r>
            <a:r>
              <a:rPr lang="cs-CZ" dirty="0" err="1"/>
              <a:t>psat</a:t>
            </a:r>
            <a:endParaRPr lang="cs-CZ" dirty="0"/>
          </a:p>
          <a:p>
            <a:r>
              <a:rPr lang="cs-CZ" dirty="0"/>
              <a:t>Webové stránky OMS</a:t>
            </a:r>
          </a:p>
          <a:p>
            <a:r>
              <a:rPr lang="cs-CZ" dirty="0"/>
              <a:t>E-maily ČMMJ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F1B3E9-78CF-02CC-2896-CCC9534D9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0E16EC-CFC6-EF4D-33F8-48ED61E1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94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E-mailové schránky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b="0" dirty="0"/>
              <a:t>33 OMS má schránku @cmmj.cz</a:t>
            </a:r>
          </a:p>
          <a:p>
            <a:endParaRPr lang="cs-CZ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Přístup k poště kdykoliv a odkudkoliv (počítače, telefony, web)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Bezpečnost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Jednotná komunikace a profesionalita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Přístup k datům sekretariátu, online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Zálohování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Aplikace Office online (Word, Excel, PowerPoint, </a:t>
            </a:r>
            <a:r>
              <a:rPr lang="cs-CZ" sz="2400" b="0" dirty="0" err="1"/>
              <a:t>Forms</a:t>
            </a:r>
            <a:r>
              <a:rPr lang="cs-CZ" sz="2400" b="0" dirty="0"/>
              <a:t>, Teams…)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Kapacita e-mailu 50 GB, velikost příloh 35 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Úložiště 1 TB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/>
              <a:t>Přenos stávající pošty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20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</p:spTree>
    <p:extLst>
      <p:ext uri="{BB962C8B-B14F-4D97-AF65-F5344CB8AC3E}">
        <p14:creationId xmlns:p14="http://schemas.microsoft.com/office/powerpoint/2010/main" val="3418910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39F1D-E3BA-F994-9648-036E74EAC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děkujI</a:t>
            </a:r>
            <a:r>
              <a:rPr lang="cs-CZ" dirty="0"/>
              <a:t> za pozornost!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8791318-935D-8291-F501-DE25A85A15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Vlastimil </a:t>
            </a:r>
            <a:r>
              <a:rPr lang="cs-CZ" dirty="0" err="1"/>
              <a:t>Waic</a:t>
            </a:r>
            <a:endParaRPr lang="cs-CZ" dirty="0"/>
          </a:p>
          <a:p>
            <a:r>
              <a:rPr lang="cs-CZ" dirty="0"/>
              <a:t>PR konzultant, vztahy s médii, webové projekty</a:t>
            </a:r>
          </a:p>
          <a:p>
            <a:endParaRPr lang="cs-CZ" dirty="0"/>
          </a:p>
          <a:p>
            <a:r>
              <a:rPr lang="cs-CZ" dirty="0"/>
              <a:t>+420 774 641 753</a:t>
            </a:r>
          </a:p>
          <a:p>
            <a:r>
              <a:rPr lang="cs-CZ" dirty="0"/>
              <a:t>vlastimil.waic@cmmj.cz</a:t>
            </a:r>
          </a:p>
        </p:txBody>
      </p:sp>
      <p:pic>
        <p:nvPicPr>
          <p:cNvPr id="16" name="Obrázek 15" descr="Obsah obrázku muž, osoba, interiér, bílá&#10;&#10;Popis byl vytvořen automaticky">
            <a:extLst>
              <a:ext uri="{FF2B5EF4-FFF2-40B4-BE49-F238E27FC236}">
                <a16:creationId xmlns:a16="http://schemas.microsoft.com/office/drawing/2014/main" id="{89C0215D-D4C5-C92D-F157-8D7B29C13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045900"/>
            <a:ext cx="1148400" cy="11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634C1-A5AC-59D8-F246-84D0B5B3C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Výroční</a:t>
            </a:r>
            <a:br>
              <a:rPr lang="cs-CZ" dirty="0"/>
            </a:br>
            <a:r>
              <a:rPr lang="cs-CZ" dirty="0"/>
              <a:t>vizuální styl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964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výroční vizuální styl?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26BF2-2067-A6EF-08A4-E67B8678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Dobrý firemní design </a:t>
            </a:r>
            <a:r>
              <a:rPr lang="cs-CZ" sz="2400" b="0" dirty="0"/>
              <a:t>vhodně doplňuje a podporuje image organizace a demonstruje její serióznost a stabilitu, zvyšuje obecné povědomí o firmě a vyvolává u veřejnosti a partnerů pocit důvěryhodnosti.</a:t>
            </a:r>
          </a:p>
          <a:p>
            <a:endParaRPr lang="cs-CZ" sz="2400" dirty="0"/>
          </a:p>
          <a:p>
            <a:r>
              <a:rPr lang="cs-CZ" sz="2400" dirty="0"/>
              <a:t>Naopak image, která je zmatená, nepořádná a roztříštěná </a:t>
            </a:r>
            <a:r>
              <a:rPr lang="cs-CZ" sz="2400" b="0" dirty="0"/>
              <a:t>firmu navenek poškozuje.</a:t>
            </a:r>
          </a:p>
          <a:p>
            <a:endParaRPr lang="cs-CZ" sz="2400" b="0" dirty="0"/>
          </a:p>
          <a:p>
            <a:r>
              <a:rPr lang="cs-CZ" sz="2400" dirty="0"/>
              <a:t>Manuál</a:t>
            </a:r>
            <a:r>
              <a:rPr lang="cs-CZ" sz="2400" b="0" dirty="0"/>
              <a:t> zajistí, že náš vizuální styl vypadá stále stejně, i když s ním pracují různí lidé (sekretariát, </a:t>
            </a:r>
            <a:r>
              <a:rPr lang="cs-CZ" sz="2400" b="0" dirty="0" err="1"/>
              <a:t>OMSy</a:t>
            </a:r>
            <a:r>
              <a:rPr lang="cs-CZ" sz="2400" b="0" dirty="0"/>
              <a:t>, dobrovolníci…)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4</a:t>
            </a:fld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C93DD788-80E4-1914-8840-83F64620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</p:spTree>
    <p:extLst>
      <p:ext uri="{BB962C8B-B14F-4D97-AF65-F5344CB8AC3E}">
        <p14:creationId xmlns:p14="http://schemas.microsoft.com/office/powerpoint/2010/main" val="128519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výroční vizuální styl?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5</a:t>
            </a:fld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D6C7203C-8FAC-A3C3-11E1-72020DE0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  <p:pic>
        <p:nvPicPr>
          <p:cNvPr id="1026" name="Picture 2" descr="Obvodní a okresní myslivecké spolky | ČMMJ">
            <a:extLst>
              <a:ext uri="{FF2B5EF4-FFF2-40B4-BE49-F238E27FC236}">
                <a16:creationId xmlns:a16="http://schemas.microsoft.com/office/drawing/2014/main" id="{E1E056C5-C516-A4C1-96A4-CAEA36CB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0" y="1173192"/>
            <a:ext cx="2332008" cy="233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Českomoravská myslivecká jednota | Facebook">
            <a:extLst>
              <a:ext uri="{FF2B5EF4-FFF2-40B4-BE49-F238E27FC236}">
                <a16:creationId xmlns:a16="http://schemas.microsoft.com/office/drawing/2014/main" id="{3D1B912A-EF01-3BA3-35CC-5F13CF40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8" y="135991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Českomoravská myslivecká jednota, z. s. – Okresní myslivecký spolek Třebíč  – Českomoravská myslivecká jednota, z. s. – Okresní myslivecký spolek Třebíč">
            <a:extLst>
              <a:ext uri="{FF2B5EF4-FFF2-40B4-BE49-F238E27FC236}">
                <a16:creationId xmlns:a16="http://schemas.microsoft.com/office/drawing/2014/main" id="{5820C794-65F0-203C-852B-F38D78FE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612" y="1524000"/>
            <a:ext cx="15144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žitečné odkazy | Myslivci Hodice">
            <a:extLst>
              <a:ext uri="{FF2B5EF4-FFF2-40B4-BE49-F238E27FC236}">
                <a16:creationId xmlns:a16="http://schemas.microsoft.com/office/drawing/2014/main" id="{62E4BF83-E15C-72BA-FFB1-718F8FD5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91" y="1323975"/>
            <a:ext cx="1883343" cy="22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Českomoravská myslivecká jednota - tištěná myslivecká vlajka | Velebný &amp; Fam">
            <a:extLst>
              <a:ext uri="{FF2B5EF4-FFF2-40B4-BE49-F238E27FC236}">
                <a16:creationId xmlns:a16="http://schemas.microsoft.com/office/drawing/2014/main" id="{3D71DCA2-9D4F-22AC-1C86-19360C5B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92" y="4036699"/>
            <a:ext cx="3057166" cy="194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kresní myslivecký spolek Havlíčkův Brod | Havlickuv Brod">
            <a:extLst>
              <a:ext uri="{FF2B5EF4-FFF2-40B4-BE49-F238E27FC236}">
                <a16:creationId xmlns:a16="http://schemas.microsoft.com/office/drawing/2014/main" id="{BC4C7C2E-8819-1E0C-A7DD-82A978630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24" y="3924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8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výroční vizuální styl?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6</a:t>
            </a:fld>
            <a:endParaRPr lang="cs-CZ"/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E3B4D978-31ED-4DB3-044F-0DFFAF8BD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17" y="3391367"/>
            <a:ext cx="2128316" cy="3010880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2F46FDF8-7BF1-7BBE-C196-25BBD7A19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35" y="558004"/>
            <a:ext cx="3427249" cy="2428451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A401CC91-AF50-7921-AEBF-311C82BD9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88" y="3391380"/>
            <a:ext cx="1997396" cy="3010867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B425C87-C331-77DD-6416-623620EE8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8" y="3918031"/>
            <a:ext cx="3854818" cy="24842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F6A8716-6CCE-421E-DF2F-23648C657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8" y="1123794"/>
            <a:ext cx="3786782" cy="2670471"/>
          </a:xfrm>
          <a:prstGeom prst="rect">
            <a:avLst/>
          </a:prstGeom>
        </p:spPr>
      </p:pic>
      <p:pic>
        <p:nvPicPr>
          <p:cNvPr id="8" name="Obrázek 7" descr="Obsah obrázku text, savci, srnec&#10;&#10;Popis byl vytvořen automaticky">
            <a:extLst>
              <a:ext uri="{FF2B5EF4-FFF2-40B4-BE49-F238E27FC236}">
                <a16:creationId xmlns:a16="http://schemas.microsoft.com/office/drawing/2014/main" id="{E046F9CF-9BED-28E8-CF15-0A844B187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183" y="1824644"/>
            <a:ext cx="2728199" cy="39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02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výroční vizuální styl?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7</a:t>
            </a:fld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D6C7203C-8FAC-A3C3-11E1-72020DE0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64C238-6B30-85F7-A5C5-35133B2DE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611" y="3963844"/>
            <a:ext cx="3466855" cy="2453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9408582-8481-1DE0-ACC6-D994A893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07" y="1144218"/>
            <a:ext cx="2676003" cy="363193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0FAF9E0-E550-87D6-E6A2-CA24D2F69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355" y="1144219"/>
            <a:ext cx="1959007" cy="492877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725EC51-EB3D-F4FF-54F6-F3516EC38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595" y="3126609"/>
            <a:ext cx="2453228" cy="329060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03BB22B-E1C9-7B4F-FFDB-2E3A693B1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285" y="1433593"/>
            <a:ext cx="3530181" cy="236778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C617BF8-A72A-BD45-27AB-ED15883EF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6181" y="652782"/>
            <a:ext cx="2499842" cy="19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69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Materiály k vašemu využití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8</a:t>
            </a:fld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D6C7203C-8FAC-A3C3-11E1-72020DE0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2055FD-5A2A-EE79-5A71-500799240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132" y="1683445"/>
            <a:ext cx="3159080" cy="44601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CAB195-D00A-9B51-7754-A5E620C74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06" y="2058814"/>
            <a:ext cx="6206997" cy="31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4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FA969-66CF-8CBD-9F1C-5B9C4AD7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Materiály k vašemu využití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84D50-16B0-DD73-5894-A7172DA1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2F45-2CE8-4935-A3FC-B30300A2AE91}" type="slidenum">
              <a:rPr lang="cs-CZ" smtClean="0"/>
              <a:t>9</a:t>
            </a:fld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D6C7203C-8FAC-A3C3-11E1-72020DE0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307" y="6143625"/>
            <a:ext cx="6981825" cy="187323"/>
          </a:xfrm>
        </p:spPr>
        <p:txBody>
          <a:bodyPr/>
          <a:lstStyle/>
          <a:p>
            <a:r>
              <a:rPr lang="cs-CZ" dirty="0"/>
              <a:t>Čtvero poznámek k profesionální komunikaci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60683C-B3C5-2287-8871-9291FE4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07" y="1323975"/>
            <a:ext cx="5688535" cy="45158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EBCBE4-0130-34DE-3D7C-A86DDD6C9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388" y="1594272"/>
            <a:ext cx="2232111" cy="313794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D022956-D518-75E5-30AF-F93951BCE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492" y="2750920"/>
            <a:ext cx="2410246" cy="3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902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MJ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5027"/>
      </a:accent1>
      <a:accent2>
        <a:srgbClr val="39A5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MJ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J.potx" id="{B163DB5B-378A-44A4-96E5-B5C2D43764BE}" vid="{785B43F2-FE7B-457A-9333-10D12DE0BD1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CMMJ powerpoint</Template>
  <TotalTime>347</TotalTime>
  <Words>1236</Words>
  <Application>Microsoft Office PowerPoint</Application>
  <PresentationFormat>Širokoúhlá obrazovka</PresentationFormat>
  <Paragraphs>171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Open Sans</vt:lpstr>
      <vt:lpstr>Komu A</vt:lpstr>
      <vt:lpstr>Calibri</vt:lpstr>
      <vt:lpstr>Motiv Office</vt:lpstr>
      <vt:lpstr>ČTVERO POZNÁMEK K PROFESIONÁLNÍ KOMUNIKACI </vt:lpstr>
      <vt:lpstr>Obsah</vt:lpstr>
      <vt:lpstr>Výroční vizuální styl </vt:lpstr>
      <vt:lpstr>Proč výroční vizuální styl?</vt:lpstr>
      <vt:lpstr>Proč výroční vizuální styl?</vt:lpstr>
      <vt:lpstr>Proč výroční vizuální styl?</vt:lpstr>
      <vt:lpstr>Proč výroční vizuální styl?</vt:lpstr>
      <vt:lpstr>Materiály k vašemu využití</vt:lpstr>
      <vt:lpstr>Materiály k vašemu využití</vt:lpstr>
      <vt:lpstr>Materiály k vašemu využití</vt:lpstr>
      <vt:lpstr>Manuál vizuálního stylu</vt:lpstr>
      <vt:lpstr>Materiály k vašemu využití</vt:lpstr>
      <vt:lpstr>JAK (NE)PSAT </vt:lpstr>
      <vt:lpstr>Název organizace</vt:lpstr>
      <vt:lpstr>Data, časy, rozsahy</vt:lpstr>
      <vt:lpstr>Data, časy, rozsahy</vt:lpstr>
      <vt:lpstr>Uvozovky a procenta</vt:lpstr>
      <vt:lpstr>Vykání a tykání</vt:lpstr>
      <vt:lpstr>E-maily @cmmj.cz </vt:lpstr>
      <vt:lpstr>E-mailové schránky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 Sequis ium dunto mossundi ut harchit quatemos quam et autati</dc:title>
  <dc:creator>Vlastimil Waic</dc:creator>
  <cp:lastModifiedBy>Mašková Veronika (S-FLD)</cp:lastModifiedBy>
  <cp:revision>2</cp:revision>
  <dcterms:created xsi:type="dcterms:W3CDTF">2023-02-13T23:25:30Z</dcterms:created>
  <dcterms:modified xsi:type="dcterms:W3CDTF">2023-05-02T10:34:45Z</dcterms:modified>
</cp:coreProperties>
</file>